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3" r:id="rId2"/>
    <p:sldId id="257" r:id="rId3"/>
    <p:sldId id="268" r:id="rId4"/>
    <p:sldId id="259" r:id="rId5"/>
    <p:sldId id="272" r:id="rId6"/>
    <p:sldId id="269" r:id="rId7"/>
    <p:sldId id="270" r:id="rId8"/>
    <p:sldId id="271" r:id="rId9"/>
    <p:sldId id="266" r:id="rId10"/>
    <p:sldId id="264" r:id="rId11"/>
    <p:sldId id="258" r:id="rId12"/>
    <p:sldId id="260" r:id="rId13"/>
    <p:sldId id="261" r:id="rId14"/>
    <p:sldId id="262" r:id="rId15"/>
    <p:sldId id="263" r:id="rId16"/>
    <p:sldId id="26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9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94660"/>
  </p:normalViewPr>
  <p:slideViewPr>
    <p:cSldViewPr>
      <p:cViewPr varScale="1">
        <p:scale>
          <a:sx n="69" d="100"/>
          <a:sy n="69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9FD1E-D7EF-41CC-9FD5-E2C4304B8122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BBE40-1CCC-4758-B28A-3B7F1ED2B8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444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BBE40-1CCC-4758-B28A-3B7F1ED2B8A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BBE40-1CCC-4758-B28A-3B7F1ED2B8A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BBE40-1CCC-4758-B28A-3B7F1ED2B8A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BBE40-1CCC-4758-B28A-3B7F1ED2B8A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BBE40-1CCC-4758-B28A-3B7F1ED2B8A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BBE40-1CCC-4758-B28A-3B7F1ED2B8A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BBE40-1CCC-4758-B28A-3B7F1ED2B8A8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55776" y="2420888"/>
            <a:ext cx="49392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Урок обществознания в 11 классе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99792" y="4725144"/>
            <a:ext cx="5760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Автор: учитель истории и обществознания высшей категории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Н.Ю.Сергеичева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2015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843808" y="2060848"/>
            <a:ext cx="5976664" cy="7200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Выражение «буриданов осел» иллюстрирует:</a:t>
            </a:r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79912" y="3356992"/>
            <a:ext cx="4608512" cy="25922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endParaRPr lang="ru-RU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осознанную необходимость</a:t>
            </a:r>
          </a:p>
          <a:p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отличие человека от животного</a:t>
            </a:r>
          </a:p>
          <a:p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наличие ограничений</a:t>
            </a:r>
          </a:p>
          <a:p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опасность нерешительности</a:t>
            </a:r>
          </a:p>
          <a:p>
            <a:pPr>
              <a:buFontTx/>
              <a:buChar char="-"/>
            </a:pPr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03648" y="692696"/>
            <a:ext cx="8018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№1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123728" y="980728"/>
            <a:ext cx="6912768" cy="511256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Прочитайте  приведенный ниже текст.</a:t>
            </a:r>
          </a:p>
          <a:p>
            <a:pPr algn="just"/>
            <a:endParaRPr lang="ru-RU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точки зрения марксизма, выбор еще не является показателем свободы человека, он сам должен быть свободным. К.Маркс отмечал, что человек в той мере свободен, в какой свободно общество, в котором он живет. Следовательно, свобода личности неотделима от свободы общества. С этим фактом спорить невозможно. Чем скорее демократия победит во всех странах мира, тем скорее люди на всей планете почувствуют себя свободными. </a:t>
            </a:r>
          </a:p>
          <a:p>
            <a:pPr algn="just"/>
            <a:endParaRPr lang="ru-RU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Определите, какие положения текста имеют </a:t>
            </a:r>
          </a:p>
          <a:p>
            <a:pPr algn="just">
              <a:buFontTx/>
              <a:buChar char="-"/>
            </a:pP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фактический характер</a:t>
            </a:r>
          </a:p>
          <a:p>
            <a:pPr algn="just">
              <a:buFontTx/>
              <a:buChar char="-"/>
            </a:pP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характер оценочных суждений</a:t>
            </a:r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692696"/>
            <a:ext cx="8018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№2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987824" y="908720"/>
            <a:ext cx="5976664" cy="10081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точки зрения марксизма, выбор еще не является показателем свободы человека, он сам должен быть свободным.</a:t>
            </a:r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87824" y="2132856"/>
            <a:ext cx="5976664" cy="10081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К.Маркс отмечал, что человек в той мере свободен, в какой свободно общество, в котором он живет.</a:t>
            </a:r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87824" y="3356992"/>
            <a:ext cx="5976664" cy="10081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Следовательно, свобода личности неотделима от свободы общества.</a:t>
            </a:r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87824" y="4581128"/>
            <a:ext cx="5976664" cy="10081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этим фактом спорить невозможно.</a:t>
            </a:r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987824" y="5733256"/>
            <a:ext cx="5976664" cy="10081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Чем скорее демократия победит во всех странах мира, тем скорее люди на всей планете почувствуют себя свободными.</a:t>
            </a:r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7544" y="5949280"/>
            <a:ext cx="2232248" cy="5676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ОЦЕНКА</a:t>
            </a:r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67544" y="2276872"/>
            <a:ext cx="2232248" cy="5676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</a:t>
            </a:r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67544" y="4725144"/>
            <a:ext cx="2232248" cy="5676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ОЦЕНКА</a:t>
            </a:r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95536" y="1124744"/>
            <a:ext cx="2267744" cy="5676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</a:t>
            </a:r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7544" y="3573016"/>
            <a:ext cx="2232248" cy="5676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ОЦЕНКА</a:t>
            </a:r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971600" y="836712"/>
            <a:ext cx="7776864" cy="129614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Ниже приведен ряд характеристик личности человека. Какие из них, как правило, иллюстрируют свободу в его деятельности?</a:t>
            </a:r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39952" y="2348880"/>
            <a:ext cx="4608512" cy="41764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endParaRPr lang="ru-RU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инстинктивное решение</a:t>
            </a:r>
          </a:p>
          <a:p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осознание ответственности</a:t>
            </a:r>
          </a:p>
          <a:p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аффективное действие</a:t>
            </a:r>
          </a:p>
          <a:p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критическое мышление</a:t>
            </a:r>
          </a:p>
          <a:p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конформное поведение</a:t>
            </a:r>
          </a:p>
          <a:p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стереотипное поведение</a:t>
            </a:r>
          </a:p>
          <a:p>
            <a:pPr>
              <a:buFontTx/>
              <a:buChar char="-"/>
            </a:pPr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188640"/>
            <a:ext cx="8018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№3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627784" y="1196752"/>
            <a:ext cx="5976664" cy="7200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Запишите пропущенное слово:</a:t>
            </a:r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2924944"/>
            <a:ext cx="6912768" cy="25922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-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философская категория, выражающая объективные связи материального мира; то, что благодаря присоединению дальнейших определенностей бытия понуждается к переходу из области возможного в сферу наличного бытия.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051720" y="3356992"/>
            <a:ext cx="2376264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620688"/>
            <a:ext cx="8018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№4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627784" y="548680"/>
            <a:ext cx="5976664" cy="28803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Верны ли следующие суждения о свободе человека?</a:t>
            </a:r>
          </a:p>
          <a:p>
            <a:pPr algn="just"/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Свобода человека проявляется в осознанном следовании установленным нормам.</a:t>
            </a:r>
          </a:p>
          <a:p>
            <a:pPr algn="just"/>
            <a:endParaRPr lang="ru-RU" sz="2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Всегда, чем больше возможностей выбора, тем больше свободы у человека </a:t>
            </a:r>
          </a:p>
          <a:p>
            <a:pPr algn="ctr"/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36096" y="3789040"/>
            <a:ext cx="3168352" cy="21602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верно только А</a:t>
            </a: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верно только Б</a:t>
            </a: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верны оба суждения</a:t>
            </a:r>
          </a:p>
          <a:p>
            <a:pPr algn="just">
              <a:buFontTx/>
              <a:buChar char="-"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оба суждения неверны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836712"/>
            <a:ext cx="8018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№5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331640" y="1844824"/>
            <a:ext cx="6912768" cy="86409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2051720" y="5445224"/>
            <a:ext cx="6912768" cy="86409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051720" y="2924944"/>
            <a:ext cx="6912768" cy="86409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979712" y="260648"/>
            <a:ext cx="6984776" cy="86409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051720" y="1628800"/>
            <a:ext cx="6912768" cy="86409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123728" y="1772816"/>
            <a:ext cx="67389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«Судьба направляет того, кто ее принимает, и тащит того, кто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ей сопротивляется»                                  (Латинская пословица)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1979712" y="415117"/>
            <a:ext cx="604319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“Человек, властвующий над другими, утрачивает свою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собственную свободу”.                                 (Ф.Бэкон)  </a:t>
            </a: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2195736" y="2971691"/>
            <a:ext cx="65162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«Свобода есть право делать все, что дозволено законом”.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(Ш.Монтескье)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051720" y="4149080"/>
            <a:ext cx="6912768" cy="86409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483768" y="5589240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«Свобода есть право на неравенство». 						(Н.А.Бердяев)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267744" y="4077072"/>
            <a:ext cx="66967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Экономическая свобода – это свобода любой деятельности, включающей право выбора и сопряженные с этим риск и ответственность. 		   (</a:t>
            </a:r>
            <a:r>
              <a:rPr lang="ru-RU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Ф.Хайек</a:t>
            </a: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Рисунок 4" descr="http://st.klumba.ua/img/club/2012/07/31/313286_348551291889196_1324126388_n-8e04ccf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394162" y="6488668"/>
            <a:ext cx="17498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Зенос</a:t>
            </a:r>
            <a:r>
              <a:rPr lang="ru-RU" dirty="0" smtClean="0"/>
              <a:t> </a:t>
            </a:r>
            <a:r>
              <a:rPr lang="ru-RU" dirty="0" err="1" smtClean="0"/>
              <a:t>Фрудакис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pedsovet.su/_ld/265/979643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691680" y="1052736"/>
            <a:ext cx="69847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Широко известно нарицательное выражение «буриданов осел». Французскому философу Ж.Буридану 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XIV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в.) приписывается рассказ об осле, который был поставлен между двумя одинаковыми и равноудаленными от него охапками сена. Не решив, какую охапку предпочесть, осел умер от голода.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Аналогичную ситуацию описывал Данте, но говорил не об ослах, а о людях: «Поставленный между двумя блюдами, одинаково удаленными и одинаково влекущими, человек скорее умрет, чем, обладая абсолютной свободой, попробует одно из них».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122" name="Picture 2" descr="http://coollib.com/i/76/260876/i_07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5011" y="2276872"/>
            <a:ext cx="8465913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5844" name="Picture 4" descr="Мнение: Люди не видят, как участие в выборах отразится на их собственном благосостоянии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1912576"/>
            <a:ext cx="6516216" cy="36957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95536" y="2132856"/>
            <a:ext cx="85579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Свобода есть осознанная необходимость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http://egewin.ru/wp-content/uploads/2014/03/250px-Hegel_portrait_by_Schlesinger_183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212976"/>
            <a:ext cx="2381250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6804248" y="6309320"/>
            <a:ext cx="17240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Гегель, 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edsovet.su/_ld/265/97964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1598693"/>
            <a:ext cx="691276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Необходимость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то, что обязательно должно произойти в данных условиях;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внутренние устойчивые связи предметов и явлений, определяющие  их закономерное изменение и развитие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edsovet.su/_ld/265/97964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971600" y="2246184"/>
            <a:ext cx="799288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Свобода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- это возможность выбора видов деятельности в соответствии со своими желаниями, интересами и целями, формируемыми в рамках существующих общечеловеческих ценностей гражданского общества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533207" y="1900269"/>
          <a:ext cx="6077585" cy="3925824"/>
        </p:xfrm>
        <a:graphic>
          <a:graphicData uri="http://schemas.openxmlformats.org/drawingml/2006/table">
            <a:tbl>
              <a:tblPr/>
              <a:tblGrid>
                <a:gridCol w="2025650"/>
                <a:gridCol w="2025650"/>
                <a:gridCol w="202628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Фатализм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Волюнтаризм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Немецкая классическая философия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рассматривает каждый человеческий поступок как неотвратимую реализацию изначального предопределения, исключающего свободный выбор.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абсолютизирует свободу воли, доводя её до произвола ничем не ограниченной личности, игнорируя объективные условия и закономерности.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252525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стремление реализовать желанные цели без учёта объективных обстоятельств и возможных последствий.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Каждое свободное действие человека есть сплав свободы и необходимости. Необходимость содержится в виде объективно данных индивиду условий существования.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http://pedsovet.su/_ld/265/979643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47664" y="2060848"/>
          <a:ext cx="6077585" cy="3925824"/>
        </p:xfrm>
        <a:graphic>
          <a:graphicData uri="http://schemas.openxmlformats.org/drawingml/2006/table">
            <a:tbl>
              <a:tblPr/>
              <a:tblGrid>
                <a:gridCol w="2025650"/>
                <a:gridCol w="2025650"/>
                <a:gridCol w="202628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Фатализм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Волюнтаризм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Немецкая классическая философия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 поступки человека детерминированы (подчинены) внешними (независящими от человека) обстоятельствами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rgbClr val="333333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(судьба, рок, фатум)</a:t>
                      </a:r>
                      <a:endParaRPr lang="ru-RU" sz="1400" kern="1200" dirty="0">
                        <a:solidFill>
                          <a:srgbClr val="333333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Абсолютизирует </a:t>
                      </a:r>
                      <a:r>
                        <a:rPr lang="ru-RU" sz="14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свободу воли, доводя её до произвола ничем не ограниченной личности, игнорируя объективные условия и закономерности.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252525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стремление реализовать желанные цели без учёта объективных обстоятельств и возможных последствий.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Каждое свободное действие человека есть сплав свободы и необходимости. Необходимость содержится в виде объективно данных индивиду условий существования.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16388" y="649814"/>
            <a:ext cx="88702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Проблема соотношения свободы и необходимости в принятии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решений человеком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635</Words>
  <Application>Microsoft Office PowerPoint</Application>
  <PresentationFormat>Экран (4:3)</PresentationFormat>
  <Paragraphs>100</Paragraphs>
  <Slides>16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Учитель</cp:lastModifiedBy>
  <cp:revision>53</cp:revision>
  <dcterms:created xsi:type="dcterms:W3CDTF">2015-04-14T16:23:28Z</dcterms:created>
  <dcterms:modified xsi:type="dcterms:W3CDTF">2015-04-25T05:39:28Z</dcterms:modified>
</cp:coreProperties>
</file>