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8" r:id="rId4"/>
    <p:sldId id="262" r:id="rId5"/>
    <p:sldId id="263" r:id="rId6"/>
    <p:sldId id="264" r:id="rId7"/>
    <p:sldId id="269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8390D-3053-41AB-92F0-7B4A6F4F986A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8353D-A5DA-4BCE-B3D9-FEDD11177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Разные виды растительных клеток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4" name="Picture 2" descr="D:\Мои документы\Моя Работа\открытый урок 2014 г 5 кл Л.Р\клетка растений\images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5143536" cy="5357826"/>
          </a:xfrm>
          <a:prstGeom prst="rect">
            <a:avLst/>
          </a:prstGeom>
          <a:noFill/>
        </p:spPr>
      </p:pic>
      <p:pic>
        <p:nvPicPr>
          <p:cNvPr id="5" name="Picture 3" descr="D:\Мои документы\Моя Работа\открытый урок 2014 г 5 кл Л.Р\клетка растений\0004-011-Mikroskop-postavili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500174"/>
            <a:ext cx="2571768" cy="2214578"/>
          </a:xfrm>
          <a:prstGeom prst="rect">
            <a:avLst/>
          </a:prstGeom>
          <a:noFill/>
        </p:spPr>
      </p:pic>
      <p:pic>
        <p:nvPicPr>
          <p:cNvPr id="2050" name="Picture 2" descr="D:\Мои документы\Моя Работа\открытый урок 2014 г 5 кл Л.Р\клетка растений\300px-Zr1_03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3929066"/>
            <a:ext cx="3286128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71546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00B0F0"/>
                </a:solidFill>
              </a:rPr>
              <a:t>Самооценка</a:t>
            </a:r>
            <a:endParaRPr lang="ru-RU" sz="60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857232"/>
            <a:ext cx="4495800" cy="60007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16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16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1. Я добился запланированного результата?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2. Я выполнял все задания самостоятельно или в паре?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3. Какие задания вызвали затруднения?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4. Из </a:t>
            </a: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скольки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этапов </a:t>
            </a: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состоит приготовление микропрепарата? 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5. Какой  метод или методы  я использовал, чтобы выполнить работу?  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6. Я полностью справился с заданием или частично?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7200" dirty="0">
                <a:latin typeface="Times New Roman" pitchFamily="18" charset="0"/>
                <a:cs typeface="Times New Roman" pitchFamily="18" charset="0"/>
              </a:rPr>
              <a:t>7. Какую отметку я себе поставил? Почему?</a:t>
            </a:r>
          </a:p>
          <a:p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29124" y="928670"/>
            <a:ext cx="4714876" cy="592933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Критерии отметки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(Работа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рассчитана на повышенный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уровень)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4+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(близко к отлично) Частично успешное выполнение заданий с незначительной ошибкой или с посторонней помощью в какой то момент выполнения заданий.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(приготовление микропрепарата,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рассматривание его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 микроскопом, выполнение всех заданий,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 есть неточности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недочеты, или не сделан вывод)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60-79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–отлично полностью успешное решение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без ошибок и самостоятельно)-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80-100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14300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 Black" pitchFamily="34" charset="0"/>
              </a:rPr>
              <a:t>Проблемный вопрос урока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428736"/>
            <a:ext cx="8715436" cy="5429264"/>
          </a:xfrm>
        </p:spPr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  <a:latin typeface="Arial Black" pitchFamily="34" charset="0"/>
              </a:rPr>
              <a:t>Чем </a:t>
            </a:r>
            <a:r>
              <a:rPr lang="ru-RU" sz="7200" b="1" dirty="0" smtClean="0">
                <a:solidFill>
                  <a:srgbClr val="C00000"/>
                </a:solidFill>
                <a:latin typeface="Arial Black" pitchFamily="34" charset="0"/>
              </a:rPr>
              <a:t>различается строение клеток </a:t>
            </a:r>
            <a:r>
              <a:rPr lang="ru-RU" sz="7200" b="1" dirty="0" smtClean="0">
                <a:solidFill>
                  <a:srgbClr val="C00000"/>
                </a:solidFill>
                <a:latin typeface="Arial Black" pitchFamily="34" charset="0"/>
              </a:rPr>
              <a:t>разных растений?</a:t>
            </a:r>
            <a:endParaRPr lang="ru-RU" sz="72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Методы биологии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85860"/>
            <a:ext cx="6072198" cy="557214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Наблюдения     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Эксперимент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Сравнения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Исторический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Моделирования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Микроскопирования</a:t>
            </a:r>
            <a:endParaRPr lang="ru-RU" sz="44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ru-RU" sz="4400" dirty="0"/>
          </a:p>
        </p:txBody>
      </p:sp>
      <p:pic>
        <p:nvPicPr>
          <p:cNvPr id="21506" name="Picture 2" descr="D:\Мои документы\Моя Работа\иллюстрации по биологии\biologyar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357298"/>
            <a:ext cx="3000364" cy="37862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7167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Тема урока: Мое биологическое исследование: </a:t>
            </a:r>
            <a:r>
              <a:rPr lang="ru-RU" sz="4000" b="1" dirty="0" err="1" smtClean="0">
                <a:solidFill>
                  <a:srgbClr val="C00000"/>
                </a:solidFill>
              </a:rPr>
              <a:t>микроскопирование</a:t>
            </a:r>
            <a:r>
              <a:rPr lang="ru-RU" sz="4000" b="1" dirty="0" smtClean="0">
                <a:solidFill>
                  <a:srgbClr val="C00000"/>
                </a:solidFill>
              </a:rPr>
              <a:t> растительной клетки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928802"/>
            <a:ext cx="4497388" cy="114300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Объект исследования для </a:t>
            </a:r>
          </a:p>
          <a:p>
            <a:pPr algn="ctr"/>
            <a:r>
              <a:rPr lang="ru-RU" dirty="0" smtClean="0"/>
              <a:t>1 варианта –кожица лука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857364"/>
            <a:ext cx="4041775" cy="121444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Объект исследования для </a:t>
            </a:r>
          </a:p>
          <a:p>
            <a:pPr algn="ctr"/>
            <a:r>
              <a:rPr lang="ru-RU" dirty="0" smtClean="0"/>
              <a:t>2 варианта-лист элодеи</a:t>
            </a:r>
            <a:endParaRPr lang="ru-RU" dirty="0"/>
          </a:p>
        </p:txBody>
      </p:sp>
      <p:pic>
        <p:nvPicPr>
          <p:cNvPr id="3075" name="Picture 3" descr="D:\Мои документы\Моя Работа\открытый урок 2014 г 5 кл Л.Р\клетка растений\0007-016-Vakuol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3357562"/>
            <a:ext cx="4000528" cy="3286148"/>
          </a:xfrm>
          <a:prstGeom prst="rect">
            <a:avLst/>
          </a:prstGeom>
          <a:noFill/>
        </p:spPr>
      </p:pic>
      <p:pic>
        <p:nvPicPr>
          <p:cNvPr id="3076" name="Picture 4" descr="D:\Мои документы\Моя Работа\открытый урок 2014 г 5 кл Л.Р\клетка растений\images (3).jpe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357562"/>
            <a:ext cx="4143404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1448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 Black" pitchFamily="34" charset="0"/>
              </a:rPr>
              <a:t>ИНСТРУКТАЖ ПО ТЕХНИКЕ БЕЗОПАСНОСТИ ПРИ ПРОВЕДЕНИИ ЛАБОРАТОРНЫХ РАБОТ ПО БИОЛОГИИ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r>
              <a:rPr lang="ru-RU" sz="1800" b="1" dirty="0"/>
              <a:t>1.Точно выполнять все указания учителя (преподавателя) при проведении </a:t>
            </a:r>
            <a:r>
              <a:rPr lang="ru-RU" sz="1800" b="1" dirty="0" smtClean="0"/>
              <a:t>работы</a:t>
            </a:r>
            <a:r>
              <a:rPr lang="ru-RU" sz="1800" b="1" dirty="0"/>
              <a:t>.</a:t>
            </a:r>
          </a:p>
          <a:p>
            <a:r>
              <a:rPr lang="ru-RU" sz="1800" b="1" dirty="0"/>
              <a:t>2.При использовании режущих и колющих предметов (скальпелей, ножниц, </a:t>
            </a:r>
            <a:r>
              <a:rPr lang="ru-RU" sz="1800" b="1" dirty="0" err="1"/>
              <a:t>препаровальных</a:t>
            </a:r>
            <a:r>
              <a:rPr lang="ru-RU" sz="1800" b="1" dirty="0"/>
              <a:t> игл и др.) брать их только за ручки, не направлять их заостренные части на себя и товарищей, класть на рабочее место заостренными частями от себя.</a:t>
            </a:r>
          </a:p>
          <a:p>
            <a:r>
              <a:rPr lang="ru-RU" sz="1800" b="1" dirty="0"/>
              <a:t>3.Соблюдать осторожность при обращении с лабораторной посудой и приборами из стекла, не бросать, не ронять и не ударять их.</a:t>
            </a:r>
          </a:p>
          <a:p>
            <a:r>
              <a:rPr lang="ru-RU" sz="1800" b="1" dirty="0"/>
              <a:t>4 .Изготавливая препараты для рассматривания их под микроскопом, осторожно брать покровное стекло большим и указательным пальцами за края и аккуратно опускать на предметное стекло, чтобы оно свободно легло на препарат</a:t>
            </a:r>
          </a:p>
          <a:p>
            <a:r>
              <a:rPr lang="ru-RU" sz="1800" b="1" dirty="0" smtClean="0"/>
              <a:t>5..</a:t>
            </a:r>
            <a:r>
              <a:rPr lang="ru-RU" sz="1800" b="1" dirty="0"/>
              <a:t>В случае, если разбилась лабораторная посуда или приборы из стекла, не собирать их осколки незащищенными руками, а использовать для этой цели щетку и совок</a:t>
            </a:r>
          </a:p>
          <a:p>
            <a:r>
              <a:rPr lang="ru-RU" sz="1800" b="1" dirty="0" smtClean="0"/>
              <a:t>6. </a:t>
            </a:r>
            <a:r>
              <a:rPr lang="ru-RU" sz="1800" b="1" dirty="0"/>
              <a:t>Не передавать микроскопы с парты на парту, не разрешается вставать с места без разрешения учителя</a:t>
            </a:r>
          </a:p>
          <a:p>
            <a:r>
              <a:rPr lang="ru-RU" sz="1800" b="1" dirty="0" smtClean="0"/>
              <a:t>7. </a:t>
            </a:r>
            <a:r>
              <a:rPr lang="ru-RU" sz="1800" b="1" dirty="0"/>
              <a:t>Привести в порядок рабочее место, сдать учителю (преподавателю) </a:t>
            </a:r>
            <a:r>
              <a:rPr lang="ru-RU" sz="1800" b="1" dirty="0" smtClean="0"/>
              <a:t>оборудование и </a:t>
            </a:r>
            <a:r>
              <a:rPr lang="ru-RU" sz="1800" b="1" dirty="0"/>
              <a:t>инструменты, </a:t>
            </a:r>
            <a:r>
              <a:rPr lang="ru-RU" sz="1800" b="1" dirty="0" smtClean="0"/>
              <a:t>препараты.</a:t>
            </a:r>
            <a:endParaRPr lang="ru-RU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786842" cy="5072098"/>
          </a:xfrm>
        </p:spPr>
        <p:txBody>
          <a:bodyPr>
            <a:normAutofit/>
          </a:bodyPr>
          <a:lstStyle/>
          <a:p>
            <a:pPr algn="ctr"/>
            <a:r>
              <a:rPr lang="ru-RU" sz="4900" dirty="0" smtClean="0">
                <a:solidFill>
                  <a:srgbClr val="0070C0"/>
                </a:solidFill>
              </a:rPr>
              <a:t>Выявить особенности </a:t>
            </a:r>
            <a:br>
              <a:rPr lang="ru-RU" sz="4900" dirty="0" smtClean="0">
                <a:solidFill>
                  <a:srgbClr val="0070C0"/>
                </a:solidFill>
              </a:rPr>
            </a:br>
            <a:r>
              <a:rPr lang="ru-RU" sz="4900" dirty="0" smtClean="0">
                <a:solidFill>
                  <a:srgbClr val="0070C0"/>
                </a:solidFill>
              </a:rPr>
              <a:t>строения растительной </a:t>
            </a:r>
            <a:br>
              <a:rPr lang="ru-RU" sz="4900" dirty="0" smtClean="0">
                <a:solidFill>
                  <a:srgbClr val="0070C0"/>
                </a:solidFill>
              </a:rPr>
            </a:br>
            <a:r>
              <a:rPr lang="ru-RU" sz="4900" dirty="0" smtClean="0">
                <a:solidFill>
                  <a:srgbClr val="0070C0"/>
                </a:solidFill>
              </a:rPr>
              <a:t>клетки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/>
              <a:t>1 вариант- кожицы лука;</a:t>
            </a:r>
            <a:br>
              <a:rPr lang="ru-RU" sz="5400" dirty="0" smtClean="0"/>
            </a:br>
            <a:r>
              <a:rPr lang="ru-RU" sz="5400" dirty="0" smtClean="0"/>
              <a:t> 2 вариант - листа элодеи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0"/>
            <a:ext cx="8929718" cy="1214422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Arial Black" pitchFamily="34" charset="0"/>
              </a:rPr>
              <a:t>Цель работы:</a:t>
            </a:r>
            <a:endParaRPr lang="ru-RU" sz="54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Задание 2  Этапы приготовления  микропрепарата</a:t>
            </a:r>
            <a:endParaRPr lang="ru-RU" sz="3600" b="1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1. Протрите предметное стекло салфеткой и настройте свет в микроскопе</a:t>
            </a:r>
          </a:p>
          <a:p>
            <a:r>
              <a:rPr lang="ru-RU" sz="2800" b="1" dirty="0" smtClean="0"/>
              <a:t>2. Нанесите на предметное стекло пипеткой каплю воды</a:t>
            </a:r>
          </a:p>
          <a:p>
            <a:r>
              <a:rPr lang="ru-RU" sz="2800" b="1" dirty="0" smtClean="0"/>
              <a:t>3. Поместите объект на предметное стекло в каплю воды, расправьте </a:t>
            </a:r>
            <a:r>
              <a:rPr lang="ru-RU" sz="2800" b="1" dirty="0" err="1" smtClean="0"/>
              <a:t>препаровальной</a:t>
            </a:r>
            <a:r>
              <a:rPr lang="ru-RU" sz="2800" b="1" dirty="0" smtClean="0"/>
              <a:t> иглой.</a:t>
            </a:r>
          </a:p>
          <a:p>
            <a:r>
              <a:rPr lang="ru-RU" sz="2800" b="1" dirty="0" smtClean="0"/>
              <a:t>4. Накройте объект покровным стеклом, остатки воды удалите салфеткой и поместите препарат на предметный столик и настройте с помощью винтов четкость изображения, рассмотрите.</a:t>
            </a:r>
            <a:endParaRPr lang="ru-RU" sz="2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571612"/>
          <a:ext cx="9001155" cy="5375489"/>
        </p:xfrm>
        <a:graphic>
          <a:graphicData uri="http://schemas.openxmlformats.org/drawingml/2006/table">
            <a:tbl>
              <a:tblPr/>
              <a:tblGrid>
                <a:gridCol w="4429124"/>
                <a:gridCol w="2291265"/>
                <a:gridCol w="2280766"/>
              </a:tblGrid>
              <a:tr h="1389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Вопросы   </a:t>
                      </a:r>
                      <a:endParaRPr lang="ru-RU" sz="28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Клетки кожицы лука </a:t>
                      </a:r>
                      <a:endParaRPr lang="ru-RU" sz="28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</a:rPr>
                        <a:t>Клетки листа элодеи </a:t>
                      </a:r>
                      <a:endParaRPr lang="ru-RU" sz="2800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5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1.Какая форма  у клеток?</a:t>
                      </a: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9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2.Какова окраска клеток? С чем она связана?</a:t>
                      </a: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</a:rPr>
                        <a:t>3. Какую функцию выполняют пластиды растительной клетки?</a:t>
                      </a: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1923" marR="619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</a:rPr>
              <a:t>Задание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</a:rPr>
              <a:t>7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Сравните клетки кожицы лука и листа элодеи, заполнив таблицу: (П)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Вывод:</a:t>
            </a:r>
            <a:endParaRPr lang="ru-RU" sz="6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5721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b="1" dirty="0" smtClean="0"/>
              <a:t>Растительные клетки отличаются по строению своей формой, размерами, окраской и  наличием разных видов пластид.</a:t>
            </a:r>
            <a:endParaRPr lang="ru-RU" sz="6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452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Разные виды растительных клеток</vt:lpstr>
      <vt:lpstr>Проблемный вопрос урока</vt:lpstr>
      <vt:lpstr>Методы биологии</vt:lpstr>
      <vt:lpstr>Тема урока: Мое биологическое исследование: микроскопирование растительной клетки</vt:lpstr>
      <vt:lpstr>ИНСТРУКТАЖ ПО ТЕХНИКЕ БЕЗОПАСНОСТИ ПРИ ПРОВЕДЕНИИ ЛАБОРАТОРНЫХ РАБОТ ПО БИОЛОГИИ </vt:lpstr>
      <vt:lpstr>Выявить особенности  строения растительной  клетки   1 вариант- кожицы лука;  2 вариант - листа элодеи</vt:lpstr>
      <vt:lpstr>Задание 2  Этапы приготовления  микропрепарата</vt:lpstr>
      <vt:lpstr>Слайд 8</vt:lpstr>
      <vt:lpstr>Вывод:</vt:lpstr>
      <vt:lpstr>Самооценка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gh</dc:creator>
  <cp:lastModifiedBy>gh</cp:lastModifiedBy>
  <cp:revision>17</cp:revision>
  <dcterms:created xsi:type="dcterms:W3CDTF">2014-04-09T17:08:07Z</dcterms:created>
  <dcterms:modified xsi:type="dcterms:W3CDTF">2014-04-16T19:05:06Z</dcterms:modified>
</cp:coreProperties>
</file>