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9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FF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84977" autoAdjust="0"/>
  </p:normalViewPr>
  <p:slideViewPr>
    <p:cSldViewPr>
      <p:cViewPr varScale="1">
        <p:scale>
          <a:sx n="37" d="100"/>
          <a:sy n="37" d="100"/>
        </p:scale>
        <p:origin x="-78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FFBAC3CD-7BDE-43C7-9487-C5BC04B1D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995036-7B6B-41AB-98FD-A652CA2DA019}" type="slidenum">
              <a:rPr lang="ru-RU"/>
              <a:pPr/>
              <a:t>1</a:t>
            </a:fld>
            <a:endParaRPr lang="ru-RU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8936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893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60085E-CADE-4E52-A332-7F413509AF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1998-834B-4AA2-B97D-AFFD2494F2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7F920-5F3A-47A9-A21E-2B99540D1D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47532-C8C4-44D0-880C-A006D3C63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52992-841D-4B48-9AD7-65D52AE7D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94D32-BE47-42A2-B505-70C690054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33EBD-74BA-4BB3-BBD2-5057E12C8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C3B1F-F519-44CB-ADA3-9B9C430C3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3A261-4591-48E2-BE0D-120D64DE9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6BB46-5F1E-43DD-B670-E7E77ED67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BC551-3C7D-448C-861F-4A0D229EA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B0B5C-D438-4AE2-A181-BBFA34E7B1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9BB0A-3ED8-42CC-BAC9-18F2FF7128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3789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2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3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4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5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6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9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0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1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2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4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6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8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9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10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1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791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91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91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91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8578FAF-30D7-4E1B-9FC8-B2F4325247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791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2" grpId="0"/>
      <p:bldP spid="37913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9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9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79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9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9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9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79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9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9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9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79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9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9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9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79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9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9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9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79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9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83;&#1080;&#1090;&#1077;&#1088;\&#1083;&#1080;&#1090;&#1077;&#1088;%209\&#1082;&#1083;&#1072;&#1089;&#1089;&#1080;&#1094;&#1080;&#1079;&#1084;\&#1084;&#1091;&#1079;&#1099;&#1082;&#1072;\001%20&#1041;&#1040;&#1061;%20-%20&#1044;&#1042;&#1054;&#1049;&#1053;&#1054;&#1049;%20&#1050;&#1054;&#1053;&#1062;&#1045;&#1056;&#1058;.MP3" TargetMode="External"/><Relationship Id="rId1" Type="http://schemas.openxmlformats.org/officeDocument/2006/relationships/audio" Target="file:///C:\Documents%20and%20Settings\user01\&#1052;&#1086;&#1080;%20&#1076;&#1086;&#1082;&#1091;&#1084;&#1077;&#1085;&#1090;&#1099;\&#1052;&#1086;&#1103;%20&#1084;&#1091;&#1079;&#1099;&#1082;&#1072;\&#1082;&#1083;&#1072;&#1089;&#1089;&#1080;&#1082;&#1072;\001%20&#1041;&#1040;&#1061;%20-%20&#1044;&#1042;&#1054;&#1049;&#1053;&#1054;&#1049;%20&#1050;&#1054;&#1053;&#1062;&#1045;&#1056;&#1058;.MP3" TargetMode="Externa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83;&#1080;&#1090;&#1077;&#1088;\&#1083;&#1080;&#1090;&#1077;&#1088;%209\&#1082;&#1083;&#1072;&#1089;&#1089;&#1080;&#1094;&#1080;&#1079;&#1084;\&#1084;&#1091;&#1079;&#1099;&#1082;&#1072;\121%20&#1041;&#1040;&#1061;%20&#1048;%20&#1043;&#1059;&#1053;&#1054;%20-%20AVE%20MARIA.MP3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83;&#1080;&#1090;&#1077;&#1088;\&#1083;&#1080;&#1090;&#1077;&#1088;%209\&#1082;&#1083;&#1072;&#1089;&#1089;&#1080;&#1094;&#1080;&#1079;&#1084;\&#1084;&#1091;&#1079;&#1099;&#1082;&#1072;\113%20&#1050;&#1040;&#1063;&#1063;&#1048;&#1053;&#1048;%20-%20AVE%20MARIA.MP3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83;&#1080;&#1090;&#1077;&#1088;\&#1083;&#1080;&#1090;&#1077;&#1088;%209\&#1082;&#1083;&#1072;&#1089;&#1089;&#1080;&#1094;&#1080;&#1079;&#1084;\&#1084;&#1091;&#1079;&#1099;&#1082;&#1072;\112%20&#1041;&#1040;&#1061;%20-%20&#1040;&#1056;&#1048;&#1071;%20&#1048;&#1047;%20&#1057;&#1070;&#1048;&#1058;&#1067;%20&#8470;3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82245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Общая характеристика литературы </a:t>
            </a:r>
            <a:r>
              <a:rPr lang="en-US" smtClean="0"/>
              <a:t>XVIII</a:t>
            </a:r>
            <a:r>
              <a:rPr lang="ru-RU" smtClean="0"/>
              <a:t> в. 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847725" y="3043238"/>
            <a:ext cx="6251575" cy="23749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         Понятие о классицизме.</a:t>
            </a:r>
          </a:p>
          <a:p>
            <a:pPr eaLnBrk="1" hangingPunct="1">
              <a:defRPr/>
            </a:pPr>
            <a:r>
              <a:rPr lang="ru-RU" smtClean="0"/>
              <a:t>          Русский классицизм.</a:t>
            </a:r>
          </a:p>
        </p:txBody>
      </p:sp>
      <p:pic>
        <p:nvPicPr>
          <p:cNvPr id="4104" name="001 БАХ - ДВОЙНОЙ КОНЦЕРТ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сканирование00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001 БАХ - ДВОЙНОЙ КОНЦЕРТ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5800" y="609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4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"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4"/>
                </p:tgtEl>
              </p:cMediaNode>
            </p:audio>
            <p:audio>
              <p:cMediaNode numSld="6" showWhenStopped="0"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9"/>
                </p:tgtEl>
              </p:cMediaNode>
            </p:audio>
          </p:childTnLst>
        </p:cTn>
      </p:par>
    </p:tnLst>
    <p:bldLst>
      <p:bldP spid="4101" grpId="0"/>
      <p:bldP spid="410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52400"/>
          </a:xfrm>
        </p:spPr>
        <p:txBody>
          <a:bodyPr/>
          <a:lstStyle/>
          <a:p>
            <a:pPr eaLnBrk="1" hangingPunct="1">
              <a:defRPr/>
            </a:pPr>
            <a:endParaRPr lang="ru-RU" sz="380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3689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Главная задача классицизма – создание значительного монументального искусства, одушевлённого идеей сплочения нации, объединяющейся вокруг трона. Частный интерес подчинён в классицизме государственному, чувства – долгу.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228600"/>
          </a:xfrm>
        </p:spPr>
        <p:txBody>
          <a:bodyPr/>
          <a:lstStyle/>
          <a:p>
            <a:pPr eaLnBrk="1" hangingPunct="1">
              <a:defRPr/>
            </a:pPr>
            <a:endParaRPr lang="ru-RU" sz="38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smtClean="0"/>
              <a:t>      Подобно тому, как общество делится на сословия, жанры произведений литературы, по представлениям классиков, должны делиться на «высокие» и «низкие».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smtClean="0"/>
              <a:t>      «Высокие» изображают  великие исторические события и великих деятелей – королей, полководцев, вельмож. «Высокие» жанры: трагедия, эпическая поэма, ода.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smtClean="0"/>
              <a:t>      «Низкие» развивают темы личной жизни. Их герои – буржуа, торговцы, ремесленники. «Низкие» жанры: комедия, лирическое стихотворение, роман.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52400"/>
          </a:xfrm>
        </p:spPr>
        <p:txBody>
          <a:bodyPr/>
          <a:lstStyle/>
          <a:p>
            <a:pPr eaLnBrk="1" hangingPunct="1">
              <a:defRPr/>
            </a:pPr>
            <a:endParaRPr lang="ru-RU" sz="380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/>
              <a:t>     Понятие прекрасного в искусстве классицизма связано с симметрией и гармонией. Это отражалось и в правилах поведения людей светского общества: бурное выражение чувств почиталось в </a:t>
            </a:r>
            <a:r>
              <a:rPr lang="en-US" smtClean="0"/>
              <a:t>XVIII</a:t>
            </a:r>
            <a:r>
              <a:rPr lang="ru-RU" smtClean="0"/>
              <a:t> столетии неприличным и воспринималось как признак низкого происхождения или дурного воспитания. Проявление даже самых сильных страстей должно было быть подобно глубоким водам, заключённым в гранитные берега.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228600"/>
          </a:xfrm>
        </p:spPr>
        <p:txBody>
          <a:bodyPr/>
          <a:lstStyle/>
          <a:p>
            <a:pPr eaLnBrk="1" hangingPunct="1">
              <a:defRPr/>
            </a:pPr>
            <a:endParaRPr lang="ru-RU" sz="380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791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>
                <a:hlinkClick r:id="" action="ppaction://noaction" endSnd="1"/>
              </a:rPr>
              <a:t>     В драматургии господствовало требование трёх единств: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smtClean="0">
              <a:solidFill>
                <a:srgbClr val="FFFFFF"/>
              </a:solidFill>
              <a:hlinkClick r:id="" action="ppaction://noaction" endSnd="1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>
                <a:hlinkClick r:id="" action="ppaction://noaction" endSnd="1"/>
              </a:rPr>
              <a:t>    - места (должно было быть одно место действия);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smtClean="0">
              <a:hlinkClick r:id="" action="ppaction://noaction" endSnd="1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>
                <a:hlinkClick r:id="" action="ppaction://noaction" endSnd="1"/>
              </a:rPr>
              <a:t>    - времени (действие разворачивалось в течение 24 часов);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smtClean="0">
              <a:hlinkClick r:id="" action="ppaction://noaction" endSnd="1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>
                <a:hlinkClick r:id="" action="ppaction://noaction" endSnd="1"/>
              </a:rPr>
              <a:t>    - действия (выделялся один основной сюжет, не было побочных коллизий и персонажей).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52400"/>
          </a:xfrm>
        </p:spPr>
        <p:txBody>
          <a:bodyPr/>
          <a:lstStyle/>
          <a:p>
            <a:pPr eaLnBrk="1" hangingPunct="1">
              <a:defRPr/>
            </a:pPr>
            <a:endParaRPr lang="ru-RU" sz="380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943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smtClean="0"/>
              <a:t>     </a:t>
            </a:r>
            <a:r>
              <a:rPr lang="ru-RU" sz="2800" u="sng" smtClean="0"/>
              <a:t>Трагедия </a:t>
            </a:r>
            <a:r>
              <a:rPr lang="ru-RU" sz="2800" smtClean="0"/>
              <a:t>(«высокий» жанр) была призвана вызвать ужас и сострадание путём изображения борьбы между долгом и страстью в душах сильных людей, грандиозного столкновения страстей, государственных переворотов.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smtClean="0"/>
              <a:t>      Задача </a:t>
            </a:r>
            <a:r>
              <a:rPr lang="ru-RU" sz="2800" u="sng" smtClean="0"/>
              <a:t>комедии</a:t>
            </a:r>
            <a:r>
              <a:rPr lang="ru-RU" sz="2800" smtClean="0"/>
              <a:t> («низкого» жанра) – исправление нравов при помощи осуждения бытовых пороков, одному из которых и посвящалась пьеса.      Так, великий французский писатель Мольер осмеял скупость в комедии «Скупой», лицемерие в «Тартюфе», развращённость – в «Дон-Жуане». Соответственно и внутри комедии каждый персонаж являлся воплощением какой-нибудь одной черты.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52400"/>
          </a:xfrm>
        </p:spPr>
        <p:txBody>
          <a:bodyPr/>
          <a:lstStyle/>
          <a:p>
            <a:pPr eaLnBrk="1" hangingPunct="1">
              <a:defRPr/>
            </a:pPr>
            <a:endParaRPr lang="ru-RU" sz="380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61722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mtClean="0"/>
              <a:t> Русский классицизм пережил три периода:</a:t>
            </a:r>
          </a:p>
          <a:p>
            <a:pPr marL="609600" indent="-609600" eaLnBrk="1" hangingPunct="1">
              <a:buFont typeface="Wingdings" pitchFamily="2" charset="2"/>
              <a:buAutoNum type="arabicParenR"/>
              <a:defRPr/>
            </a:pPr>
            <a:r>
              <a:rPr lang="ru-RU" smtClean="0"/>
              <a:t>30-50-е гг. </a:t>
            </a:r>
            <a:r>
              <a:rPr lang="en-US" smtClean="0"/>
              <a:t>XVIII</a:t>
            </a:r>
            <a:r>
              <a:rPr lang="ru-RU" smtClean="0"/>
              <a:t> в.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mtClean="0"/>
              <a:t>   Усилия писателей на этом этапе направлены на развитие просвещения и науки, создание литературы и национального языка. Эта задача будет окончательно решена в творчестве А.С.Пушкина.</a:t>
            </a:r>
          </a:p>
        </p:txBody>
      </p:sp>
      <p:pic>
        <p:nvPicPr>
          <p:cNvPr id="46087" name="121 БАХ И ГУНО - AVE MARI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6019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60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 showWhenStopped="0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087"/>
                </p:tgtEl>
              </p:cMediaNode>
            </p:audio>
          </p:childTnLst>
        </p:cTn>
      </p:par>
    </p:tnLst>
    <p:bldLst>
      <p:bldP spid="4608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255587"/>
          </a:xfrm>
        </p:spPr>
        <p:txBody>
          <a:bodyPr/>
          <a:lstStyle/>
          <a:p>
            <a:pPr eaLnBrk="1" hangingPunct="1">
              <a:defRPr/>
            </a:pPr>
            <a:endParaRPr lang="ru-RU" sz="380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601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2) 60-е гг.- конец</a:t>
            </a:r>
            <a:r>
              <a:rPr lang="en-US" sz="2400" smtClean="0"/>
              <a:t> XVIII</a:t>
            </a:r>
            <a:r>
              <a:rPr lang="ru-RU" sz="2400" smtClean="0"/>
              <a:t> в.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     На первый план выдвигаются задачи воспитания человека – гражданина. Произведения гневно обличают личные пороки, препятствующие служению человека на пользу государства.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3) конец </a:t>
            </a:r>
            <a:r>
              <a:rPr lang="en-US" sz="2400" smtClean="0"/>
              <a:t>XVIII</a:t>
            </a:r>
            <a:r>
              <a:rPr lang="ru-RU" sz="2400" smtClean="0"/>
              <a:t> в.- начало</a:t>
            </a:r>
            <a:r>
              <a:rPr lang="en-US" sz="2400" smtClean="0"/>
              <a:t> XIX</a:t>
            </a:r>
            <a:r>
              <a:rPr lang="ru-RU" sz="2400" smtClean="0"/>
              <a:t> в.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     Наблюдается спад классицизма. Усиливаются национальные мотивы. Писателей интересует уже не просто тип идеального дворянина, а тип русского идеального дворянина.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    Таким образом, русский классицизм на всех этапах отличала высокая гражданственность.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4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07987"/>
          </a:xfrm>
        </p:spPr>
        <p:txBody>
          <a:bodyPr/>
          <a:lstStyle/>
          <a:p>
            <a:pPr eaLnBrk="1" hangingPunct="1">
              <a:defRPr/>
            </a:pPr>
            <a:endParaRPr lang="ru-RU" sz="3800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292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    Классицизм оставил заметный след в культуре наших дней как в области литературы (творения Корнеля, Мольера, Фонвизина, Крылова, Ломоносова), так и в других сферах искусства. В Москве в классическом стиле построены целые усадебные ансамбли – Кусково, Останкино, Архангельское, в Петербурге – дворцы и парки Царского Села, Ломоносова, Павловска. Культуре классицизма принадлежит живопись Д.Г.Левицкого, Ф.С.Рокотова.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7" name="Picture 7" descr="сканирование0010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Русская поэзия </a:t>
            </a:r>
            <a:r>
              <a:rPr lang="en-US" smtClean="0"/>
              <a:t>XVIII</a:t>
            </a:r>
            <a:r>
              <a:rPr lang="ru-RU" smtClean="0"/>
              <a:t> века была одушевлена пафосом эпохи – пафосом созидания.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     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               </a:t>
            </a:r>
            <a:r>
              <a:rPr lang="ru-RU" sz="2400" i="1" smtClean="0"/>
              <a:t>О.А.Проскурин</a:t>
            </a:r>
            <a:endParaRPr lang="ru-RU" sz="2400" smtClean="0"/>
          </a:p>
        </p:txBody>
      </p:sp>
      <p:pic>
        <p:nvPicPr>
          <p:cNvPr id="4100" name="Picture 7" descr="сканирование0019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752600"/>
            <a:ext cx="4745038" cy="3659188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7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680"/>
                            </p:stCondLst>
                            <p:childTnLst>
                              <p:par>
                                <p:cTn id="14" presetID="4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endParaRPr lang="ru-RU" sz="380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smtClean="0"/>
              <a:t>   1 января 1700 г. по указу Петра </a:t>
            </a:r>
            <a:r>
              <a:rPr lang="en-US" sz="2800" smtClean="0"/>
              <a:t>I</a:t>
            </a:r>
            <a:r>
              <a:rPr lang="ru-RU" sz="2800" smtClean="0"/>
              <a:t> неожиданно для всех было отпраздновано  наступление </a:t>
            </a:r>
            <a:r>
              <a:rPr lang="ru-RU" sz="2800" smtClean="0">
                <a:effectLst/>
              </a:rPr>
              <a:t>«нового года и нового века». При активной поддержке Петра создавалась и новая светская литература. Время требовало дел. Подобно «работнику на троне», каждый обязан был трудиться на пользу обществу и государству. Словесность могла быть полезна, когда она прославляла успехи государства и разъясняла политику правительства.  </a:t>
            </a:r>
            <a:endParaRPr lang="ru-RU" sz="28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05800" cy="2084388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/>
              <a:t>Какими предстают выдающиеся политические деятели </a:t>
            </a:r>
            <a:r>
              <a:rPr lang="en-US" sz="2400" smtClean="0"/>
              <a:t>XVIII </a:t>
            </a:r>
            <a:r>
              <a:rPr lang="ru-RU" sz="2400" smtClean="0"/>
              <a:t>столетия – Пётр </a:t>
            </a:r>
            <a:r>
              <a:rPr lang="en-US" sz="2400" smtClean="0"/>
              <a:t>I </a:t>
            </a:r>
            <a:r>
              <a:rPr lang="ru-RU" sz="2400" smtClean="0"/>
              <a:t>и Екатерина </a:t>
            </a:r>
            <a:r>
              <a:rPr lang="en-US" sz="2400" smtClean="0"/>
              <a:t>II </a:t>
            </a:r>
            <a:r>
              <a:rPr lang="ru-RU" sz="2400" smtClean="0"/>
              <a:t>– в произведениях А.С.Пушкина («Медный всадник», «Капитанская дочка»)? Воплощением какой государственной идеи они являются?</a:t>
            </a:r>
            <a:br>
              <a:rPr lang="ru-RU" sz="2400" smtClean="0"/>
            </a:br>
            <a:endParaRPr lang="ru-RU" sz="240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3021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1700" smtClean="0"/>
              <a:t> </a:t>
            </a:r>
            <a:r>
              <a:rPr lang="ru-RU" sz="1700" smtClean="0"/>
              <a:t>    </a:t>
            </a:r>
            <a:r>
              <a:rPr lang="ru-RU" sz="2400" smtClean="0"/>
              <a:t>Идеи абсолютной монархической власти. Пётр, ратуя о преобразованиях в  России, всё подчинил своей воле. Кажется, лишь его властного взгляда достаточно, чтобы «в гранит оделася Нева». Екатерина </a:t>
            </a:r>
            <a:r>
              <a:rPr lang="en-US" sz="2400" smtClean="0"/>
              <a:t>II</a:t>
            </a:r>
            <a:r>
              <a:rPr lang="ru-RU" sz="2400" smtClean="0"/>
              <a:t> в повести А.С.Пушкина оказывает милость Гринёву и Маше Мироновой, принимая решение единовластно, отменяя тем самым решение суда.</a:t>
            </a:r>
            <a:endParaRPr lang="en-US" sz="24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700" smtClean="0"/>
              <a:t>  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smtClean="0"/>
              <a:t>А.Н.Радищев назвал </a:t>
            </a:r>
            <a:r>
              <a:rPr lang="en-US" sz="2400" smtClean="0"/>
              <a:t>XVIII</a:t>
            </a:r>
            <a:r>
              <a:rPr lang="ru-RU" sz="2400" smtClean="0"/>
              <a:t> столетие, с одной стороны, «безумным», а с другой стороны – «мудрым». Как вы думаете, почему?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24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/>
              <a:t>    Кровопролитные войны, жестоко подавленное восстание Пугачёва, усиление крепостничества – с одной стороны; создание первого русского университета, культ науки и просвещения, преобразования в государственной жизни России – с другой.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smtClean="0"/>
              <a:t>Назовите известных вам деятелей литературы </a:t>
            </a:r>
            <a:br>
              <a:rPr lang="ru-RU" sz="2400" smtClean="0"/>
            </a:br>
            <a:r>
              <a:rPr lang="en-US" sz="2400" smtClean="0"/>
              <a:t>XVIII</a:t>
            </a:r>
            <a:r>
              <a:rPr lang="ru-RU" sz="2400" smtClean="0"/>
              <a:t> века.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План лекции.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1) Определение понятия «классицизм». Исторические предпосылки.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2) Главная цель этого литературного направления.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3) Система жанров.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4) Понятие прекрасного.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5) Особенности драматургии.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6) Три периода русского классицизма.</a:t>
            </a:r>
          </a:p>
          <a:p>
            <a:pPr eaLnBrk="1" hangingPunct="1">
              <a:defRPr/>
            </a:pPr>
            <a:endParaRPr lang="ru-RU" smtClean="0"/>
          </a:p>
        </p:txBody>
      </p:sp>
      <p:pic>
        <p:nvPicPr>
          <p:cNvPr id="33803" name="113 КАЧЧИНИ - AVE MARI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609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8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4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03"/>
                </p:tgtEl>
              </p:cMediaNode>
            </p:audio>
          </p:childTnLst>
        </p:cTn>
      </p:par>
    </p:tnLst>
    <p:bldLst>
      <p:bldP spid="33796" grpId="0"/>
      <p:bldP spid="3379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/>
              <a:t>Задача – записать по ходу лекции основные тезисы в соответствии с каждым пунктом плана.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31591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               Форма записи: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  <p:graphicFrame>
        <p:nvGraphicFramePr>
          <p:cNvPr id="34933" name="Group 117"/>
          <p:cNvGraphicFramePr>
            <a:graphicFrameLocks noGrp="1"/>
          </p:cNvGraphicFramePr>
          <p:nvPr/>
        </p:nvGraphicFramePr>
        <p:xfrm>
          <a:off x="533400" y="2743200"/>
          <a:ext cx="8077200" cy="3075940"/>
        </p:xfrm>
        <a:graphic>
          <a:graphicData uri="http://schemas.openxmlformats.org/drawingml/2006/table">
            <a:tbl>
              <a:tblPr/>
              <a:tblGrid>
                <a:gridCol w="1219200"/>
                <a:gridCol w="5105400"/>
                <a:gridCol w="1752600"/>
              </a:tblGrid>
              <a:tr h="2070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План: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2)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                Тезисы: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Примеч.: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В графу «Примечание» заносятся мысли, замечания по поводу записанных тезисов.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569913"/>
            <a:ext cx="8229600" cy="1027113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75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        Основным литературным направлением </a:t>
            </a:r>
            <a:r>
              <a:rPr lang="en-US" sz="2800" smtClean="0"/>
              <a:t>XVIII</a:t>
            </a:r>
            <a:r>
              <a:rPr lang="ru-RU" sz="2800" smtClean="0"/>
              <a:t> в. был классицизм. </a:t>
            </a:r>
            <a:r>
              <a:rPr lang="ru-RU" sz="2800" u="sng" smtClean="0"/>
              <a:t>Классицизм – художественный стиль и эстетическое направление в европейской культуре</a:t>
            </a:r>
            <a:r>
              <a:rPr lang="en-US" sz="2800" u="sng" smtClean="0"/>
              <a:t> XVII</a:t>
            </a:r>
            <a:r>
              <a:rPr lang="ru-RU" sz="2800" u="sng" smtClean="0"/>
              <a:t> – начала </a:t>
            </a:r>
            <a:r>
              <a:rPr lang="en-US" sz="2800" u="sng" smtClean="0"/>
              <a:t> XIX</a:t>
            </a:r>
            <a:r>
              <a:rPr lang="ru-RU" sz="2800" u="sng" smtClean="0"/>
              <a:t> в., одной из важнейших черт которого являлось обращение к образцам и формам античности как к универсальному эталону.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       Классицизм связан со временем утверждения крепкого централизованного государства – абсолютной монархии.</a:t>
            </a:r>
          </a:p>
        </p:txBody>
      </p:sp>
      <p:pic>
        <p:nvPicPr>
          <p:cNvPr id="39944" name="112 БАХ - АРИЯ ИЗ СЮИТЫ №3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62484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99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"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44"/>
                </p:tgtEl>
              </p:cMediaNode>
            </p:audio>
          </p:childTnLst>
        </p:cTn>
      </p:par>
    </p:tnLst>
    <p:bldLst>
      <p:bldP spid="39939" grpId="0" build="p"/>
    </p:bldLst>
  </p:timing>
</p:sld>
</file>

<file path=ppt/theme/theme1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10">
        <a:dk1>
          <a:srgbClr val="602000"/>
        </a:dk1>
        <a:lt1>
          <a:srgbClr val="FFFFFF"/>
        </a:lt1>
        <a:dk2>
          <a:srgbClr val="99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751</TotalTime>
  <Words>902</Words>
  <Application>Microsoft Office PowerPoint</Application>
  <PresentationFormat>Экран (4:3)</PresentationFormat>
  <Paragraphs>60</Paragraphs>
  <Slides>18</Slides>
  <Notes>1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Tahoma</vt:lpstr>
      <vt:lpstr>Arial</vt:lpstr>
      <vt:lpstr>Wingdings</vt:lpstr>
      <vt:lpstr>Занавес</vt:lpstr>
      <vt:lpstr>Общая характеристика литературы XVIII в.    </vt:lpstr>
      <vt:lpstr>Слайд 2</vt:lpstr>
      <vt:lpstr>Слайд 3</vt:lpstr>
      <vt:lpstr>Какими предстают выдающиеся политические деятели XVIII столетия – Пётр I и Екатерина II – в произведениях А.С.Пушкина («Медный всадник», «Капитанская дочка»)? Воплощением какой государственной идеи они являются? </vt:lpstr>
      <vt:lpstr>А.Н.Радищев назвал XVIII столетие, с одной стороны, «безумным», а с другой стороны – «мудрым». Как вы думаете, почему?</vt:lpstr>
      <vt:lpstr>Назовите известных вам деятелей литературы  XVIII века.</vt:lpstr>
      <vt:lpstr>План лекции.</vt:lpstr>
      <vt:lpstr>Задача – записать по ходу лекции основные тезисы в соответствии с каждым пунктом плана.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www.PHILka.RU</cp:lastModifiedBy>
  <cp:revision>18</cp:revision>
  <cp:lastPrinted>1601-01-01T00:00:00Z</cp:lastPrinted>
  <dcterms:created xsi:type="dcterms:W3CDTF">1601-01-01T00:00:00Z</dcterms:created>
  <dcterms:modified xsi:type="dcterms:W3CDTF">2011-11-02T20:26:46Z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