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8"/>
  </p:notesMasterIdLst>
  <p:sldIdLst>
    <p:sldId id="256" r:id="rId2"/>
    <p:sldId id="257" r:id="rId3"/>
    <p:sldId id="279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60" r:id="rId20"/>
    <p:sldId id="261" r:id="rId21"/>
    <p:sldId id="262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8B28A-BDA3-4773-B3D3-32903568D65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93C9D-ED48-4550-B40C-B162F1F8A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93C9D-ED48-4550-B40C-B162F1F8A86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5355-38FB-4870-85E4-8BA15F73C2D7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3A7-1E0B-45C0-8CF6-01E6E97C9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5355-38FB-4870-85E4-8BA15F73C2D7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3A7-1E0B-45C0-8CF6-01E6E97C9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5355-38FB-4870-85E4-8BA15F73C2D7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3A7-1E0B-45C0-8CF6-01E6E97C9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5355-38FB-4870-85E4-8BA15F73C2D7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3A7-1E0B-45C0-8CF6-01E6E97C9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5355-38FB-4870-85E4-8BA15F73C2D7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3A7-1E0B-45C0-8CF6-01E6E97C9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5355-38FB-4870-85E4-8BA15F73C2D7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3A7-1E0B-45C0-8CF6-01E6E97C9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5355-38FB-4870-85E4-8BA15F73C2D7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3A7-1E0B-45C0-8CF6-01E6E97C9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5355-38FB-4870-85E4-8BA15F73C2D7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3A7-1E0B-45C0-8CF6-01E6E97C9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5355-38FB-4870-85E4-8BA15F73C2D7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3A7-1E0B-45C0-8CF6-01E6E97C9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5355-38FB-4870-85E4-8BA15F73C2D7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3A7-1E0B-45C0-8CF6-01E6E97C9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5355-38FB-4870-85E4-8BA15F73C2D7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C293A7-1E0B-45C0-8CF6-01E6E97C97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045355-38FB-4870-85E4-8BA15F73C2D7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C293A7-1E0B-45C0-8CF6-01E6E97C973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4;&#1086;&#1084;\&#1056;&#1072;&#1073;&#1086;&#1095;&#1080;&#1081;%20&#1089;&#1090;&#1086;&#1083;\&#1052;&#1086;&#1080;%20&#1076;&#1086;&#1082;&#1091;&#1084;&#1077;&#1085;&#1090;&#1099;\&#1087;&#1088;&#1077;&#1079;&#1077;&#1085;&#1090;&#1072;&#1094;&#1080;&#1080;%20&#1082;%20&#1091;&#1088;&#1086;&#1082;&#1072;&#1084;\&#1057;&#1074;&#1086;&#1103;%20&#1080;&#1075;&#1088;&#1072;%20&#1082;&#1072;&#1087;&#1080;&#1090;%20&#1076;&#1086;&#1095;&#1082;&#1072;\11.R.CLAUDERMAN%20P-%20ALINE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13" Type="http://schemas.openxmlformats.org/officeDocument/2006/relationships/slide" Target="slide31.xml"/><Relationship Id="rId18" Type="http://schemas.openxmlformats.org/officeDocument/2006/relationships/slide" Target="slide20.xml"/><Relationship Id="rId3" Type="http://schemas.openxmlformats.org/officeDocument/2006/relationships/slide" Target="slide22.xml"/><Relationship Id="rId7" Type="http://schemas.openxmlformats.org/officeDocument/2006/relationships/slide" Target="slide26.xml"/><Relationship Id="rId12" Type="http://schemas.openxmlformats.org/officeDocument/2006/relationships/slide" Target="slide30.xml"/><Relationship Id="rId17" Type="http://schemas.openxmlformats.org/officeDocument/2006/relationships/slide" Target="slide35.xml"/><Relationship Id="rId2" Type="http://schemas.openxmlformats.org/officeDocument/2006/relationships/slide" Target="slide21.xml"/><Relationship Id="rId16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11" Type="http://schemas.openxmlformats.org/officeDocument/2006/relationships/slide" Target="slide29.xml"/><Relationship Id="rId5" Type="http://schemas.openxmlformats.org/officeDocument/2006/relationships/slide" Target="slide24.xml"/><Relationship Id="rId15" Type="http://schemas.openxmlformats.org/officeDocument/2006/relationships/slide" Target="slide33.xml"/><Relationship Id="rId10" Type="http://schemas.openxmlformats.org/officeDocument/2006/relationships/slide" Target="slide28.xml"/><Relationship Id="rId4" Type="http://schemas.openxmlformats.org/officeDocument/2006/relationships/slide" Target="slide23.xml"/><Relationship Id="rId9" Type="http://schemas.openxmlformats.org/officeDocument/2006/relationships/audio" Target="../media/audio1.wav"/><Relationship Id="rId14" Type="http://schemas.openxmlformats.org/officeDocument/2006/relationships/slide" Target="slide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8.xml"/><Relationship Id="rId18" Type="http://schemas.openxmlformats.org/officeDocument/2006/relationships/slide" Target="slide9.xml"/><Relationship Id="rId3" Type="http://schemas.openxmlformats.org/officeDocument/2006/relationships/slide" Target="slide6.xml"/><Relationship Id="rId7" Type="http://schemas.openxmlformats.org/officeDocument/2006/relationships/slide" Target="slide7.xml"/><Relationship Id="rId12" Type="http://schemas.openxmlformats.org/officeDocument/2006/relationships/slide" Target="slide17.xml"/><Relationship Id="rId17" Type="http://schemas.openxmlformats.org/officeDocument/2006/relationships/slide" Target="slide13.xml"/><Relationship Id="rId2" Type="http://schemas.openxmlformats.org/officeDocument/2006/relationships/slide" Target="slide4.xml"/><Relationship Id="rId16" Type="http://schemas.openxmlformats.org/officeDocument/2006/relationships/slide" Target="slide12.xml"/><Relationship Id="rId20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11" Type="http://schemas.openxmlformats.org/officeDocument/2006/relationships/slide" Target="slide16.xml"/><Relationship Id="rId5" Type="http://schemas.openxmlformats.org/officeDocument/2006/relationships/slide" Target="slide3.xml"/><Relationship Id="rId15" Type="http://schemas.openxmlformats.org/officeDocument/2006/relationships/slide" Target="slide11.xml"/><Relationship Id="rId10" Type="http://schemas.openxmlformats.org/officeDocument/2006/relationships/slide" Target="slide15.xml"/><Relationship Id="rId19" Type="http://schemas.openxmlformats.org/officeDocument/2006/relationships/slide" Target="slide19.xml"/><Relationship Id="rId4" Type="http://schemas.openxmlformats.org/officeDocument/2006/relationships/slide" Target="slide5.xml"/><Relationship Id="rId9" Type="http://schemas.openxmlformats.org/officeDocument/2006/relationships/slide" Target="slide14.xml"/><Relationship Id="rId14" Type="http://schemas.openxmlformats.org/officeDocument/2006/relationships/slide" Target="slide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857232"/>
            <a:ext cx="426751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«Своя игра»</a:t>
            </a:r>
            <a:endParaRPr lang="ru-RU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3071810"/>
            <a:ext cx="7715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Литературная игра</a:t>
            </a:r>
          </a:p>
          <a:p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по  повести А.С.Пушкина</a:t>
            </a:r>
          </a:p>
          <a:p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«Капитанская дочка»</a:t>
            </a:r>
            <a:endParaRPr lang="ru-RU" sz="40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Дом\Рабочий стол\п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4060061"/>
            <a:ext cx="1785918" cy="2797939"/>
          </a:xfrm>
          <a:prstGeom prst="rect">
            <a:avLst/>
          </a:prstGeom>
          <a:noFill/>
        </p:spPr>
      </p:pic>
      <p:pic>
        <p:nvPicPr>
          <p:cNvPr id="6" name="11.R.CLAUDERMAN P- ALIN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5001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586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2857496"/>
            <a:ext cx="6310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Француз приехал в Россию и стал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14480" y="2428868"/>
            <a:ext cx="61806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Соперник главного героя на дуэли</a:t>
            </a:r>
            <a:endParaRPr lang="ru-RU" sz="3200" dirty="0"/>
          </a:p>
        </p:txBody>
      </p:sp>
      <p:pic>
        <p:nvPicPr>
          <p:cNvPr id="5122" name="Picture 2" descr="C:\Documents and Settings\Дом\Рабочий стол\п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786190"/>
            <a:ext cx="4671711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285992"/>
            <a:ext cx="728988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В какой город служить был отправлен</a:t>
            </a:r>
          </a:p>
          <a:p>
            <a:r>
              <a:rPr lang="ru-RU" sz="3200" dirty="0" smtClean="0"/>
              <a:t>главный герой?</a:t>
            </a:r>
          </a:p>
        </p:txBody>
      </p:sp>
      <p:pic>
        <p:nvPicPr>
          <p:cNvPr id="14338" name="Picture 2" descr="C:\Documents and Settings\Дом\Рабочий стол\оренбург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71942"/>
            <a:ext cx="4697423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214554"/>
            <a:ext cx="81339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Выучился главный герой грамоте на ?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28596" y="1285860"/>
            <a:ext cx="82608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 главе «Пугачёвщина» :</a:t>
            </a:r>
          </a:p>
          <a:p>
            <a:r>
              <a:rPr lang="ru-RU" sz="3200" dirty="0" smtClean="0"/>
              <a:t> Вы, молодые ребята, послушайте,</a:t>
            </a:r>
          </a:p>
          <a:p>
            <a:r>
              <a:rPr lang="ru-RU" sz="3200" dirty="0" smtClean="0"/>
              <a:t>Что мы, старые старики, будем </a:t>
            </a:r>
            <a:r>
              <a:rPr lang="ru-RU" sz="3200" dirty="0" err="1" smtClean="0"/>
              <a:t>сказывати</a:t>
            </a:r>
            <a:r>
              <a:rPr lang="ru-RU" sz="3200" dirty="0" smtClean="0"/>
              <a:t>.»</a:t>
            </a:r>
            <a:endParaRPr lang="ru-RU" sz="3200" dirty="0"/>
          </a:p>
        </p:txBody>
      </p:sp>
      <p:pic>
        <p:nvPicPr>
          <p:cNvPr id="12290" name="Picture 2" descr="C:\Documents and Settings\Дом\Рабочий стол\савельич просит за гринёва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928934"/>
            <a:ext cx="2684490" cy="3895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643050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 главе «Сирота»: </a:t>
            </a:r>
          </a:p>
          <a:p>
            <a:r>
              <a:rPr lang="ru-RU" sz="3200" dirty="0" smtClean="0"/>
              <a:t>Как у нашей у яблоньки</a:t>
            </a:r>
          </a:p>
          <a:p>
            <a:r>
              <a:rPr lang="ru-RU" sz="3200" dirty="0" smtClean="0"/>
              <a:t>Ни верхушки нет. Ни отросточек..</a:t>
            </a: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714488"/>
            <a:ext cx="6572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 главе «Приступ»:</a:t>
            </a:r>
          </a:p>
          <a:p>
            <a:r>
              <a:rPr lang="ru-RU" sz="3200" dirty="0" smtClean="0"/>
              <a:t>                 Голова моя, головушка,</a:t>
            </a:r>
          </a:p>
          <a:p>
            <a:r>
              <a:rPr lang="ru-RU" sz="3200" dirty="0" smtClean="0"/>
              <a:t>                       Голова </a:t>
            </a:r>
            <a:r>
              <a:rPr lang="ru-RU" sz="3200" dirty="0" err="1" smtClean="0"/>
              <a:t>послуживая</a:t>
            </a:r>
            <a:r>
              <a:rPr lang="ru-RU" sz="3200" dirty="0" smtClean="0"/>
              <a:t>!...</a:t>
            </a: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714356"/>
            <a:ext cx="60722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 главе «Суд»:</a:t>
            </a:r>
          </a:p>
          <a:p>
            <a:r>
              <a:rPr lang="ru-RU" sz="3200" dirty="0" smtClean="0"/>
              <a:t>                        Мирская молва-</a:t>
            </a:r>
          </a:p>
          <a:p>
            <a:r>
              <a:rPr lang="ru-RU" sz="3200" dirty="0" smtClean="0"/>
              <a:t>                            Морская волна</a:t>
            </a: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Documents and Settings\Дом\Рабочий стол\illyustraciyakpovestipushkinakapitanskayadochka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33625"/>
            <a:ext cx="5715000" cy="452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2500306"/>
            <a:ext cx="50393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Эпиграф ко всей повести?</a:t>
            </a: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285728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тур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1643050"/>
          <a:ext cx="7643867" cy="4429155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975682"/>
                <a:gridCol w="238894"/>
                <a:gridCol w="1061367"/>
                <a:gridCol w="1091981"/>
                <a:gridCol w="1091981"/>
                <a:gridCol w="1091981"/>
                <a:gridCol w="1091981"/>
              </a:tblGrid>
              <a:tr h="1476385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События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hlinkClick r:id="rId2" action="ppaction://hlinksldjump"/>
                        </a:rPr>
                        <a:t>2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>
                          <a:hlinkClick r:id="rId3" action="ppaction://hlinksldjump"/>
                        </a:rPr>
                        <a:t>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>
                          <a:hlinkClick r:id="rId4" action="ppaction://hlinksldjump"/>
                        </a:rPr>
                        <a:t>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>
                          <a:hlinkClick r:id="rId5" action="ppaction://hlinksldjump"/>
                        </a:rPr>
                        <a:t>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>
                          <a:hlinkClick r:id="rId6" action="ppaction://hlinksldjump"/>
                        </a:rPr>
                        <a:t>10</a:t>
                      </a:r>
                      <a:endParaRPr lang="ru-RU" sz="2400" b="1" dirty="0"/>
                    </a:p>
                  </a:txBody>
                  <a:tcPr/>
                </a:tc>
              </a:tr>
              <a:tr h="1476385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Вопрос-</a:t>
                      </a:r>
                    </a:p>
                    <a:p>
                      <a:r>
                        <a:rPr lang="ru-RU" sz="2400" dirty="0" smtClean="0"/>
                        <a:t>ответ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>
                          <a:hlinkClick r:id="rId7" action="ppaction://hlinksldjump"/>
                        </a:rPr>
                        <a:t>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>
                          <a:hlinkClick r:id="rId8" action="ppaction://hlinksldjump">
                            <a:snd r:embed="rId9" name="chimes.wav" builtIn="1"/>
                          </a:hlinkClick>
                        </a:rPr>
                        <a:t>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>
                          <a:hlinkClick r:id="rId10" action="ppaction://hlinksldjump"/>
                        </a:rPr>
                        <a:t>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>
                          <a:hlinkClick r:id="rId11" action="ppaction://hlinksldjump"/>
                        </a:rPr>
                        <a:t>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>
                          <a:hlinkClick r:id="rId12" action="ppaction://hlinksldjump">
                            <a:snd r:embed="rId9" name="chimes.wav" builtIn="1"/>
                          </a:hlinkClick>
                        </a:rPr>
                        <a:t>10</a:t>
                      </a:r>
                      <a:endParaRPr lang="ru-RU" sz="2400" b="1" dirty="0"/>
                    </a:p>
                  </a:txBody>
                  <a:tcPr/>
                </a:tc>
              </a:tr>
              <a:tr h="1476385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baseline="0" dirty="0" smtClean="0"/>
                    </a:p>
                    <a:p>
                      <a:r>
                        <a:rPr lang="ru-RU" sz="2400" baseline="0" dirty="0" smtClean="0"/>
                        <a:t>Фраза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>
                          <a:hlinkClick r:id="rId13" action="ppaction://hlinksldjump"/>
                        </a:rPr>
                        <a:t>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>
                          <a:hlinkClick r:id="rId14" action="ppaction://hlinksldjump"/>
                        </a:rPr>
                        <a:t>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>
                          <a:hlinkClick r:id="rId15" action="ppaction://hlinksldjump"/>
                        </a:rPr>
                        <a:t>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>
                          <a:hlinkClick r:id="rId16" action="ppaction://hlinksldjump">
                            <a:snd r:embed="rId9" name="chimes.wav" builtIn="1"/>
                          </a:hlinkClick>
                        </a:rPr>
                        <a:t>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>
                          <a:hlinkClick r:id="rId17" action="ppaction://hlinksldjump"/>
                        </a:rPr>
                        <a:t>10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трелка влево 3">
            <a:hlinkClick r:id="rId18" action="ppaction://hlinksldjump"/>
          </p:cNvPr>
          <p:cNvSpPr/>
          <p:nvPr/>
        </p:nvSpPr>
        <p:spPr>
          <a:xfrm>
            <a:off x="8215338" y="6215082"/>
            <a:ext cx="500066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14546" y="642918"/>
            <a:ext cx="4419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Правила игры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643314"/>
            <a:ext cx="1689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00FF"/>
                </a:solidFill>
              </a:rPr>
              <a:t>3 тура </a:t>
            </a:r>
            <a:endParaRPr lang="ru-RU" sz="4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5715016"/>
            <a:ext cx="67169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Вопрос- аукцион ( звон колокольчиков)–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 вопрос разыгрывается: игроки делают ставки 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3857628"/>
            <a:ext cx="70860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В </a:t>
            </a:r>
            <a:r>
              <a:rPr lang="ru-RU" sz="2400" b="1" dirty="0" smtClean="0">
                <a:solidFill>
                  <a:srgbClr val="00B0F0"/>
                </a:solidFill>
              </a:rPr>
              <a:t>1 </a:t>
            </a:r>
            <a:r>
              <a:rPr lang="ru-RU" sz="2400" dirty="0" smtClean="0">
                <a:solidFill>
                  <a:srgbClr val="00B0F0"/>
                </a:solidFill>
              </a:rPr>
              <a:t>и 2 турах по 15 вопросов разной стоимости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В 3 туре игроки должны сделать ставки на баллы,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 заработанные в предыдущих турах.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1714488"/>
            <a:ext cx="7414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Ведущий и помощник для подсчёта баллов игроков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2500306"/>
            <a:ext cx="71004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Отбираются 3 игрока : 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записать как можно больше пословиц за 1 минуту</a:t>
            </a:r>
            <a:endParaRPr lang="ru-RU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2143116"/>
          <a:ext cx="8858279" cy="164307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82956"/>
                <a:gridCol w="2067338"/>
                <a:gridCol w="2305877"/>
                <a:gridCol w="1702108"/>
              </a:tblGrid>
              <a:tr h="1643074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428992" y="428604"/>
            <a:ext cx="18646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III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тур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>
              <a:snd r:embed="rId2" name="applause.wav" builtIn="1"/>
            </a:hlinkClick>
          </p:cNvPr>
          <p:cNvSpPr/>
          <p:nvPr/>
        </p:nvSpPr>
        <p:spPr>
          <a:xfrm>
            <a:off x="7500958" y="6143644"/>
            <a:ext cx="928694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2786058"/>
            <a:ext cx="1807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исторический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2786058"/>
            <a:ext cx="2264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нравоучительный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72396" y="2786058"/>
            <a:ext cx="1182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бытовой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250030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Жанр</a:t>
            </a:r>
          </a:p>
          <a:p>
            <a:r>
              <a:rPr lang="ru-RU" sz="2400" b="1" dirty="0" smtClean="0"/>
              <a:t>произведения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9469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28794" y="1285860"/>
            <a:ext cx="55974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Когда Гринёв последний раз </a:t>
            </a:r>
          </a:p>
          <a:p>
            <a:r>
              <a:rPr lang="ru-RU" sz="3200" dirty="0" smtClean="0"/>
              <a:t>встретился с Пугачёвым?</a:t>
            </a:r>
            <a:endParaRPr lang="ru-RU" sz="3200" dirty="0"/>
          </a:p>
        </p:txBody>
      </p:sp>
      <p:pic>
        <p:nvPicPr>
          <p:cNvPr id="7170" name="Picture 2" descr="C:\Documents and Settings\Дом\Рабочий стол\казнь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714732"/>
            <a:ext cx="4286275" cy="31432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62" y="1214422"/>
            <a:ext cx="59293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Когда произошла встреча Маши с Екатериной второй?</a:t>
            </a: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 descr="C:\Documents and Settings\Дом\Рабочий стол\екатер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79036"/>
            <a:ext cx="3286116" cy="4978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496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Батюшка вошёл на урок .В это время главный герой прилаживал хвост куда ?</a:t>
            </a: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071670" y="2357430"/>
            <a:ext cx="51258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Первый жизненный урок, </a:t>
            </a:r>
          </a:p>
          <a:p>
            <a:r>
              <a:rPr lang="ru-RU" sz="3200" dirty="0" smtClean="0"/>
              <a:t>который получил Гринёв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42976" y="2143116"/>
            <a:ext cx="6629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Что стало с Василисой Егоровной?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714620"/>
            <a:ext cx="650084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«Я взглянул на башкирца и содрогнулся. У него не было…?</a:t>
            </a:r>
          </a:p>
          <a:p>
            <a:endParaRPr lang="ru-RU" dirty="0" smtClean="0"/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786182" y="1500174"/>
            <a:ext cx="3776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Что вызвало дуэль?</a:t>
            </a:r>
            <a:endParaRPr lang="ru-RU" sz="3200" dirty="0"/>
          </a:p>
        </p:txBody>
      </p:sp>
      <p:pic>
        <p:nvPicPr>
          <p:cNvPr id="9218" name="Picture 2" descr="C:\Documents and Settings\Дом\Рабочий стол\п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73590"/>
            <a:ext cx="3357554" cy="4984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500174"/>
            <a:ext cx="63994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Отец Гринёва служил при графе?</a:t>
            </a:r>
            <a:endParaRPr lang="ru-RU" sz="3200" dirty="0"/>
          </a:p>
        </p:txBody>
      </p:sp>
      <p:pic>
        <p:nvPicPr>
          <p:cNvPr id="10242" name="Picture 2" descr="C:\Documents and Settings\Дом\Рабочий стол\граф миних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452936"/>
            <a:ext cx="2938480" cy="4405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57224" y="2214554"/>
            <a:ext cx="78581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КАКУЮ ТЕРРИТОРИЮ России охватило</a:t>
            </a:r>
          </a:p>
          <a:p>
            <a:r>
              <a:rPr lang="ru-RU" sz="3200" dirty="0" smtClean="0"/>
              <a:t>Пугачёвское восстание?</a:t>
            </a:r>
            <a:endParaRPr lang="ru-RU" sz="3200" dirty="0"/>
          </a:p>
        </p:txBody>
      </p:sp>
      <p:pic>
        <p:nvPicPr>
          <p:cNvPr id="15362" name="Picture 2" descr="C:\Documents and Settings\Дом\Рабочий стол\пугач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23889"/>
            <a:ext cx="2585996" cy="2934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285728"/>
            <a:ext cx="14959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тур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50" y="1714488"/>
          <a:ext cx="7643867" cy="4429155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975682"/>
                <a:gridCol w="238894"/>
                <a:gridCol w="1061367"/>
                <a:gridCol w="1091981"/>
                <a:gridCol w="1091981"/>
                <a:gridCol w="1091981"/>
                <a:gridCol w="1091981"/>
              </a:tblGrid>
              <a:tr h="1476385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О</a:t>
                      </a:r>
                      <a:r>
                        <a:rPr lang="ru-RU" sz="2400" baseline="0" dirty="0" smtClean="0"/>
                        <a:t> героях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1476385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Кто это?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</a:txBody>
                  <a:tcPr/>
                </a:tc>
              </a:tr>
              <a:tr h="1476385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baseline="0" dirty="0" smtClean="0"/>
                        <a:t>Эпиграф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3214678" y="2214554"/>
            <a:ext cx="571504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>
            <a:hlinkClick r:id="rId3" action="ppaction://hlinksldjump"/>
          </p:cNvPr>
          <p:cNvSpPr/>
          <p:nvPr/>
        </p:nvSpPr>
        <p:spPr>
          <a:xfrm>
            <a:off x="4214810" y="3714752"/>
            <a:ext cx="571504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hlinkClick r:id="rId4" action="ppaction://hlinksldjump"/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5-конечная звезда 6">
            <a:hlinkClick r:id="rId5" action="ppaction://hlinksldjump">
              <a:snd r:embed="rId6" name="chimes.wav" builtIn="1"/>
            </a:hlinkClick>
          </p:cNvPr>
          <p:cNvSpPr/>
          <p:nvPr/>
        </p:nvSpPr>
        <p:spPr>
          <a:xfrm>
            <a:off x="5286380" y="3643314"/>
            <a:ext cx="571504" cy="785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hlinkClick r:id="rId3" action="ppaction://hlinksldjump"/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5-конечная звезда 7">
            <a:hlinkClick r:id="rId7" action="ppaction://hlinksldjump"/>
          </p:cNvPr>
          <p:cNvSpPr/>
          <p:nvPr/>
        </p:nvSpPr>
        <p:spPr>
          <a:xfrm>
            <a:off x="6429388" y="3714752"/>
            <a:ext cx="571504" cy="6429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5-конечная звезда 8">
            <a:hlinkClick r:id="rId8" action="ppaction://hlinksldjump"/>
          </p:cNvPr>
          <p:cNvSpPr/>
          <p:nvPr/>
        </p:nvSpPr>
        <p:spPr>
          <a:xfrm>
            <a:off x="7500958" y="3643314"/>
            <a:ext cx="571504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5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5-конечная звезда 9"/>
          <p:cNvSpPr/>
          <p:nvPr/>
        </p:nvSpPr>
        <p:spPr>
          <a:xfrm>
            <a:off x="3143240" y="5143512"/>
            <a:ext cx="571504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hlinkClick r:id="rId9" action="ppaction://hlinksldjump">
                  <a:snd r:embed="rId6" name="chimes.wav" builtIn="1"/>
                </a:hlinkClick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1" name="5-конечная звезда 10">
            <a:hlinkClick r:id="rId10" action="ppaction://hlinksldjump"/>
          </p:cNvPr>
          <p:cNvSpPr/>
          <p:nvPr/>
        </p:nvSpPr>
        <p:spPr>
          <a:xfrm>
            <a:off x="4286248" y="5143512"/>
            <a:ext cx="571504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2" name="5-конечная звезда 11">
            <a:hlinkClick r:id="rId11" action="ppaction://hlinksldjump"/>
          </p:cNvPr>
          <p:cNvSpPr/>
          <p:nvPr/>
        </p:nvSpPr>
        <p:spPr>
          <a:xfrm>
            <a:off x="5357818" y="5214950"/>
            <a:ext cx="571504" cy="6429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3" name="5-конечная звезда 12">
            <a:hlinkClick r:id="rId12" action="ppaction://hlinksldjump"/>
          </p:cNvPr>
          <p:cNvSpPr/>
          <p:nvPr/>
        </p:nvSpPr>
        <p:spPr>
          <a:xfrm>
            <a:off x="6429388" y="5072074"/>
            <a:ext cx="571504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5-конечная звезда 13">
            <a:hlinkClick r:id="rId13" action="ppaction://hlinksldjump"/>
          </p:cNvPr>
          <p:cNvSpPr/>
          <p:nvPr/>
        </p:nvSpPr>
        <p:spPr>
          <a:xfrm>
            <a:off x="7500958" y="5072074"/>
            <a:ext cx="571504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5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5-конечная звезда 14"/>
          <p:cNvSpPr/>
          <p:nvPr/>
        </p:nvSpPr>
        <p:spPr>
          <a:xfrm>
            <a:off x="4286248" y="2214554"/>
            <a:ext cx="571504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hlinkClick r:id="rId14" action="ppaction://hlinksldjump">
                  <a:snd r:embed="rId6" name="chimes.wav" builtIn="1"/>
                </a:hlinkClick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6" name="5-конечная звезда 15"/>
          <p:cNvSpPr/>
          <p:nvPr/>
        </p:nvSpPr>
        <p:spPr>
          <a:xfrm>
            <a:off x="5286380" y="2214554"/>
            <a:ext cx="571504" cy="642942"/>
          </a:xfrm>
          <a:prstGeom prst="star5">
            <a:avLst>
              <a:gd name="adj" fmla="val 14802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hlinkClick r:id="rId15" action="ppaction://hlinksldjump">
                  <a:snd r:embed="rId6" name="chimes.wav" builtIn="1"/>
                </a:hlinkClick>
              </a:rPr>
              <a:t>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7" name="5-конечная звезда 16">
            <a:hlinkClick r:id="rId16" action="ppaction://hlinksldjump"/>
          </p:cNvPr>
          <p:cNvSpPr/>
          <p:nvPr/>
        </p:nvSpPr>
        <p:spPr>
          <a:xfrm>
            <a:off x="6357950" y="2214554"/>
            <a:ext cx="571504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8" name="5-конечная звезда 17">
            <a:hlinkClick r:id="rId17" action="ppaction://hlinksldjump"/>
          </p:cNvPr>
          <p:cNvSpPr/>
          <p:nvPr/>
        </p:nvSpPr>
        <p:spPr>
          <a:xfrm>
            <a:off x="7572396" y="2285992"/>
            <a:ext cx="571504" cy="6429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5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9" name="5-конечная звезда 18"/>
          <p:cNvSpPr/>
          <p:nvPr/>
        </p:nvSpPr>
        <p:spPr>
          <a:xfrm>
            <a:off x="3214678" y="3643314"/>
            <a:ext cx="571504" cy="6429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hlinkClick r:id="rId18" action="ppaction://hlinksldjump"/>
          </p:cNvPr>
          <p:cNvSpPr txBox="1"/>
          <p:nvPr/>
        </p:nvSpPr>
        <p:spPr>
          <a:xfrm>
            <a:off x="3286116" y="2285992"/>
            <a:ext cx="314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1" name="Управляющая кнопка: назад 20">
            <a:hlinkClick r:id="rId19" action="ppaction://hlinksldjump" highlightClick="1">
              <a:snd r:embed="rId20" name="applause.wav" builtIn="1"/>
            </a:hlinkClick>
          </p:cNvPr>
          <p:cNvSpPr/>
          <p:nvPr/>
        </p:nvSpPr>
        <p:spPr>
          <a:xfrm>
            <a:off x="8286776" y="6357958"/>
            <a:ext cx="642910" cy="2857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71604" y="2571744"/>
            <a:ext cx="5869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Какую песню пели пугачёвцы?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785794"/>
            <a:ext cx="66437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Генерал Р. писал : «…убежавший из-под караула донской казак ?»</a:t>
            </a: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6" name="Picture 2" descr="C:\Documents and Settings\Дом\Рабочий стол\0074-0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143116"/>
            <a:ext cx="3163259" cy="4714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428736"/>
            <a:ext cx="6286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Капитан Миронов: «Что вы, ребятушки, стоите? …</a:t>
            </a: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643050"/>
            <a:ext cx="64294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Что отвечает Маша Пугачеву на слова: «Скажи, голубушка, за что тебя твой муж наказывает?...</a:t>
            </a: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571612"/>
            <a:ext cx="85261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Закончите фразу Василисы Егоровны: </a:t>
            </a:r>
          </a:p>
          <a:p>
            <a:endParaRPr lang="ru-RU" sz="3200" dirty="0" smtClean="0"/>
          </a:p>
          <a:p>
            <a:r>
              <a:rPr lang="ru-RU" sz="3200" dirty="0" smtClean="0"/>
              <a:t>«Свет ты мой, Иван </a:t>
            </a:r>
            <a:r>
              <a:rPr lang="ru-RU" sz="3200" dirty="0" err="1" smtClean="0"/>
              <a:t>Кузмич</a:t>
            </a:r>
            <a:r>
              <a:rPr lang="ru-RU" sz="3200" dirty="0" smtClean="0"/>
              <a:t>…</a:t>
            </a:r>
          </a:p>
          <a:p>
            <a:r>
              <a:rPr lang="ru-RU" sz="3200" dirty="0" smtClean="0"/>
              <a:t>Не тронули тебя ни штыки прусские, </a:t>
            </a:r>
          </a:p>
          <a:p>
            <a:r>
              <a:rPr lang="ru-RU" sz="3200" dirty="0" smtClean="0"/>
              <a:t>ни пули турецкие…</a:t>
            </a:r>
          </a:p>
          <a:p>
            <a:r>
              <a:rPr lang="ru-RU" sz="3200" dirty="0" smtClean="0"/>
              <a:t>А сгинул ты от….»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000240"/>
            <a:ext cx="71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Кому адресована эта фраза: «Трусиха. До сих пор не может слышать выстрела из ружья…?»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0" descr="j01827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42976" y="1714488"/>
            <a:ext cx="7118392" cy="4724451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1928794" y="3071810"/>
            <a:ext cx="56435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00FF"/>
                </a:solidFill>
              </a:rPr>
              <a:t>Поздравляем победителей </a:t>
            </a:r>
            <a:r>
              <a:rPr lang="ru-RU" sz="3600" b="1" i="1" dirty="0" smtClean="0">
                <a:solidFill>
                  <a:srgbClr val="0000FF"/>
                </a:solidFill>
              </a:rPr>
              <a:t>!</a:t>
            </a:r>
            <a:endParaRPr lang="ru-RU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71538" y="2000240"/>
            <a:ext cx="7546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Главный герой повести (имя, фамилия)</a:t>
            </a:r>
            <a:endParaRPr lang="ru-RU" sz="3200" dirty="0"/>
          </a:p>
        </p:txBody>
      </p:sp>
      <p:pic>
        <p:nvPicPr>
          <p:cNvPr id="2050" name="Picture 2" descr="C:\Documents and Settings\Дом\Рабочий стол\гринев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46" y="3243480"/>
            <a:ext cx="2646820" cy="3614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071678"/>
            <a:ext cx="61414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Сыну был пожалован в дядьки ?</a:t>
            </a:r>
          </a:p>
        </p:txBody>
      </p:sp>
      <p:pic>
        <p:nvPicPr>
          <p:cNvPr id="3075" name="Picture 3" descr="C:\Documents and Settings\Дом\Рабочий стол\савел. и грине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14835" y="4357694"/>
            <a:ext cx="3947851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714620"/>
            <a:ext cx="71016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Главному герою был нанят француз ?</a:t>
            </a: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5667" y="1285860"/>
            <a:ext cx="84283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Кто сидел под образами в красном кафтане?</a:t>
            </a: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Documents and Settings\Дом\Рабочий стол\пугачёв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04692"/>
            <a:ext cx="2643174" cy="3753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357430"/>
            <a:ext cx="6286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Кто рассказал калмыцкую сказку об орле  и вороне?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358214" y="6429396"/>
            <a:ext cx="500066" cy="1428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2571744"/>
            <a:ext cx="69867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Беглый казак принял на себя титул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</TotalTime>
  <Words>445</Words>
  <Application>Microsoft Office PowerPoint</Application>
  <PresentationFormat>Экран (4:3)</PresentationFormat>
  <Paragraphs>136</Paragraphs>
  <Slides>36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Company>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qq</dc:creator>
  <cp:lastModifiedBy>qq</cp:lastModifiedBy>
  <cp:revision>80</cp:revision>
  <dcterms:created xsi:type="dcterms:W3CDTF">2010-03-07T13:07:38Z</dcterms:created>
  <dcterms:modified xsi:type="dcterms:W3CDTF">2010-12-15T20:12:10Z</dcterms:modified>
</cp:coreProperties>
</file>