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7" r:id="rId2"/>
    <p:sldId id="268" r:id="rId3"/>
    <p:sldId id="258" r:id="rId4"/>
    <p:sldId id="259" r:id="rId5"/>
    <p:sldId id="270" r:id="rId6"/>
    <p:sldId id="260" r:id="rId7"/>
    <p:sldId id="261" r:id="rId8"/>
    <p:sldId id="269" r:id="rId9"/>
    <p:sldId id="263" r:id="rId10"/>
    <p:sldId id="273" r:id="rId11"/>
    <p:sldId id="272" r:id="rId12"/>
    <p:sldId id="264" r:id="rId13"/>
    <p:sldId id="274" r:id="rId14"/>
    <p:sldId id="265" r:id="rId15"/>
    <p:sldId id="266" r:id="rId16"/>
    <p:sldId id="275" r:id="rId17"/>
    <p:sldId id="276" r:id="rId18"/>
    <p:sldId id="277" r:id="rId19"/>
    <p:sldId id="278" r:id="rId20"/>
    <p:sldId id="279" r:id="rId21"/>
    <p:sldId id="271" r:id="rId22"/>
    <p:sldId id="280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8000"/>
    <a:srgbClr val="0000FF"/>
    <a:srgbClr val="660033"/>
    <a:srgbClr val="000000"/>
    <a:srgbClr val="66FF33"/>
    <a:srgbClr val="0099CC"/>
    <a:srgbClr val="33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8172" autoAdjust="0"/>
  </p:normalViewPr>
  <p:slideViewPr>
    <p:cSldViewPr>
      <p:cViewPr>
        <p:scale>
          <a:sx n="90" d="100"/>
          <a:sy n="90" d="100"/>
        </p:scale>
        <p:origin x="-816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триховая стрелка вправо 3"/>
          <p:cNvSpPr/>
          <p:nvPr/>
        </p:nvSpPr>
        <p:spPr>
          <a:xfrm>
            <a:off x="571472" y="2000240"/>
            <a:ext cx="8358246" cy="1857388"/>
          </a:xfrm>
          <a:prstGeom prst="stripedRightArrow">
            <a:avLst>
              <a:gd name="adj1" fmla="val 61282"/>
              <a:gd name="adj2" fmla="val 90000"/>
            </a:avLst>
          </a:prstGeom>
          <a:solidFill>
            <a:schemeClr val="accent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Рисунок 17" descr="52b98b7f5e35.pn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50" y="0"/>
            <a:ext cx="2544763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>
                    <a:lumMod val="9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264C4-94E4-4868-9574-8CFDA671A3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616BF-5345-4B87-9F8E-07DA21CB34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с вырезом 3"/>
          <p:cNvSpPr/>
          <p:nvPr/>
        </p:nvSpPr>
        <p:spPr>
          <a:xfrm rot="5400000">
            <a:off x="4464843" y="2178835"/>
            <a:ext cx="6429420" cy="2500330"/>
          </a:xfrm>
          <a:prstGeom prst="notchedRightArrow">
            <a:avLst>
              <a:gd name="adj1" fmla="val 64545"/>
              <a:gd name="adj2" fmla="val 21836"/>
            </a:avLst>
          </a:prstGeom>
          <a:solidFill>
            <a:schemeClr val="accent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C0C80-3CF4-4420-BDE7-54B34707E4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2B32B-E407-4B55-A161-F3D176CC33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DCDFF-5B76-4D05-AA67-58DA3F50AA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триховая стрелка вправо 3"/>
          <p:cNvSpPr/>
          <p:nvPr/>
        </p:nvSpPr>
        <p:spPr>
          <a:xfrm>
            <a:off x="357158" y="3929066"/>
            <a:ext cx="8572560" cy="2071702"/>
          </a:xfrm>
          <a:prstGeom prst="stripedRightArrow">
            <a:avLst>
              <a:gd name="adj1" fmla="val 61282"/>
              <a:gd name="adj2" fmla="val 90000"/>
            </a:avLst>
          </a:prstGeom>
          <a:solidFill>
            <a:schemeClr val="accent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Рисунок 17" descr="52b98b7f5e35.pn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50" y="0"/>
            <a:ext cx="2544763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643446"/>
            <a:ext cx="7772400" cy="112552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9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45907-4089-4792-A78F-DC6234A2C1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0C7C3-0201-4FAD-AE7D-72CFB24A90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A93AA-9B05-4BB6-800C-DF2CF5B148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A24DF-BD47-49FB-AA40-88954575D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01605cc23a86.pn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313" y="214313"/>
            <a:ext cx="1830387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398A5-CA79-4BD4-A68B-B519F3BA34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с вырезом 4"/>
          <p:cNvSpPr/>
          <p:nvPr/>
        </p:nvSpPr>
        <p:spPr>
          <a:xfrm>
            <a:off x="214282" y="357166"/>
            <a:ext cx="3429024" cy="1285884"/>
          </a:xfrm>
          <a:prstGeom prst="notchedRightArrow">
            <a:avLst>
              <a:gd name="adj1" fmla="val 64545"/>
              <a:gd name="adj2" fmla="val 38293"/>
            </a:avLst>
          </a:prstGeom>
          <a:solidFill>
            <a:schemeClr val="accent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6" name="Группа 17"/>
          <p:cNvGrpSpPr>
            <a:grpSpLocks/>
          </p:cNvGrpSpPr>
          <p:nvPr/>
        </p:nvGrpSpPr>
        <p:grpSpPr bwMode="auto">
          <a:xfrm>
            <a:off x="285750" y="3714750"/>
            <a:ext cx="428625" cy="2857500"/>
            <a:chOff x="214282" y="1643050"/>
            <a:chExt cx="714380" cy="5072098"/>
          </a:xfrm>
        </p:grpSpPr>
        <p:sp>
          <p:nvSpPr>
            <p:cNvPr id="7" name="Нашивка 6"/>
            <p:cNvSpPr/>
            <p:nvPr/>
          </p:nvSpPr>
          <p:spPr>
            <a:xfrm rot="5400000">
              <a:off x="178563" y="310752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Нашивка 7"/>
            <p:cNvSpPr/>
            <p:nvPr/>
          </p:nvSpPr>
          <p:spPr>
            <a:xfrm rot="5400000">
              <a:off x="178563" y="382190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" name="Нашивка 8"/>
            <p:cNvSpPr/>
            <p:nvPr/>
          </p:nvSpPr>
          <p:spPr>
            <a:xfrm rot="5400000">
              <a:off x="178563" y="453628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Нашивка 9"/>
            <p:cNvSpPr/>
            <p:nvPr/>
          </p:nvSpPr>
          <p:spPr>
            <a:xfrm rot="5400000">
              <a:off x="178563" y="525066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Нашивка 10"/>
            <p:cNvSpPr/>
            <p:nvPr/>
          </p:nvSpPr>
          <p:spPr>
            <a:xfrm rot="5400000">
              <a:off x="178563" y="596504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Нашивка 11"/>
            <p:cNvSpPr/>
            <p:nvPr/>
          </p:nvSpPr>
          <p:spPr>
            <a:xfrm rot="5400000">
              <a:off x="178563" y="239314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Нашивка 12"/>
            <p:cNvSpPr/>
            <p:nvPr/>
          </p:nvSpPr>
          <p:spPr>
            <a:xfrm rot="5400000">
              <a:off x="178563" y="167876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413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F807D-B46D-4FE8-A903-46395FC87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с вырезом 4"/>
          <p:cNvSpPr/>
          <p:nvPr/>
        </p:nvSpPr>
        <p:spPr>
          <a:xfrm>
            <a:off x="1428728" y="4643446"/>
            <a:ext cx="6429420" cy="928694"/>
          </a:xfrm>
          <a:prstGeom prst="notchedRightArrow">
            <a:avLst>
              <a:gd name="adj1" fmla="val 64545"/>
              <a:gd name="adj2" fmla="val 38293"/>
            </a:avLst>
          </a:prstGeom>
          <a:solidFill>
            <a:schemeClr val="accent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6" name="Группа 17"/>
          <p:cNvGrpSpPr>
            <a:grpSpLocks/>
          </p:cNvGrpSpPr>
          <p:nvPr/>
        </p:nvGrpSpPr>
        <p:grpSpPr bwMode="auto">
          <a:xfrm>
            <a:off x="214313" y="857250"/>
            <a:ext cx="714375" cy="5072063"/>
            <a:chOff x="214282" y="1643050"/>
            <a:chExt cx="714380" cy="5072098"/>
          </a:xfrm>
        </p:grpSpPr>
        <p:sp>
          <p:nvSpPr>
            <p:cNvPr id="7" name="Нашивка 6"/>
            <p:cNvSpPr/>
            <p:nvPr/>
          </p:nvSpPr>
          <p:spPr>
            <a:xfrm rot="5400000">
              <a:off x="178563" y="310752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Нашивка 7"/>
            <p:cNvSpPr/>
            <p:nvPr/>
          </p:nvSpPr>
          <p:spPr>
            <a:xfrm rot="5400000">
              <a:off x="178563" y="382190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" name="Нашивка 8"/>
            <p:cNvSpPr/>
            <p:nvPr/>
          </p:nvSpPr>
          <p:spPr>
            <a:xfrm rot="5400000">
              <a:off x="178563" y="453628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Нашивка 9"/>
            <p:cNvSpPr/>
            <p:nvPr/>
          </p:nvSpPr>
          <p:spPr>
            <a:xfrm rot="5400000">
              <a:off x="178563" y="525066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Нашивка 10"/>
            <p:cNvSpPr/>
            <p:nvPr/>
          </p:nvSpPr>
          <p:spPr>
            <a:xfrm rot="5400000">
              <a:off x="178563" y="596504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Нашивка 11"/>
            <p:cNvSpPr/>
            <p:nvPr/>
          </p:nvSpPr>
          <p:spPr>
            <a:xfrm rot="5400000">
              <a:off x="178563" y="239314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Нашивка 12"/>
            <p:cNvSpPr/>
            <p:nvPr/>
          </p:nvSpPr>
          <p:spPr>
            <a:xfrm rot="5400000">
              <a:off x="178563" y="167876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44D2A-B346-471E-8616-C13102B978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screen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Группа 15"/>
          <p:cNvGrpSpPr>
            <a:grpSpLocks/>
          </p:cNvGrpSpPr>
          <p:nvPr/>
        </p:nvGrpSpPr>
        <p:grpSpPr bwMode="auto">
          <a:xfrm>
            <a:off x="214313" y="1643063"/>
            <a:ext cx="714375" cy="5072062"/>
            <a:chOff x="214282" y="1643050"/>
            <a:chExt cx="714380" cy="5072098"/>
          </a:xfrm>
        </p:grpSpPr>
        <p:sp>
          <p:nvSpPr>
            <p:cNvPr id="9" name="Нашивка 8"/>
            <p:cNvSpPr/>
            <p:nvPr/>
          </p:nvSpPr>
          <p:spPr>
            <a:xfrm rot="5400000">
              <a:off x="178563" y="310752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Нашивка 9"/>
            <p:cNvSpPr/>
            <p:nvPr/>
          </p:nvSpPr>
          <p:spPr>
            <a:xfrm rot="5400000">
              <a:off x="178563" y="382190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Нашивка 10"/>
            <p:cNvSpPr/>
            <p:nvPr/>
          </p:nvSpPr>
          <p:spPr>
            <a:xfrm rot="5400000">
              <a:off x="178563" y="453628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Нашивка 11"/>
            <p:cNvSpPr/>
            <p:nvPr/>
          </p:nvSpPr>
          <p:spPr>
            <a:xfrm rot="5400000">
              <a:off x="178563" y="525066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Нашивка 12"/>
            <p:cNvSpPr/>
            <p:nvPr/>
          </p:nvSpPr>
          <p:spPr>
            <a:xfrm rot="5400000">
              <a:off x="178563" y="596504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" name="Нашивка 13"/>
            <p:cNvSpPr/>
            <p:nvPr/>
          </p:nvSpPr>
          <p:spPr>
            <a:xfrm rot="5400000">
              <a:off x="178563" y="239314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5" name="Нашивка 14"/>
            <p:cNvSpPr/>
            <p:nvPr/>
          </p:nvSpPr>
          <p:spPr>
            <a:xfrm rot="5400000">
              <a:off x="178563" y="1678769"/>
              <a:ext cx="785818" cy="714380"/>
            </a:xfrm>
            <a:prstGeom prst="chevron">
              <a:avLst>
                <a:gd name="adj" fmla="val 56000"/>
              </a:avLst>
            </a:prstGeom>
            <a:solidFill>
              <a:schemeClr val="accent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7" name="Стрелка вправо с вырезом 6"/>
          <p:cNvSpPr/>
          <p:nvPr/>
        </p:nvSpPr>
        <p:spPr>
          <a:xfrm>
            <a:off x="357158" y="142852"/>
            <a:ext cx="8643998" cy="1571636"/>
          </a:xfrm>
          <a:prstGeom prst="notchedRightArrow">
            <a:avLst>
              <a:gd name="adj1" fmla="val 64545"/>
              <a:gd name="adj2" fmla="val 64604"/>
            </a:avLst>
          </a:prstGeom>
          <a:solidFill>
            <a:schemeClr val="accent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8" name="Содержимое 3" descr="01605cc23a86.png"/>
          <p:cNvPicPr>
            <a:picLocks noChangeAspect="1"/>
          </p:cNvPicPr>
          <p:nvPr/>
        </p:nvPicPr>
        <p:blipFill>
          <a:blip r:embed="rId15" cstate="screen"/>
          <a:srcRect/>
          <a:stretch>
            <a:fillRect/>
          </a:stretch>
        </p:blipFill>
        <p:spPr bwMode="auto">
          <a:xfrm>
            <a:off x="214313" y="214313"/>
            <a:ext cx="1830387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41C0A7-9A62-4D97-B67F-B16C2497CA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45" r:id="rId2"/>
    <p:sldLayoutId id="2147483851" r:id="rId3"/>
    <p:sldLayoutId id="2147483846" r:id="rId4"/>
    <p:sldLayoutId id="2147483847" r:id="rId5"/>
    <p:sldLayoutId id="2147483848" r:id="rId6"/>
    <p:sldLayoutId id="2147483852" r:id="rId7"/>
    <p:sldLayoutId id="2147483853" r:id="rId8"/>
    <p:sldLayoutId id="2147483854" r:id="rId9"/>
    <p:sldLayoutId id="2147483849" r:id="rId10"/>
    <p:sldLayoutId id="2147483855" r:id="rId11"/>
    <p:sldLayoutId id="214748385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4A452A"/>
          </a:solidFill>
          <a:latin typeface="Century Schoolbook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4A452A"/>
          </a:solidFill>
          <a:latin typeface="Century Schoolbook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4A452A"/>
          </a:solidFill>
          <a:latin typeface="Century Schoolbook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4A452A"/>
          </a:solidFill>
          <a:latin typeface="Century Schoolbook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4A452A"/>
          </a:solidFill>
          <a:latin typeface="Century Schoolbook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4A452A"/>
          </a:solidFill>
          <a:latin typeface="Century Schoolbook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4A452A"/>
          </a:solidFill>
          <a:latin typeface="Century Schoolbook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4A452A"/>
          </a:solidFill>
          <a:latin typeface="Century Schoolbook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4A452A"/>
          </a:solidFill>
          <a:latin typeface="Century Schoolbook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"/>
        <a:defRPr sz="3200" kern="1200">
          <a:solidFill>
            <a:srgbClr val="1E1C11"/>
          </a:solidFill>
          <a:latin typeface="Century Schoolbook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"/>
        <a:defRPr sz="2800" kern="1200">
          <a:solidFill>
            <a:srgbClr val="1E1C11"/>
          </a:solidFill>
          <a:latin typeface="Century Schoolbook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"/>
        <a:defRPr sz="2400" kern="1200">
          <a:solidFill>
            <a:srgbClr val="1E1C11"/>
          </a:solidFill>
          <a:latin typeface="Century Schoolbook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"/>
        <a:defRPr sz="2000" kern="1200">
          <a:solidFill>
            <a:srgbClr val="1E1C11"/>
          </a:solidFill>
          <a:latin typeface="Century Schoolbook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"/>
        <a:defRPr sz="2000" kern="1200">
          <a:solidFill>
            <a:srgbClr val="1E1C11"/>
          </a:solidFill>
          <a:latin typeface="Century Schoolbook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Public\Алия\для презентаций\для презентаций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46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 rot="336118">
            <a:off x="4242787" y="3409712"/>
            <a:ext cx="4723339" cy="33547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ru-RU" sz="3200" b="1" dirty="0">
                <a:solidFill>
                  <a:srgbClr val="0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Гоголю многим обязаны те, которые нуждаются в защите; он стал во главе тех, которые отрицают злое и пошлое.</a:t>
            </a:r>
            <a:br>
              <a:rPr lang="ru-RU" sz="3200" b="1" dirty="0">
                <a:solidFill>
                  <a:srgbClr val="0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</a:br>
            <a:r>
              <a:rPr lang="ru-RU" sz="3200" b="1" dirty="0">
                <a:solidFill>
                  <a:srgbClr val="0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		</a:t>
            </a:r>
            <a:r>
              <a:rPr lang="ru-RU" sz="2400" b="1" dirty="0">
                <a:solidFill>
                  <a:srgbClr val="0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      Н.Г. Чернышевский</a:t>
            </a:r>
            <a:r>
              <a:rPr lang="ru-RU" sz="2000" b="1" dirty="0">
                <a:solidFill>
                  <a:srgbClr val="0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/>
            </a:r>
            <a:br>
              <a:rPr lang="ru-RU" sz="2000" b="1" dirty="0">
                <a:solidFill>
                  <a:srgbClr val="0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</a:br>
            <a:endParaRPr lang="ru-RU" sz="2000" b="1" dirty="0">
              <a:solidFill>
                <a:srgbClr val="00000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3716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8000"/>
                </a:solidFill>
              </a:rPr>
              <a:t>Кроссворд</a:t>
            </a:r>
            <a:r>
              <a:rPr lang="ru-RU" smtClean="0">
                <a:solidFill>
                  <a:srgbClr val="008000"/>
                </a:solidFill>
              </a:rPr>
              <a:t> </a:t>
            </a:r>
          </a:p>
        </p:txBody>
      </p:sp>
      <p:graphicFrame>
        <p:nvGraphicFramePr>
          <p:cNvPr id="4" name="Group 255"/>
          <p:cNvGraphicFramePr>
            <a:graphicFrameLocks noGrp="1"/>
          </p:cNvGraphicFramePr>
          <p:nvPr>
            <p:ph type="tbl" idx="1"/>
          </p:nvPr>
        </p:nvGraphicFramePr>
        <p:xfrm>
          <a:off x="928688" y="1571625"/>
          <a:ext cx="7729535" cy="5126039"/>
        </p:xfrm>
        <a:graphic>
          <a:graphicData uri="http://schemas.openxmlformats.org/drawingml/2006/table">
            <a:tbl>
              <a:tblPr/>
              <a:tblGrid>
                <a:gridCol w="702279"/>
                <a:gridCol w="702278"/>
                <a:gridCol w="702279"/>
                <a:gridCol w="703769"/>
                <a:gridCol w="702278"/>
                <a:gridCol w="703769"/>
                <a:gridCol w="784008"/>
                <a:gridCol w="622040"/>
                <a:gridCol w="702278"/>
                <a:gridCol w="702279"/>
                <a:gridCol w="702278"/>
              </a:tblGrid>
              <a:tr h="64135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3716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8000"/>
                </a:solidFill>
              </a:rPr>
              <a:t>Кроссворд</a:t>
            </a:r>
            <a:r>
              <a:rPr lang="ru-RU" smtClean="0">
                <a:solidFill>
                  <a:srgbClr val="008000"/>
                </a:solidFill>
              </a:rPr>
              <a:t> </a:t>
            </a:r>
          </a:p>
        </p:txBody>
      </p:sp>
      <p:graphicFrame>
        <p:nvGraphicFramePr>
          <p:cNvPr id="4" name="Group 255"/>
          <p:cNvGraphicFramePr>
            <a:graphicFrameLocks noGrp="1"/>
          </p:cNvGraphicFramePr>
          <p:nvPr>
            <p:ph type="tbl" idx="1"/>
          </p:nvPr>
        </p:nvGraphicFramePr>
        <p:xfrm>
          <a:off x="357188" y="1571625"/>
          <a:ext cx="8501116" cy="5126039"/>
        </p:xfrm>
        <a:graphic>
          <a:graphicData uri="http://schemas.openxmlformats.org/drawingml/2006/table">
            <a:tbl>
              <a:tblPr/>
              <a:tblGrid>
                <a:gridCol w="772382"/>
                <a:gridCol w="772381"/>
                <a:gridCol w="772382"/>
                <a:gridCol w="774021"/>
                <a:gridCol w="772381"/>
                <a:gridCol w="774021"/>
                <a:gridCol w="862270"/>
                <a:gridCol w="684134"/>
                <a:gridCol w="772381"/>
                <a:gridCol w="772382"/>
                <a:gridCol w="772381"/>
              </a:tblGrid>
              <a:tr h="64135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63" y="285750"/>
            <a:ext cx="6757987" cy="1439863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rgbClr val="008000"/>
                </a:solidFill>
              </a:rPr>
              <a:t>«Гибель героя посреди мрака и холода бесконечной зимы соотносится с мраком безумия, окружавшим его всю жизнь» </a:t>
            </a:r>
            <a:r>
              <a:rPr lang="ru-RU" sz="2000" smtClean="0">
                <a:solidFill>
                  <a:srgbClr val="008000"/>
                </a:solidFill>
              </a:rPr>
              <a:t/>
            </a:r>
            <a:br>
              <a:rPr lang="ru-RU" sz="2000" smtClean="0">
                <a:solidFill>
                  <a:srgbClr val="008000"/>
                </a:solidFill>
              </a:rPr>
            </a:br>
            <a:r>
              <a:rPr lang="ru-RU" sz="2000" smtClean="0">
                <a:solidFill>
                  <a:srgbClr val="008000"/>
                </a:solidFill>
              </a:rPr>
              <a:t>			             </a:t>
            </a:r>
            <a:r>
              <a:rPr lang="ru-RU" sz="2000" b="1" smtClean="0">
                <a:solidFill>
                  <a:srgbClr val="008000"/>
                </a:solidFill>
              </a:rPr>
              <a:t>В.М. Маркович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4438" y="2714625"/>
            <a:ext cx="2357437" cy="193833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ru-RU" sz="4000" b="1" i="1" dirty="0">
              <a:latin typeface="Bookman Old Style" pitchFamily="18" charset="0"/>
            </a:endParaRPr>
          </a:p>
          <a:p>
            <a:pPr algn="ctr">
              <a:defRPr/>
            </a:pPr>
            <a:r>
              <a:rPr lang="ru-RU" sz="4000" b="1" i="1" dirty="0">
                <a:latin typeface="Bookman Old Style" pitchFamily="18" charset="0"/>
              </a:rPr>
              <a:t>ВЕТЕР</a:t>
            </a:r>
          </a:p>
          <a:p>
            <a:pPr algn="ctr">
              <a:defRPr/>
            </a:pPr>
            <a:endParaRPr lang="ru-RU" sz="4000" b="1" i="1" dirty="0">
              <a:latin typeface="Bookman Old Style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6313" y="1928813"/>
            <a:ext cx="3429000" cy="19383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ru-RU" sz="4000" b="1" i="1" dirty="0">
              <a:latin typeface="Bookman Old Style" pitchFamily="18" charset="0"/>
            </a:endParaRPr>
          </a:p>
          <a:p>
            <a:pPr algn="ctr">
              <a:defRPr/>
            </a:pPr>
            <a:r>
              <a:rPr lang="ru-RU" sz="4000" b="1" i="1" dirty="0">
                <a:latin typeface="Bookman Old Style" pitchFamily="18" charset="0"/>
              </a:rPr>
              <a:t>ШИНЕЛЬ</a:t>
            </a:r>
          </a:p>
          <a:p>
            <a:pPr algn="ctr">
              <a:defRPr/>
            </a:pPr>
            <a:endParaRPr lang="ru-RU" sz="4000" b="1" i="1" dirty="0">
              <a:latin typeface="Bookman Old Style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6313" y="4071938"/>
            <a:ext cx="3500437" cy="255428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ru-RU" sz="4000" b="1" i="1" dirty="0">
              <a:latin typeface="Bookman Old Style" pitchFamily="18" charset="0"/>
            </a:endParaRPr>
          </a:p>
          <a:p>
            <a:pPr algn="ctr">
              <a:defRPr/>
            </a:pPr>
            <a:r>
              <a:rPr lang="ru-RU" sz="4000" b="1" i="1" dirty="0">
                <a:latin typeface="Bookman Old Style" pitchFamily="18" charset="0"/>
              </a:rPr>
              <a:t>СДУВАЕТ СО СВЕТА</a:t>
            </a:r>
          </a:p>
          <a:p>
            <a:pPr algn="ctr">
              <a:defRPr/>
            </a:pPr>
            <a:endParaRPr lang="ru-RU" sz="4000" b="1" i="1" dirty="0">
              <a:latin typeface="Bookman Old Style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3643313" y="2714625"/>
            <a:ext cx="1071562" cy="571500"/>
          </a:xfrm>
          <a:prstGeom prst="straightConnector1">
            <a:avLst/>
          </a:prstGeom>
          <a:ln w="47625" cmpd="thinThick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643313" y="4000500"/>
            <a:ext cx="1000125" cy="500063"/>
          </a:xfrm>
          <a:prstGeom prst="straightConnector1">
            <a:avLst/>
          </a:prstGeom>
          <a:ln w="47625" cmpd="thinThick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3716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8000"/>
                </a:solidFill>
              </a:rPr>
              <a:t>Кроссворд</a:t>
            </a:r>
            <a:r>
              <a:rPr lang="ru-RU" smtClean="0">
                <a:solidFill>
                  <a:srgbClr val="008000"/>
                </a:solidFill>
              </a:rPr>
              <a:t> </a:t>
            </a:r>
          </a:p>
        </p:txBody>
      </p:sp>
      <p:graphicFrame>
        <p:nvGraphicFramePr>
          <p:cNvPr id="4" name="Group 255"/>
          <p:cNvGraphicFramePr>
            <a:graphicFrameLocks noGrp="1"/>
          </p:cNvGraphicFramePr>
          <p:nvPr>
            <p:ph type="tbl" idx="1"/>
          </p:nvPr>
        </p:nvGraphicFramePr>
        <p:xfrm>
          <a:off x="357188" y="1571625"/>
          <a:ext cx="8527183" cy="5126039"/>
        </p:xfrm>
        <a:graphic>
          <a:graphicData uri="http://schemas.openxmlformats.org/drawingml/2006/table">
            <a:tbl>
              <a:tblPr/>
              <a:tblGrid>
                <a:gridCol w="772382"/>
                <a:gridCol w="772381"/>
                <a:gridCol w="772382"/>
                <a:gridCol w="683248"/>
                <a:gridCol w="116840"/>
                <a:gridCol w="772381"/>
                <a:gridCol w="774021"/>
                <a:gridCol w="862270"/>
                <a:gridCol w="684134"/>
                <a:gridCol w="772381"/>
                <a:gridCol w="772382"/>
                <a:gridCol w="772381"/>
              </a:tblGrid>
              <a:tr h="64135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500063"/>
            <a:ext cx="8229600" cy="1143000"/>
          </a:xfrm>
        </p:spPr>
        <p:txBody>
          <a:bodyPr/>
          <a:lstStyle/>
          <a:p>
            <a:pPr eaLnBrk="1" hangingPunct="1"/>
            <a:r>
              <a:rPr lang="ru-RU" b="1" i="1" smtClean="0">
                <a:solidFill>
                  <a:srgbClr val="800000"/>
                </a:solidFill>
                <a:latin typeface="Bookman Old Style" pitchFamily="18" charset="0"/>
              </a:rPr>
              <a:t>Старая шинель</a:t>
            </a:r>
            <a:br>
              <a:rPr lang="ru-RU" b="1" i="1" smtClean="0">
                <a:solidFill>
                  <a:srgbClr val="800000"/>
                </a:solidFill>
                <a:latin typeface="Bookman Old Style" pitchFamily="18" charset="0"/>
              </a:rPr>
            </a:br>
            <a:endParaRPr lang="ru-RU" smtClean="0">
              <a:solidFill>
                <a:srgbClr val="800000"/>
              </a:solidFill>
            </a:endParaRPr>
          </a:p>
        </p:txBody>
      </p:sp>
      <p:grpSp>
        <p:nvGrpSpPr>
          <p:cNvPr id="21507" name="Group 4"/>
          <p:cNvGrpSpPr>
            <a:grpSpLocks/>
          </p:cNvGrpSpPr>
          <p:nvPr/>
        </p:nvGrpSpPr>
        <p:grpSpPr bwMode="auto">
          <a:xfrm>
            <a:off x="1285875" y="1571625"/>
            <a:ext cx="6745288" cy="3929063"/>
            <a:chOff x="2421" y="11432"/>
            <a:chExt cx="7199" cy="2094"/>
          </a:xfrm>
        </p:grpSpPr>
        <p:sp>
          <p:nvSpPr>
            <p:cNvPr id="62470" name="Text Box 6"/>
            <p:cNvSpPr txBox="1">
              <a:spLocks noChangeArrowheads="1"/>
            </p:cNvSpPr>
            <p:nvPr/>
          </p:nvSpPr>
          <p:spPr bwMode="auto">
            <a:xfrm>
              <a:off x="2421" y="12010"/>
              <a:ext cx="2821" cy="102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2800" b="1" i="1" dirty="0">
                  <a:solidFill>
                    <a:srgbClr val="000000"/>
                  </a:solidFill>
                  <a:latin typeface="Bookman Old Style" pitchFamily="18" charset="0"/>
                </a:rPr>
                <a:t>Капот - </a:t>
              </a:r>
            </a:p>
          </p:txBody>
        </p:sp>
        <p:sp>
          <p:nvSpPr>
            <p:cNvPr id="62471" name="Text Box 7"/>
            <p:cNvSpPr txBox="1">
              <a:spLocks noChangeArrowheads="1"/>
            </p:cNvSpPr>
            <p:nvPr/>
          </p:nvSpPr>
          <p:spPr bwMode="auto">
            <a:xfrm>
              <a:off x="6767" y="12010"/>
              <a:ext cx="2853" cy="151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2800" b="1" i="1" dirty="0">
                  <a:solidFill>
                    <a:srgbClr val="000000"/>
                  </a:solidFill>
                  <a:latin typeface="Bookman Old Style" pitchFamily="18" charset="0"/>
                </a:rPr>
                <a:t>Серпянка</a:t>
              </a:r>
            </a:p>
            <a:p>
              <a:pPr algn="ctr">
                <a:defRPr/>
              </a:pPr>
              <a:endParaRPr lang="ru-RU" sz="2800" b="1" i="1" dirty="0">
                <a:solidFill>
                  <a:srgbClr val="000000"/>
                </a:solidFill>
                <a:latin typeface="Bookman Old Style" pitchFamily="18" charset="0"/>
              </a:endParaRPr>
            </a:p>
            <a:p>
              <a:pPr algn="ctr">
                <a:defRPr/>
              </a:pPr>
              <a:endParaRPr lang="ru-RU" sz="2800" b="1" i="1" dirty="0">
                <a:solidFill>
                  <a:srgbClr val="000000"/>
                </a:solidFill>
                <a:latin typeface="Bookman Old Style" pitchFamily="18" charset="0"/>
              </a:endParaRPr>
            </a:p>
            <a:p>
              <a:pPr algn="ctr">
                <a:defRPr/>
              </a:pPr>
              <a:endParaRPr lang="ru-RU" sz="2800" b="1" i="1" dirty="0">
                <a:solidFill>
                  <a:srgbClr val="000000"/>
                </a:solidFill>
                <a:latin typeface="Bookman Old Style" pitchFamily="18" charset="0"/>
              </a:endParaRPr>
            </a:p>
            <a:p>
              <a:pPr algn="ctr">
                <a:defRPr/>
              </a:pPr>
              <a:endParaRPr lang="ru-RU" sz="2800" b="1" i="1" dirty="0">
                <a:solidFill>
                  <a:srgbClr val="000000"/>
                </a:solidFill>
                <a:latin typeface="Bookman Old Style" pitchFamily="18" charset="0"/>
              </a:endParaRPr>
            </a:p>
            <a:p>
              <a:pPr algn="ctr">
                <a:defRPr/>
              </a:pPr>
              <a:endParaRPr lang="ru-RU" sz="2800" b="1" i="1" dirty="0">
                <a:solidFill>
                  <a:srgbClr val="000000"/>
                </a:solidFill>
                <a:latin typeface="Bookman Old Style" pitchFamily="18" charset="0"/>
              </a:endParaRPr>
            </a:p>
            <a:p>
              <a:pPr algn="ctr">
                <a:defRPr/>
              </a:pPr>
              <a:endParaRPr lang="ru-RU" sz="2800" b="1" i="1" dirty="0">
                <a:solidFill>
                  <a:srgbClr val="000000"/>
                </a:solidFill>
                <a:latin typeface="Bookman Old Style" pitchFamily="18" charset="0"/>
              </a:endParaRPr>
            </a:p>
            <a:p>
              <a:pPr algn="ctr">
                <a:defRPr/>
              </a:pPr>
              <a:endParaRPr lang="ru-RU" sz="2800" b="1" i="1" dirty="0">
                <a:solidFill>
                  <a:srgbClr val="000000"/>
                </a:solidFill>
                <a:latin typeface="Bookman Old Style" pitchFamily="18" charset="0"/>
              </a:endParaRPr>
            </a:p>
            <a:p>
              <a:pPr algn="ctr">
                <a:defRPr/>
              </a:pPr>
              <a:endParaRPr lang="ru-RU" sz="2800" b="1" i="1" dirty="0">
                <a:solidFill>
                  <a:srgbClr val="000000"/>
                </a:solidFill>
                <a:latin typeface="Bookman Old Style" pitchFamily="18" charset="0"/>
              </a:endParaRPr>
            </a:p>
            <a:p>
              <a:pPr algn="ctr">
                <a:defRPr/>
              </a:pPr>
              <a:endParaRPr lang="ru-RU" sz="2800" b="1" i="1" dirty="0">
                <a:solidFill>
                  <a:srgbClr val="000000"/>
                </a:solidFill>
                <a:latin typeface="Bookman Old Style" pitchFamily="18" charset="0"/>
              </a:endParaRPr>
            </a:p>
            <a:p>
              <a:pPr algn="ctr">
                <a:defRPr/>
              </a:pPr>
              <a:endParaRPr lang="ru-RU" sz="2800" b="1" i="1" dirty="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62472" name="Line 8"/>
            <p:cNvSpPr>
              <a:spLocks noChangeShapeType="1"/>
            </p:cNvSpPr>
            <p:nvPr/>
          </p:nvSpPr>
          <p:spPr bwMode="auto">
            <a:xfrm>
              <a:off x="7148" y="11432"/>
              <a:ext cx="900" cy="540"/>
            </a:xfrm>
            <a:prstGeom prst="line">
              <a:avLst/>
            </a:prstGeom>
            <a:noFill/>
            <a:ln w="44450" cmpd="thinThick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473" name="Line 9"/>
            <p:cNvSpPr>
              <a:spLocks noChangeShapeType="1"/>
            </p:cNvSpPr>
            <p:nvPr/>
          </p:nvSpPr>
          <p:spPr bwMode="auto">
            <a:xfrm flipH="1">
              <a:off x="3861" y="11470"/>
              <a:ext cx="1076" cy="540"/>
            </a:xfrm>
            <a:prstGeom prst="line">
              <a:avLst/>
            </a:prstGeom>
            <a:noFill/>
            <a:ln w="44450" cmpd="thinThick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pic>
        <p:nvPicPr>
          <p:cNvPr id="6247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643314"/>
            <a:ext cx="2357454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509" name="Прямоугольник 9"/>
          <p:cNvSpPr>
            <a:spLocks noChangeArrowheads="1"/>
          </p:cNvSpPr>
          <p:nvPr/>
        </p:nvSpPr>
        <p:spPr bwMode="auto">
          <a:xfrm>
            <a:off x="1357313" y="3071813"/>
            <a:ext cx="25003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800000"/>
                </a:solidFill>
              </a:rPr>
              <a:t>женская домашняя одежда свободного покроя, род халата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4"/>
          <p:cNvGrpSpPr>
            <a:grpSpLocks/>
          </p:cNvGrpSpPr>
          <p:nvPr/>
        </p:nvGrpSpPr>
        <p:grpSpPr bwMode="auto">
          <a:xfrm>
            <a:off x="669925" y="1500188"/>
            <a:ext cx="8474075" cy="3892550"/>
            <a:chOff x="2415" y="14083"/>
            <a:chExt cx="7006" cy="2181"/>
          </a:xfrm>
        </p:grpSpPr>
        <p:sp>
          <p:nvSpPr>
            <p:cNvPr id="63494" name="Text Box 6"/>
            <p:cNvSpPr txBox="1">
              <a:spLocks noChangeArrowheads="1"/>
            </p:cNvSpPr>
            <p:nvPr/>
          </p:nvSpPr>
          <p:spPr bwMode="auto">
            <a:xfrm>
              <a:off x="2415" y="14724"/>
              <a:ext cx="2160" cy="72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3600" b="1" i="1" dirty="0">
                  <a:solidFill>
                    <a:schemeClr val="bg1"/>
                  </a:solidFill>
                  <a:latin typeface="Bookman Old Style" pitchFamily="18" charset="0"/>
                </a:rPr>
                <a:t>«вечная идея»</a:t>
              </a:r>
              <a:endParaRPr lang="ru-RU" sz="4400" b="1" i="1" dirty="0">
                <a:solidFill>
                  <a:schemeClr val="bg1"/>
                </a:solidFill>
                <a:latin typeface="Bookman Old Style" pitchFamily="18" charset="0"/>
              </a:endParaRPr>
            </a:p>
          </p:txBody>
        </p:sp>
        <p:sp>
          <p:nvSpPr>
            <p:cNvPr id="63495" name="Text Box 7"/>
            <p:cNvSpPr txBox="1">
              <a:spLocks noChangeArrowheads="1"/>
            </p:cNvSpPr>
            <p:nvPr/>
          </p:nvSpPr>
          <p:spPr bwMode="auto">
            <a:xfrm>
              <a:off x="7081" y="14764"/>
              <a:ext cx="2340" cy="72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3600" b="1" i="1" dirty="0">
                  <a:solidFill>
                    <a:schemeClr val="bg1"/>
                  </a:solidFill>
                  <a:latin typeface="Bookman Old Style" pitchFamily="18" charset="0"/>
                </a:rPr>
                <a:t>«светлый гость»</a:t>
              </a:r>
              <a:endParaRPr lang="ru-RU" sz="4400" b="1" i="1" dirty="0">
                <a:solidFill>
                  <a:schemeClr val="bg1"/>
                </a:solidFill>
                <a:latin typeface="Bookman Old Style" pitchFamily="18" charset="0"/>
              </a:endParaRPr>
            </a:p>
          </p:txBody>
        </p:sp>
        <p:sp>
          <p:nvSpPr>
            <p:cNvPr id="63496" name="Line 8"/>
            <p:cNvSpPr>
              <a:spLocks noChangeShapeType="1"/>
            </p:cNvSpPr>
            <p:nvPr/>
          </p:nvSpPr>
          <p:spPr bwMode="auto">
            <a:xfrm>
              <a:off x="7140" y="14083"/>
              <a:ext cx="1063" cy="640"/>
            </a:xfrm>
            <a:prstGeom prst="line">
              <a:avLst/>
            </a:prstGeom>
            <a:noFill/>
            <a:ln w="53975" cmpd="thinThick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497" name="Line 9"/>
            <p:cNvSpPr>
              <a:spLocks noChangeShapeType="1"/>
            </p:cNvSpPr>
            <p:nvPr/>
          </p:nvSpPr>
          <p:spPr bwMode="auto">
            <a:xfrm flipH="1">
              <a:off x="3478" y="14123"/>
              <a:ext cx="1122" cy="580"/>
            </a:xfrm>
            <a:prstGeom prst="line">
              <a:avLst/>
            </a:prstGeom>
            <a:noFill/>
            <a:ln w="53975" cmpd="thickThin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498" name="Line 10"/>
            <p:cNvSpPr>
              <a:spLocks noChangeShapeType="1"/>
            </p:cNvSpPr>
            <p:nvPr/>
          </p:nvSpPr>
          <p:spPr bwMode="auto">
            <a:xfrm>
              <a:off x="5818" y="14163"/>
              <a:ext cx="38" cy="1081"/>
            </a:xfrm>
            <a:prstGeom prst="line">
              <a:avLst/>
            </a:prstGeom>
            <a:noFill/>
            <a:ln w="53975" cmpd="thickThin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499" name="Text Box 11"/>
            <p:cNvSpPr txBox="1">
              <a:spLocks noChangeArrowheads="1"/>
            </p:cNvSpPr>
            <p:nvPr/>
          </p:nvSpPr>
          <p:spPr bwMode="auto">
            <a:xfrm>
              <a:off x="4814" y="15364"/>
              <a:ext cx="2160" cy="90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3600" b="1" i="1" dirty="0">
                  <a:solidFill>
                    <a:schemeClr val="bg1"/>
                  </a:solidFill>
                  <a:latin typeface="Bookman Old Style" pitchFamily="18" charset="0"/>
                </a:rPr>
                <a:t>«подруга жизни»</a:t>
              </a:r>
              <a:endParaRPr lang="ru-RU" sz="4400" b="1" i="1" dirty="0">
                <a:solidFill>
                  <a:schemeClr val="bg1"/>
                </a:solidFill>
                <a:latin typeface="Bookman Old Style" pitchFamily="18" charset="0"/>
              </a:endParaRPr>
            </a:p>
          </p:txBody>
        </p:sp>
      </p:grpSp>
      <p:sp>
        <p:nvSpPr>
          <p:cNvPr id="22531" name="Прямоугольник 13"/>
          <p:cNvSpPr>
            <a:spLocks noChangeArrowheads="1"/>
          </p:cNvSpPr>
          <p:nvPr/>
        </p:nvSpPr>
        <p:spPr bwMode="auto">
          <a:xfrm>
            <a:off x="2143125" y="463550"/>
            <a:ext cx="49911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i="1">
                <a:solidFill>
                  <a:srgbClr val="0070C0"/>
                </a:solidFill>
                <a:latin typeface="Bookman Old Style" pitchFamily="18" charset="0"/>
              </a:rPr>
              <a:t>Новая шинель</a:t>
            </a:r>
            <a:endParaRPr lang="ru-RU" sz="5400" b="1" i="1">
              <a:solidFill>
                <a:srgbClr val="0070C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3716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8000"/>
                </a:solidFill>
              </a:rPr>
              <a:t>Кроссворд</a:t>
            </a:r>
            <a:r>
              <a:rPr lang="ru-RU" smtClean="0">
                <a:solidFill>
                  <a:srgbClr val="008000"/>
                </a:solidFill>
              </a:rPr>
              <a:t> </a:t>
            </a:r>
          </a:p>
        </p:txBody>
      </p:sp>
      <p:graphicFrame>
        <p:nvGraphicFramePr>
          <p:cNvPr id="4" name="Group 255"/>
          <p:cNvGraphicFramePr>
            <a:graphicFrameLocks noGrp="1"/>
          </p:cNvGraphicFramePr>
          <p:nvPr>
            <p:ph type="tbl" idx="1"/>
          </p:nvPr>
        </p:nvGraphicFramePr>
        <p:xfrm>
          <a:off x="357188" y="1571625"/>
          <a:ext cx="8527183" cy="5126039"/>
        </p:xfrm>
        <a:graphic>
          <a:graphicData uri="http://schemas.openxmlformats.org/drawingml/2006/table">
            <a:tbl>
              <a:tblPr/>
              <a:tblGrid>
                <a:gridCol w="772382"/>
                <a:gridCol w="772381"/>
                <a:gridCol w="772382"/>
                <a:gridCol w="683248"/>
                <a:gridCol w="116840"/>
                <a:gridCol w="772381"/>
                <a:gridCol w="774021"/>
                <a:gridCol w="862270"/>
                <a:gridCol w="684134"/>
                <a:gridCol w="772381"/>
                <a:gridCol w="772382"/>
                <a:gridCol w="772381"/>
              </a:tblGrid>
              <a:tr h="64135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3716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8000"/>
                </a:solidFill>
              </a:rPr>
              <a:t>Кроссворд</a:t>
            </a:r>
            <a:r>
              <a:rPr lang="ru-RU" smtClean="0">
                <a:solidFill>
                  <a:srgbClr val="008000"/>
                </a:solidFill>
              </a:rPr>
              <a:t> </a:t>
            </a:r>
          </a:p>
        </p:txBody>
      </p:sp>
      <p:graphicFrame>
        <p:nvGraphicFramePr>
          <p:cNvPr id="4" name="Group 255"/>
          <p:cNvGraphicFramePr>
            <a:graphicFrameLocks noGrp="1"/>
          </p:cNvGraphicFramePr>
          <p:nvPr>
            <p:ph type="tbl" idx="1"/>
          </p:nvPr>
        </p:nvGraphicFramePr>
        <p:xfrm>
          <a:off x="357188" y="1571625"/>
          <a:ext cx="8527183" cy="5126039"/>
        </p:xfrm>
        <a:graphic>
          <a:graphicData uri="http://schemas.openxmlformats.org/drawingml/2006/table">
            <a:tbl>
              <a:tblPr/>
              <a:tblGrid>
                <a:gridCol w="772382"/>
                <a:gridCol w="772381"/>
                <a:gridCol w="772382"/>
                <a:gridCol w="683248"/>
                <a:gridCol w="116840"/>
                <a:gridCol w="772381"/>
                <a:gridCol w="774021"/>
                <a:gridCol w="862270"/>
                <a:gridCol w="684134"/>
                <a:gridCol w="772381"/>
                <a:gridCol w="772382"/>
                <a:gridCol w="772381"/>
              </a:tblGrid>
              <a:tr h="64135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itchFamily="34" charset="0"/>
                          <a:cs typeface="Tahoma" pitchFamily="34" charset="0"/>
                        </a:rPr>
                        <a:t>Ш</a:t>
                      </a:r>
                      <a:endParaRPr lang="ru-RU" sz="28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3716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8000"/>
                </a:solidFill>
              </a:rPr>
              <a:t>Кроссворд</a:t>
            </a:r>
            <a:r>
              <a:rPr lang="ru-RU" smtClean="0">
                <a:solidFill>
                  <a:srgbClr val="008000"/>
                </a:solidFill>
              </a:rPr>
              <a:t> </a:t>
            </a:r>
          </a:p>
        </p:txBody>
      </p:sp>
      <p:graphicFrame>
        <p:nvGraphicFramePr>
          <p:cNvPr id="4" name="Group 255"/>
          <p:cNvGraphicFramePr>
            <a:graphicFrameLocks noGrp="1"/>
          </p:cNvGraphicFramePr>
          <p:nvPr>
            <p:ph type="tbl" idx="1"/>
          </p:nvPr>
        </p:nvGraphicFramePr>
        <p:xfrm>
          <a:off x="357188" y="1571625"/>
          <a:ext cx="8527183" cy="5126039"/>
        </p:xfrm>
        <a:graphic>
          <a:graphicData uri="http://schemas.openxmlformats.org/drawingml/2006/table">
            <a:tbl>
              <a:tblPr/>
              <a:tblGrid>
                <a:gridCol w="772382"/>
                <a:gridCol w="772381"/>
                <a:gridCol w="772382"/>
                <a:gridCol w="683248"/>
                <a:gridCol w="116840"/>
                <a:gridCol w="772381"/>
                <a:gridCol w="774021"/>
                <a:gridCol w="862270"/>
                <a:gridCol w="684134"/>
                <a:gridCol w="772381"/>
                <a:gridCol w="772382"/>
                <a:gridCol w="772381"/>
              </a:tblGrid>
              <a:tr h="64135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itchFamily="34" charset="0"/>
                          <a:cs typeface="Tahoma" pitchFamily="34" charset="0"/>
                        </a:rPr>
                        <a:t>Ш</a:t>
                      </a:r>
                      <a:endParaRPr lang="ru-RU" sz="28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3716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8000"/>
                </a:solidFill>
              </a:rPr>
              <a:t>Кроссворд</a:t>
            </a:r>
            <a:r>
              <a:rPr lang="ru-RU" smtClean="0">
                <a:solidFill>
                  <a:srgbClr val="008000"/>
                </a:solidFill>
              </a:rPr>
              <a:t> </a:t>
            </a:r>
          </a:p>
        </p:txBody>
      </p:sp>
      <p:graphicFrame>
        <p:nvGraphicFramePr>
          <p:cNvPr id="4" name="Group 255"/>
          <p:cNvGraphicFramePr>
            <a:graphicFrameLocks noGrp="1"/>
          </p:cNvGraphicFramePr>
          <p:nvPr>
            <p:ph type="tbl" idx="1"/>
          </p:nvPr>
        </p:nvGraphicFramePr>
        <p:xfrm>
          <a:off x="357188" y="1571625"/>
          <a:ext cx="8527183" cy="5126039"/>
        </p:xfrm>
        <a:graphic>
          <a:graphicData uri="http://schemas.openxmlformats.org/drawingml/2006/table">
            <a:tbl>
              <a:tblPr/>
              <a:tblGrid>
                <a:gridCol w="772382"/>
                <a:gridCol w="772381"/>
                <a:gridCol w="772382"/>
                <a:gridCol w="683248"/>
                <a:gridCol w="116840"/>
                <a:gridCol w="772381"/>
                <a:gridCol w="774021"/>
                <a:gridCol w="862270"/>
                <a:gridCol w="684134"/>
                <a:gridCol w="772381"/>
                <a:gridCol w="772382"/>
                <a:gridCol w="772381"/>
              </a:tblGrid>
              <a:tr h="64135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itchFamily="34" charset="0"/>
                          <a:cs typeface="Tahoma" pitchFamily="34" charset="0"/>
                        </a:rPr>
                        <a:t>Ш</a:t>
                      </a:r>
                      <a:endParaRPr lang="ru-RU" sz="28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itchFamily="34" charset="0"/>
                          <a:cs typeface="Tahoma" pitchFamily="34" charset="0"/>
                        </a:rPr>
                        <a:t>Т</a:t>
                      </a:r>
                      <a:endParaRPr lang="ru-RU" sz="28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14414" y="428604"/>
            <a:ext cx="5572164" cy="577081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4800" b="1" i="1" dirty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Мотив обиды 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4800" b="1" i="1" dirty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в повести </a:t>
            </a:r>
            <a:br>
              <a:rPr lang="ru-RU" sz="4800" b="1" i="1" dirty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</a:br>
            <a:r>
              <a:rPr lang="ru-RU" sz="4800" b="1" i="1" dirty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man Old Style" pitchFamily="18" charset="0"/>
              </a:rPr>
              <a:t>Н.В. Гоголя «Шинель»</a:t>
            </a:r>
            <a:endParaRPr lang="ru-RU" sz="4800" dirty="0">
              <a:solidFill>
                <a:schemeClr val="accent6">
                  <a:lumMod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lnSpc>
                <a:spcPct val="150000"/>
              </a:lnSpc>
              <a:defRPr/>
            </a:pP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63" y="2571750"/>
            <a:ext cx="2667000" cy="37861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3716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8000"/>
                </a:solidFill>
              </a:rPr>
              <a:t>Кроссворд</a:t>
            </a:r>
            <a:r>
              <a:rPr lang="ru-RU" smtClean="0">
                <a:solidFill>
                  <a:srgbClr val="008000"/>
                </a:solidFill>
              </a:rPr>
              <a:t> </a:t>
            </a:r>
          </a:p>
        </p:txBody>
      </p:sp>
      <p:graphicFrame>
        <p:nvGraphicFramePr>
          <p:cNvPr id="4" name="Group 255"/>
          <p:cNvGraphicFramePr>
            <a:graphicFrameLocks noGrp="1"/>
          </p:cNvGraphicFramePr>
          <p:nvPr>
            <p:ph type="tbl" idx="1"/>
          </p:nvPr>
        </p:nvGraphicFramePr>
        <p:xfrm>
          <a:off x="357188" y="1571625"/>
          <a:ext cx="8527183" cy="5126039"/>
        </p:xfrm>
        <a:graphic>
          <a:graphicData uri="http://schemas.openxmlformats.org/drawingml/2006/table">
            <a:tbl>
              <a:tblPr/>
              <a:tblGrid>
                <a:gridCol w="772382"/>
                <a:gridCol w="772381"/>
                <a:gridCol w="772382"/>
                <a:gridCol w="683248"/>
                <a:gridCol w="116840"/>
                <a:gridCol w="772381"/>
                <a:gridCol w="774021"/>
                <a:gridCol w="862270"/>
                <a:gridCol w="684134"/>
                <a:gridCol w="772381"/>
                <a:gridCol w="772382"/>
                <a:gridCol w="772381"/>
              </a:tblGrid>
              <a:tr h="64135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itchFamily="34" charset="0"/>
                          <a:cs typeface="Tahoma" pitchFamily="34" charset="0"/>
                        </a:rPr>
                        <a:t>Ш</a:t>
                      </a:r>
                      <a:endParaRPr lang="ru-RU" sz="28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itchFamily="34" charset="0"/>
                          <a:cs typeface="Tahoma" pitchFamily="34" charset="0"/>
                        </a:rPr>
                        <a:t>Т</a:t>
                      </a:r>
                      <a:endParaRPr lang="ru-RU" sz="28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 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ahoma" pitchFamily="34" charset="0"/>
                          <a:cs typeface="Tahoma" pitchFamily="34" charset="0"/>
                        </a:rPr>
                        <a:t>Н</a:t>
                      </a:r>
                      <a:endParaRPr lang="ru-RU" sz="28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3716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8000"/>
                </a:solidFill>
              </a:rPr>
              <a:t>Кроссворд</a:t>
            </a:r>
            <a:r>
              <a:rPr lang="ru-RU" smtClean="0">
                <a:solidFill>
                  <a:srgbClr val="008000"/>
                </a:solidFill>
              </a:rPr>
              <a:t> </a:t>
            </a:r>
          </a:p>
        </p:txBody>
      </p:sp>
      <p:graphicFrame>
        <p:nvGraphicFramePr>
          <p:cNvPr id="4" name="Group 255"/>
          <p:cNvGraphicFramePr>
            <a:graphicFrameLocks noGrp="1"/>
          </p:cNvGraphicFramePr>
          <p:nvPr>
            <p:ph type="tbl" idx="1"/>
          </p:nvPr>
        </p:nvGraphicFramePr>
        <p:xfrm>
          <a:off x="285750" y="1427163"/>
          <a:ext cx="8644000" cy="5126039"/>
        </p:xfrm>
        <a:graphic>
          <a:graphicData uri="http://schemas.openxmlformats.org/drawingml/2006/table">
            <a:tbl>
              <a:tblPr/>
              <a:tblGrid>
                <a:gridCol w="785364"/>
                <a:gridCol w="785363"/>
                <a:gridCol w="785364"/>
                <a:gridCol w="644305"/>
                <a:gridCol w="142725"/>
                <a:gridCol w="785363"/>
                <a:gridCol w="787030"/>
                <a:gridCol w="876763"/>
                <a:gridCol w="695633"/>
                <a:gridCol w="785363"/>
                <a:gridCol w="785364"/>
                <a:gridCol w="785363"/>
              </a:tblGrid>
              <a:tr h="64135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</a:t>
                      </a:r>
                      <a:r>
                        <a:rPr kumimoji="0" lang="ru-RU" sz="2800" b="0" i="0" u="none" strike="noStrike" cap="all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н</a:t>
                      </a: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</a:t>
                      </a: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</a:t>
                      </a: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</a:t>
                      </a: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ru-RU" sz="2800" b="0" i="0" u="none" strike="noStrike" cap="all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</a:t>
                      </a: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</a:t>
                      </a: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</a:t>
                      </a: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all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ш</a:t>
                      </a: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ru-RU" sz="2800" b="0" i="0" u="none" strike="noStrike" cap="all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ш</a:t>
                      </a: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ь</a:t>
                      </a: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 </a:t>
                      </a: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</a:t>
                      </a: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all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all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</a:t>
                      </a: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н</a:t>
                      </a: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1143000" y="2357438"/>
            <a:ext cx="7858125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50000"/>
              </a:lnSpc>
              <a:buFont typeface="Wingdings" pitchFamily="2" charset="2"/>
              <a:buChar char="ü"/>
              <a:tabLst>
                <a:tab pos="457200" algn="l"/>
              </a:tabLst>
            </a:pPr>
            <a:r>
              <a:rPr lang="ru-RU" sz="3200">
                <a:solidFill>
                  <a:srgbClr val="008000"/>
                </a:solidFill>
                <a:cs typeface="Times New Roman" pitchFamily="18" charset="0"/>
              </a:rPr>
              <a:t>Почему обижали именно Башмачкина?</a:t>
            </a:r>
            <a:endParaRPr lang="ru-RU" sz="1600">
              <a:solidFill>
                <a:srgbClr val="008000"/>
              </a:solidFill>
            </a:endParaRPr>
          </a:p>
          <a:p>
            <a:pPr eaLnBrk="0" hangingPunct="0">
              <a:lnSpc>
                <a:spcPct val="150000"/>
              </a:lnSpc>
              <a:buFont typeface="Wingdings" pitchFamily="2" charset="2"/>
              <a:buChar char="ü"/>
              <a:tabLst>
                <a:tab pos="457200" algn="l"/>
              </a:tabLst>
            </a:pPr>
            <a:r>
              <a:rPr lang="ru-RU" sz="3200">
                <a:solidFill>
                  <a:srgbClr val="008000"/>
                </a:solidFill>
                <a:cs typeface="Times New Roman" pitchFamily="18" charset="0"/>
              </a:rPr>
              <a:t>Какой человек нуждается в защите?</a:t>
            </a:r>
            <a:endParaRPr lang="ru-RU" sz="1600">
              <a:solidFill>
                <a:srgbClr val="008000"/>
              </a:solidFill>
            </a:endParaRPr>
          </a:p>
          <a:p>
            <a:pPr eaLnBrk="0" hangingPunct="0">
              <a:lnSpc>
                <a:spcPct val="150000"/>
              </a:lnSpc>
              <a:buFont typeface="Wingdings" pitchFamily="2" charset="2"/>
              <a:buChar char="ü"/>
              <a:tabLst>
                <a:tab pos="457200" algn="l"/>
              </a:tabLst>
            </a:pPr>
            <a:r>
              <a:rPr lang="ru-RU" sz="3200">
                <a:solidFill>
                  <a:srgbClr val="008000"/>
                </a:solidFill>
                <a:cs typeface="Times New Roman" pitchFamily="18" charset="0"/>
              </a:rPr>
              <a:t>Защищает ли Гоголь своего героя?</a:t>
            </a:r>
            <a:endParaRPr lang="ru-RU" sz="1600">
              <a:solidFill>
                <a:srgbClr val="008000"/>
              </a:solidFill>
            </a:endParaRPr>
          </a:p>
          <a:p>
            <a:pPr eaLnBrk="0" hangingPunct="0">
              <a:lnSpc>
                <a:spcPct val="150000"/>
              </a:lnSpc>
              <a:buFont typeface="Wingdings" pitchFamily="2" charset="2"/>
              <a:buChar char="ü"/>
              <a:tabLst>
                <a:tab pos="457200" algn="l"/>
              </a:tabLst>
            </a:pPr>
            <a:r>
              <a:rPr lang="ru-RU" sz="3200">
                <a:solidFill>
                  <a:srgbClr val="008000"/>
                </a:solidFill>
                <a:cs typeface="Times New Roman" pitchFamily="18" charset="0"/>
              </a:rPr>
              <a:t>К чему призывает нас писатель?</a:t>
            </a:r>
            <a:endParaRPr lang="ru-RU" sz="400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0" y="285750"/>
            <a:ext cx="7472363" cy="1143000"/>
          </a:xfrm>
        </p:spPr>
        <p:txBody>
          <a:bodyPr/>
          <a:lstStyle/>
          <a:p>
            <a:pPr eaLnBrk="1" hangingPunct="1"/>
            <a:r>
              <a:rPr lang="ru-RU" sz="4300" b="1" smtClean="0">
                <a:solidFill>
                  <a:srgbClr val="800000"/>
                </a:solidFill>
              </a:rPr>
              <a:t>«Маленький человек»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857250" y="1571625"/>
            <a:ext cx="8001000" cy="22860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000" b="1" dirty="0" smtClean="0"/>
              <a:t>           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Персонаж, представляющий низшие слои в социальной иерархии. Изображение такого человека, как правило, свидетельствует о стремлении писателя выразить свое гуманистическое отношение к судьбе общественно не защищенных людей, робких, материально бедных. 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643314"/>
            <a:ext cx="2786082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1214438" y="3500438"/>
            <a:ext cx="4714875" cy="31702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Но такие личности представлены в произведении в большом психологическом разнообразии: смирившиеся со своей участью, пытающиеся отстаивать свое достоинство, даже философствующие («Станционный смотритель» Пушкина, «Шинель» Гоголя, «Бедные люди» Достоевского).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75" name="Group 255"/>
          <p:cNvGraphicFramePr>
            <a:graphicFrameLocks noGrp="1"/>
          </p:cNvGraphicFramePr>
          <p:nvPr>
            <p:ph type="tbl" idx="1"/>
          </p:nvPr>
        </p:nvGraphicFramePr>
        <p:xfrm>
          <a:off x="1000125" y="1500188"/>
          <a:ext cx="7729535" cy="5126039"/>
        </p:xfrm>
        <a:graphic>
          <a:graphicData uri="http://schemas.openxmlformats.org/drawingml/2006/table">
            <a:tbl>
              <a:tblPr/>
              <a:tblGrid>
                <a:gridCol w="702279"/>
                <a:gridCol w="702278"/>
                <a:gridCol w="702279"/>
                <a:gridCol w="703769"/>
                <a:gridCol w="702278"/>
                <a:gridCol w="703769"/>
                <a:gridCol w="702279"/>
                <a:gridCol w="703769"/>
                <a:gridCol w="702278"/>
                <a:gridCol w="702279"/>
                <a:gridCol w="702278"/>
              </a:tblGrid>
              <a:tr h="64135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386" name="TextBox 115"/>
          <p:cNvSpPr txBox="1">
            <a:spLocks noChangeArrowheads="1"/>
          </p:cNvSpPr>
          <p:nvPr/>
        </p:nvSpPr>
        <p:spPr bwMode="auto">
          <a:xfrm>
            <a:off x="2000250" y="500063"/>
            <a:ext cx="6357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008000"/>
                </a:solidFill>
              </a:rPr>
              <a:t>Кроссворд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3716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8000"/>
                </a:solidFill>
              </a:rPr>
              <a:t>Кроссворд</a:t>
            </a:r>
            <a:r>
              <a:rPr lang="ru-RU" smtClean="0">
                <a:solidFill>
                  <a:srgbClr val="008000"/>
                </a:solidFill>
              </a:rPr>
              <a:t> </a:t>
            </a:r>
          </a:p>
        </p:txBody>
      </p:sp>
      <p:graphicFrame>
        <p:nvGraphicFramePr>
          <p:cNvPr id="4" name="Group 255"/>
          <p:cNvGraphicFramePr>
            <a:graphicFrameLocks noGrp="1"/>
          </p:cNvGraphicFramePr>
          <p:nvPr>
            <p:ph type="tbl" idx="1"/>
          </p:nvPr>
        </p:nvGraphicFramePr>
        <p:xfrm>
          <a:off x="928688" y="1571625"/>
          <a:ext cx="7729535" cy="5126039"/>
        </p:xfrm>
        <a:graphic>
          <a:graphicData uri="http://schemas.openxmlformats.org/drawingml/2006/table">
            <a:tbl>
              <a:tblPr/>
              <a:tblGrid>
                <a:gridCol w="702279"/>
                <a:gridCol w="702278"/>
                <a:gridCol w="702279"/>
                <a:gridCol w="703769"/>
                <a:gridCol w="702278"/>
                <a:gridCol w="703769"/>
                <a:gridCol w="784008"/>
                <a:gridCol w="622040"/>
                <a:gridCol w="702278"/>
                <a:gridCol w="702279"/>
                <a:gridCol w="702278"/>
              </a:tblGrid>
              <a:tr h="64135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928813"/>
            <a:ext cx="7072312" cy="45259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8000" b="1" smtClean="0">
                <a:solidFill>
                  <a:srgbClr val="008000"/>
                </a:solidFill>
                <a:latin typeface="Times New Roman" pitchFamily="18" charset="0"/>
              </a:rPr>
              <a:t>«уважение»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8000" b="1" smtClean="0">
                <a:solidFill>
                  <a:srgbClr val="008000"/>
                </a:solidFill>
                <a:latin typeface="Times New Roman" pitchFamily="18" charset="0"/>
              </a:rPr>
              <a:t> и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8000" b="1" smtClean="0">
                <a:solidFill>
                  <a:srgbClr val="008000"/>
                </a:solidFill>
                <a:latin typeface="Times New Roman" pitchFamily="18" charset="0"/>
              </a:rPr>
              <a:t>«сторожа»</a:t>
            </a:r>
          </a:p>
        </p:txBody>
      </p:sp>
      <p:pic>
        <p:nvPicPr>
          <p:cNvPr id="5325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688" y="142875"/>
            <a:ext cx="2344737" cy="3509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313" y="285750"/>
          <a:ext cx="8715437" cy="6401195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979187"/>
                <a:gridCol w="2979187"/>
                <a:gridCol w="2757063"/>
              </a:tblGrid>
              <a:tr h="6669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Положительные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Отрицательные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1333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Bookman Old Style" pitchFamily="18" charset="0"/>
                        </a:rPr>
                        <a:t>Безропотное терпение</a:t>
                      </a:r>
                    </a:p>
                    <a:p>
                      <a:endParaRPr lang="ru-RU" sz="2000" b="1" i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i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Bookman Old Style" pitchFamily="18" charset="0"/>
                        </a:rPr>
                        <a:t>Ограниченность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2000" b="1" i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1734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Bookman Old Style" pitchFamily="18" charset="0"/>
                        </a:rPr>
                        <a:t>Кроткость</a:t>
                      </a:r>
                      <a:endParaRPr kumimoji="0" lang="ru-RU" sz="20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Bookman Old Style" pitchFamily="18" charset="0"/>
                      </a:endParaRPr>
                    </a:p>
                    <a:p>
                      <a:endParaRPr lang="ru-RU" sz="2000" b="1" i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Bookman Old Style" pitchFamily="18" charset="0"/>
                        </a:rPr>
                        <a:t>Акакий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Bookman Old Style" pitchFamily="18" charset="0"/>
                        </a:rPr>
                        <a:t>Акакиевич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Bookman Old Style" pitchFamily="18" charset="0"/>
                        </a:rPr>
                        <a:t>Башмачкин</a:t>
                      </a:r>
                      <a:endParaRPr kumimoji="0" lang="ru-RU" sz="20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Bookman Old Style" pitchFamily="18" charset="0"/>
                      </a:endParaRPr>
                    </a:p>
                    <a:p>
                      <a:endParaRPr lang="ru-RU" sz="2000" b="1" i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Bookman Old Style" pitchFamily="18" charset="0"/>
                        </a:rPr>
                        <a:t>Скудность интересов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2000" b="1" i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15462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Bookman Old Style" pitchFamily="18" charset="0"/>
                        </a:rPr>
                        <a:t>Душевное незлобие</a:t>
                      </a:r>
                    </a:p>
                    <a:p>
                      <a:endParaRPr lang="ru-RU" sz="2000" b="1" i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i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Bookman Old Style" pitchFamily="18" charset="0"/>
                        </a:rPr>
                        <a:t>Неспособность логически мыслить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3775">
                <a:tc>
                  <a:txBody>
                    <a:bodyPr/>
                    <a:lstStyle/>
                    <a:p>
                      <a:endParaRPr lang="ru-RU" sz="2000" b="1" i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i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Bookman Old Style" pitchFamily="18" charset="0"/>
                        </a:rPr>
                        <a:t>Косноязычие</a:t>
                      </a:r>
                      <a:endParaRPr lang="ru-RU" sz="2000" b="1" dirty="0" smtClean="0">
                        <a:latin typeface="Bookman Old Style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2000" b="1" i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 flipV="1">
            <a:off x="5143500" y="1428750"/>
            <a:ext cx="928688" cy="857250"/>
          </a:xfrm>
          <a:prstGeom prst="straightConnector1">
            <a:avLst/>
          </a:prstGeom>
          <a:ln w="4762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572125" y="3714750"/>
            <a:ext cx="1071563" cy="428625"/>
          </a:xfrm>
          <a:prstGeom prst="straightConnector1">
            <a:avLst/>
          </a:prstGeom>
          <a:ln w="4762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5572125" y="2857500"/>
            <a:ext cx="642938" cy="142875"/>
          </a:xfrm>
          <a:prstGeom prst="straightConnector1">
            <a:avLst/>
          </a:prstGeom>
          <a:ln w="4762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4786313" y="4286250"/>
            <a:ext cx="1785937" cy="1071563"/>
          </a:xfrm>
          <a:prstGeom prst="straightConnector1">
            <a:avLst/>
          </a:prstGeom>
          <a:ln w="4762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>
            <a:off x="2571750" y="1500188"/>
            <a:ext cx="1571625" cy="785812"/>
          </a:xfrm>
          <a:prstGeom prst="straightConnector1">
            <a:avLst/>
          </a:prstGeom>
          <a:ln w="4762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>
            <a:off x="2071688" y="2571750"/>
            <a:ext cx="1714500" cy="357188"/>
          </a:xfrm>
          <a:prstGeom prst="straightConnector1">
            <a:avLst/>
          </a:prstGeom>
          <a:ln w="4762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0800000" flipV="1">
            <a:off x="3286125" y="3929063"/>
            <a:ext cx="571500" cy="357187"/>
          </a:xfrm>
          <a:prstGeom prst="straightConnector1">
            <a:avLst/>
          </a:prstGeom>
          <a:ln w="4762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smtClean="0"/>
              <a:t>         </a:t>
            </a:r>
            <a:r>
              <a:rPr lang="ru-RU" sz="4300" b="1" smtClean="0">
                <a:solidFill>
                  <a:srgbClr val="800000"/>
                </a:solidFill>
              </a:rPr>
              <a:t>Словарная работа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857250" y="2428875"/>
            <a:ext cx="7829550" cy="4597400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2400" b="1" u="sng" dirty="0" smtClean="0">
                <a:solidFill>
                  <a:srgbClr val="800000"/>
                </a:solidFill>
              </a:rPr>
              <a:t>Косноязычие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- невнятное, неправильное произношение, расстройство речи. 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 eaLnBrk="1" hangingPunct="1">
              <a:defRPr/>
            </a:pPr>
            <a:r>
              <a:rPr lang="ru-RU" sz="2400" b="1" u="sng" dirty="0" smtClean="0">
                <a:solidFill>
                  <a:srgbClr val="800000"/>
                </a:solidFill>
              </a:rPr>
              <a:t>Скудный</a:t>
            </a:r>
            <a:r>
              <a:rPr lang="ru-RU" sz="2400" b="1" dirty="0" smtClean="0">
                <a:solidFill>
                  <a:srgbClr val="800000"/>
                </a:solidFill>
              </a:rPr>
              <a:t>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- недостаточный, убогий (в 1 знач.). </a:t>
            </a:r>
            <a:r>
              <a:rPr lang="ru-RU" sz="2400" i="1" dirty="0" smtClean="0">
                <a:solidFill>
                  <a:schemeClr val="accent6">
                    <a:lumMod val="50000"/>
                  </a:schemeClr>
                </a:solidFill>
              </a:rPr>
              <a:t>Скудные средства. Скудная степная растительность. Скудно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(нареч.) </a:t>
            </a:r>
            <a:r>
              <a:rPr lang="ru-RU" sz="2400" i="1" dirty="0" smtClean="0">
                <a:solidFill>
                  <a:schemeClr val="accent6">
                    <a:lumMod val="50000"/>
                  </a:schemeClr>
                </a:solidFill>
              </a:rPr>
              <a:t>обставленная комната. 2.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Бедный в каком-нибудь отношении. </a:t>
            </a:r>
            <a:r>
              <a:rPr lang="ru-RU" sz="2400" i="1" dirty="0" smtClean="0">
                <a:solidFill>
                  <a:schemeClr val="accent6">
                    <a:lumMod val="50000"/>
                  </a:schemeClr>
                </a:solidFill>
              </a:rPr>
              <a:t>Озеро скудно рыбой. Скуден разумам кто-н.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(неумен, несмышлён). С</a:t>
            </a:r>
            <a:r>
              <a:rPr lang="ru-RU" sz="2400" i="1" dirty="0" smtClean="0">
                <a:solidFill>
                  <a:schemeClr val="accent6">
                    <a:lumMod val="50000"/>
                  </a:schemeClr>
                </a:solidFill>
              </a:rPr>
              <a:t>ущ.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скудность,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-и, ас. </a:t>
            </a:r>
            <a:r>
              <a:rPr lang="ru-RU" sz="2400" i="1" dirty="0" smtClean="0">
                <a:solidFill>
                  <a:schemeClr val="accent6">
                    <a:lumMod val="50000"/>
                  </a:schemeClr>
                </a:solidFill>
              </a:rPr>
              <a:t>и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скудость,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-и, </a:t>
            </a:r>
            <a:r>
              <a:rPr lang="ru-RU" sz="2400" i="1" dirty="0" smtClean="0">
                <a:solidFill>
                  <a:schemeClr val="accent6">
                    <a:lumMod val="50000"/>
                  </a:schemeClr>
                </a:solidFill>
              </a:rPr>
              <a:t>ж. Скудность обстановки. Скудость мыслей.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63" y="142875"/>
            <a:ext cx="1643062" cy="22018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лобу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Глобус</Template>
  <TotalTime>410</TotalTime>
  <Words>614</Words>
  <Application>Microsoft Office PowerPoint</Application>
  <PresentationFormat>Экран (4:3)</PresentationFormat>
  <Paragraphs>338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Глобус</vt:lpstr>
      <vt:lpstr>Слайд 1</vt:lpstr>
      <vt:lpstr>Слайд 2</vt:lpstr>
      <vt:lpstr>«Маленький человек»</vt:lpstr>
      <vt:lpstr>Слайд 4</vt:lpstr>
      <vt:lpstr>Кроссворд </vt:lpstr>
      <vt:lpstr>Слайд 6</vt:lpstr>
      <vt:lpstr>Слайд 7</vt:lpstr>
      <vt:lpstr>Слайд 8</vt:lpstr>
      <vt:lpstr>         Словарная работа </vt:lpstr>
      <vt:lpstr>Кроссворд </vt:lpstr>
      <vt:lpstr>Кроссворд </vt:lpstr>
      <vt:lpstr>«Гибель героя посреди мрака и холода бесконечной зимы соотносится с мраком безумия, окружавшим его всю жизнь»                  В.М. Маркович</vt:lpstr>
      <vt:lpstr>Кроссворд </vt:lpstr>
      <vt:lpstr>Старая шинель </vt:lpstr>
      <vt:lpstr>Слайд 15</vt:lpstr>
      <vt:lpstr>Кроссворд </vt:lpstr>
      <vt:lpstr>Кроссворд </vt:lpstr>
      <vt:lpstr>Кроссворд </vt:lpstr>
      <vt:lpstr>Кроссворд </vt:lpstr>
      <vt:lpstr>Кроссворд </vt:lpstr>
      <vt:lpstr>Кроссворд </vt:lpstr>
      <vt:lpstr>Слайд 22</vt:lpstr>
    </vt:vector>
  </TitlesOfParts>
  <Company>МИНИСТЕРСТВО ОБРАЗОВАНИЯ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Нурфия</cp:lastModifiedBy>
  <cp:revision>44</cp:revision>
  <dcterms:created xsi:type="dcterms:W3CDTF">2000-01-07T02:09:46Z</dcterms:created>
  <dcterms:modified xsi:type="dcterms:W3CDTF">2011-11-04T15:08:46Z</dcterms:modified>
</cp:coreProperties>
</file>