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7" r:id="rId5"/>
    <p:sldId id="268"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38A40960-7265-4DD4-9151-B0B55C69924F}" type="datetimeFigureOut">
              <a:rPr lang="en-US" smtClean="0"/>
              <a:t>11/6/2011</a:t>
            </a:fld>
            <a:endParaRPr lang="en-US"/>
          </a:p>
        </p:txBody>
      </p:sp>
      <p:sp>
        <p:nvSpPr>
          <p:cNvPr id="17" name="Нижний колонтитул 16"/>
          <p:cNvSpPr>
            <a:spLocks noGrp="1"/>
          </p:cNvSpPr>
          <p:nvPr>
            <p:ph type="ftr" sz="quarter" idx="11"/>
          </p:nvPr>
        </p:nvSpPr>
        <p:spPr>
          <a:xfrm>
            <a:off x="5410200" y="4205288"/>
            <a:ext cx="1295400" cy="457200"/>
          </a:xfrm>
        </p:spPr>
        <p:txBody>
          <a:bodyPr/>
          <a:lstStyle/>
          <a:p>
            <a:endParaRPr lang="en-US"/>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BDA9446-4B27-4348-8495-7557CED0B3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8A40960-7265-4DD4-9151-B0B55C69924F}" type="datetimeFigureOut">
              <a:rPr lang="en-US" smtClean="0"/>
              <a:t>11/6/2011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BDA9446-4B27-4348-8495-7557CED0B3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8A40960-7265-4DD4-9151-B0B55C69924F}" type="datetimeFigureOut">
              <a:rPr lang="en-US" smtClean="0"/>
              <a:t>11/6/2011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BDA9446-4B27-4348-8495-7557CED0B3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8A40960-7265-4DD4-9151-B0B55C69924F}" type="datetimeFigureOut">
              <a:rPr lang="en-US" smtClean="0"/>
              <a:t>11/6/2011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BDA9446-4B27-4348-8495-7557CED0B3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8A40960-7265-4DD4-9151-B0B55C69924F}" type="datetimeFigureOut">
              <a:rPr lang="en-US" smtClean="0"/>
              <a:t>11/6/2011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BDA9446-4B27-4348-8495-7557CED0B3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8A40960-7265-4DD4-9151-B0B55C69924F}" type="datetimeFigureOut">
              <a:rPr lang="en-US" smtClean="0"/>
              <a:t>11/6/2011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BDA9446-4B27-4348-8495-7557CED0B3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38A40960-7265-4DD4-9151-B0B55C69924F}" type="datetimeFigureOut">
              <a:rPr lang="en-US" smtClean="0"/>
              <a:t>11/6/2011</a:t>
            </a:fld>
            <a:endParaRPr lang="en-US"/>
          </a:p>
        </p:txBody>
      </p:sp>
      <p:sp>
        <p:nvSpPr>
          <p:cNvPr id="27" name="Номер слайда 26"/>
          <p:cNvSpPr>
            <a:spLocks noGrp="1"/>
          </p:cNvSpPr>
          <p:nvPr>
            <p:ph type="sldNum" sz="quarter" idx="11"/>
          </p:nvPr>
        </p:nvSpPr>
        <p:spPr/>
        <p:txBody>
          <a:bodyPr rtlCol="0"/>
          <a:lstStyle/>
          <a:p>
            <a:fld id="{1BDA9446-4B27-4348-8495-7557CED0B374}" type="slidenum">
              <a:rPr lang="en-US" smtClean="0"/>
              <a:t>‹#›</a:t>
            </a:fld>
            <a:endParaRPr lang="en-US"/>
          </a:p>
        </p:txBody>
      </p:sp>
      <p:sp>
        <p:nvSpPr>
          <p:cNvPr id="28" name="Нижний колонтитул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38A40960-7265-4DD4-9151-B0B55C69924F}" type="datetimeFigureOut">
              <a:rPr lang="en-US" smtClean="0"/>
              <a:t>11/6/2011</a:t>
            </a:fld>
            <a:endParaRPr lang="en-US"/>
          </a:p>
        </p:txBody>
      </p:sp>
      <p:sp>
        <p:nvSpPr>
          <p:cNvPr id="4" name="Нижний колонтитул 3"/>
          <p:cNvSpPr>
            <a:spLocks noGrp="1"/>
          </p:cNvSpPr>
          <p:nvPr>
            <p:ph type="ftr" sz="quarter" idx="11"/>
          </p:nvPr>
        </p:nvSpPr>
        <p:spPr>
          <a:xfrm>
            <a:off x="5257800" y="612648"/>
            <a:ext cx="1325880" cy="457200"/>
          </a:xfrm>
        </p:spPr>
        <p:txBody>
          <a:bodyPr/>
          <a:lstStyle/>
          <a:p>
            <a:endParaRPr lang="en-US"/>
          </a:p>
        </p:txBody>
      </p:sp>
      <p:sp>
        <p:nvSpPr>
          <p:cNvPr id="5" name="Номер слайда 4"/>
          <p:cNvSpPr>
            <a:spLocks noGrp="1"/>
          </p:cNvSpPr>
          <p:nvPr>
            <p:ph type="sldNum" sz="quarter" idx="12"/>
          </p:nvPr>
        </p:nvSpPr>
        <p:spPr>
          <a:xfrm>
            <a:off x="8174736" y="2272"/>
            <a:ext cx="762000" cy="365760"/>
          </a:xfrm>
        </p:spPr>
        <p:txBody>
          <a:bodyPr/>
          <a:lstStyle/>
          <a:p>
            <a:fld id="{1BDA9446-4B27-4348-8495-7557CED0B3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A40960-7265-4DD4-9151-B0B55C69924F}" type="datetimeFigureOut">
              <a:rPr lang="en-US" smtClean="0"/>
              <a:t>11/6/2011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1BDA9446-4B27-4348-8495-7557CED0B3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8A40960-7265-4DD4-9151-B0B55C69924F}" type="datetimeFigureOut">
              <a:rPr lang="en-US" smtClean="0"/>
              <a:t>11/6/2011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BDA9446-4B27-4348-8495-7557CED0B3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8A40960-7265-4DD4-9151-B0B55C69924F}" type="datetimeFigureOut">
              <a:rPr lang="en-US" smtClean="0"/>
              <a:t>11/6/2011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BDA9446-4B27-4348-8495-7557CED0B3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8A40960-7265-4DD4-9151-B0B55C69924F}" type="datetimeFigureOut">
              <a:rPr lang="en-US" smtClean="0"/>
              <a:t>11/6/2011</a:t>
            </a:fld>
            <a:endParaRPr lang="en-US"/>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BDA9446-4B27-4348-8495-7557CED0B3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hkolazhizni.ru/archive/0/n-25806/"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hkolazhizni.ru/archive/0/n-10171/"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hkolazhizni.ru/archive/0/n-1214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hkolazhizni.ru/archive/0/n-20938/"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kolazhizni.ru/tag/%EF%F3%F8%EA%E8%ED/" TargetMode="External"/><Relationship Id="rId2" Type="http://schemas.openxmlformats.org/officeDocument/2006/relationships/hyperlink" Target="http://shkolazhizni.ru/archive/0/n-4996/"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А.С. Грибоедов.</a:t>
            </a:r>
            <a:r>
              <a:rPr lang="ru-RU" sz="2800" dirty="0" smtClean="0"/>
              <a:t/>
            </a:r>
            <a:br>
              <a:rPr lang="ru-RU" sz="2800" dirty="0" smtClean="0"/>
            </a:br>
            <a:r>
              <a:rPr lang="ru-RU" sz="2800" dirty="0" smtClean="0"/>
              <a:t>История дуэли.</a:t>
            </a:r>
            <a:endParaRPr lang="en-US" dirty="0"/>
          </a:p>
        </p:txBody>
      </p:sp>
      <p:sp>
        <p:nvSpPr>
          <p:cNvPr id="3" name="Подзаголовок 2"/>
          <p:cNvSpPr>
            <a:spLocks noGrp="1"/>
          </p:cNvSpPr>
          <p:nvPr>
            <p:ph type="subTitle" idx="1"/>
          </p:nvPr>
        </p:nvSpPr>
        <p:spPr/>
        <p:txBody>
          <a:bodyPr>
            <a:normAutofit/>
          </a:bodyPr>
          <a:lstStyle/>
          <a:p>
            <a:r>
              <a:rPr lang="ru-RU" dirty="0" smtClean="0"/>
              <a:t>Подготовила: Шевчик Н.В. </a:t>
            </a:r>
          </a:p>
          <a:p>
            <a:r>
              <a:rPr lang="ru-RU" dirty="0"/>
              <a:t>у</a:t>
            </a:r>
            <a:r>
              <a:rPr lang="ru-RU" dirty="0" smtClean="0"/>
              <a:t>читель русского языка и литературы МОУ «</a:t>
            </a:r>
            <a:r>
              <a:rPr lang="ru-RU" dirty="0" err="1" smtClean="0"/>
              <a:t>Дрезненская</a:t>
            </a:r>
            <a:r>
              <a:rPr lang="ru-RU" dirty="0" smtClean="0"/>
              <a:t> гимназия»</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582594"/>
          </a:xfrm>
        </p:spPr>
        <p:txBody>
          <a:bodyPr>
            <a:normAutofit fontScale="90000"/>
          </a:bodyPr>
          <a:lstStyle/>
          <a:p>
            <a:r>
              <a:rPr lang="ru-RU" dirty="0" smtClean="0"/>
              <a:t>На Кавказе</a:t>
            </a:r>
            <a:endParaRPr lang="en-US" dirty="0"/>
          </a:p>
        </p:txBody>
      </p:sp>
      <p:sp>
        <p:nvSpPr>
          <p:cNvPr id="3" name="Содержимое 2"/>
          <p:cNvSpPr>
            <a:spLocks noGrp="1"/>
          </p:cNvSpPr>
          <p:nvPr>
            <p:ph sz="half" idx="1"/>
          </p:nvPr>
        </p:nvSpPr>
        <p:spPr>
          <a:xfrm>
            <a:off x="285720" y="1071546"/>
            <a:ext cx="5786478" cy="5500726"/>
          </a:xfrm>
        </p:spPr>
        <p:txBody>
          <a:bodyPr>
            <a:normAutofit/>
          </a:bodyPr>
          <a:lstStyle/>
          <a:p>
            <a:r>
              <a:rPr lang="ru-RU" dirty="0" smtClean="0"/>
              <a:t>Естественно</a:t>
            </a:r>
            <a:r>
              <a:rPr lang="ru-RU" dirty="0"/>
              <a:t>, что дуэль </a:t>
            </a:r>
            <a:r>
              <a:rPr lang="ru-RU" dirty="0" err="1"/>
              <a:t>Грибоедова</a:t>
            </a:r>
            <a:r>
              <a:rPr lang="ru-RU" dirty="0"/>
              <a:t> и Якубовича пришлось отложить. Отец Шереметева, понимая, что виновником дуэли был его погибший сын, просил императора простить участников поединка. Возможно, император учел его заступничество, так как дуэлянты отделались «легким испугом». Больше всех пострадал Якубович, которого тем же чином отправили в Нижегородский драгунский полк на Кавказ. Кстати, этот полк был знаменит тем, что в него часто ссылали из столицы провинившихся гвардейцев-кавалеристов. Впоследствии в нем же будет «отбывать» опалу </a:t>
            </a:r>
            <a:r>
              <a:rPr lang="ru-RU" dirty="0">
                <a:hlinkClick r:id="rId2" tooltip="Статья «Почему император Николай I пытался представить поэта Михаила Лермонтова сумасшедшим?»"/>
              </a:rPr>
              <a:t>Михаил Лермонтов</a:t>
            </a:r>
            <a:r>
              <a:rPr lang="ru-RU" dirty="0"/>
              <a:t>.</a:t>
            </a:r>
            <a:endParaRPr lang="en-US" dirty="0"/>
          </a:p>
        </p:txBody>
      </p:sp>
      <p:pic>
        <p:nvPicPr>
          <p:cNvPr id="6146" name="Picture 2" descr="C:\Users\Sergey\Desktop\напечатать\15347044_Vrubel_Duyel_Pechorina_s_Grushnickim_189091_Tretyakovka_szh.JPG"/>
          <p:cNvPicPr>
            <a:picLocks noGrp="1" noChangeAspect="1" noChangeArrowheads="1"/>
          </p:cNvPicPr>
          <p:nvPr>
            <p:ph sz="half" idx="2"/>
          </p:nvPr>
        </p:nvPicPr>
        <p:blipFill>
          <a:blip r:embed="rId3"/>
          <a:stretch>
            <a:fillRect/>
          </a:stretch>
        </p:blipFill>
        <p:spPr bwMode="auto">
          <a:xfrm>
            <a:off x="6215075" y="2285992"/>
            <a:ext cx="2714644" cy="448945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74638"/>
            <a:ext cx="7686700" cy="582594"/>
          </a:xfrm>
        </p:spPr>
        <p:txBody>
          <a:bodyPr>
            <a:normAutofit fontScale="90000"/>
          </a:bodyPr>
          <a:lstStyle/>
          <a:p>
            <a:r>
              <a:rPr lang="ru-RU" dirty="0" smtClean="0"/>
              <a:t>Конец истории</a:t>
            </a:r>
            <a:endParaRPr lang="en-US" dirty="0"/>
          </a:p>
        </p:txBody>
      </p:sp>
      <p:sp>
        <p:nvSpPr>
          <p:cNvPr id="3" name="Содержимое 2"/>
          <p:cNvSpPr>
            <a:spLocks noGrp="1"/>
          </p:cNvSpPr>
          <p:nvPr>
            <p:ph sz="half" idx="1"/>
          </p:nvPr>
        </p:nvSpPr>
        <p:spPr>
          <a:xfrm>
            <a:off x="142844" y="1071546"/>
            <a:ext cx="8143932" cy="5572164"/>
          </a:xfrm>
        </p:spPr>
        <p:txBody>
          <a:bodyPr>
            <a:normAutofit/>
          </a:bodyPr>
          <a:lstStyle/>
          <a:p>
            <a:r>
              <a:rPr lang="ru-RU" sz="2400" dirty="0"/>
              <a:t>Так уж случилось, что на Кавказ отправился и Грибоедов, назначенный секретарем посольства в Персии. По делам службы ему приходилось неоднократно приезжать в Тифлис. Здесь-то и произошла очередная встреча с Якубовичем, закончившаяся решением возобновить дуэль. Когда о предстоящей дуэли доложили </a:t>
            </a:r>
            <a:r>
              <a:rPr lang="ru-RU" sz="2400" dirty="0">
                <a:hlinkClick r:id="rId2" tooltip="Статья «Почему Ермолов просил императора произвести его в немцы? Часть 1-я.»"/>
              </a:rPr>
              <a:t>Ермолову</a:t>
            </a:r>
            <a:r>
              <a:rPr lang="ru-RU" sz="2400" dirty="0"/>
              <a:t>, он распорядился арестовать её участников, но посланный им офицер опоздал, дуэль уже состоялась.</a:t>
            </a:r>
            <a:endParaRPr lang="en-US" sz="2400" dirty="0"/>
          </a:p>
        </p:txBody>
      </p:sp>
      <p:sp>
        <p:nvSpPr>
          <p:cNvPr id="4" name="Содержимое 3"/>
          <p:cNvSpPr>
            <a:spLocks noGrp="1"/>
          </p:cNvSpPr>
          <p:nvPr>
            <p:ph sz="half" idx="2"/>
          </p:nvPr>
        </p:nvSpPr>
        <p:spPr>
          <a:xfrm>
            <a:off x="8286776" y="1000108"/>
            <a:ext cx="400024" cy="5500726"/>
          </a:xfrm>
        </p:spPr>
        <p:txBody>
          <a:bodyPr>
            <a:normAutofit/>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511156"/>
          </a:xfrm>
        </p:spPr>
        <p:txBody>
          <a:bodyPr>
            <a:normAutofit fontScale="90000"/>
          </a:bodyPr>
          <a:lstStyle/>
          <a:p>
            <a:r>
              <a:rPr lang="ru-RU" dirty="0" smtClean="0"/>
              <a:t>«Вот пистолеты уж </a:t>
            </a:r>
            <a:r>
              <a:rPr lang="ru-RU" dirty="0" err="1" smtClean="0"/>
              <a:t>блестнули</a:t>
            </a:r>
            <a:r>
              <a:rPr lang="ru-RU" dirty="0" smtClean="0"/>
              <a:t>…»</a:t>
            </a:r>
            <a:endParaRPr lang="en-US" dirty="0"/>
          </a:p>
        </p:txBody>
      </p:sp>
      <p:sp>
        <p:nvSpPr>
          <p:cNvPr id="3" name="Содержимое 2"/>
          <p:cNvSpPr>
            <a:spLocks noGrp="1"/>
          </p:cNvSpPr>
          <p:nvPr>
            <p:ph sz="half" idx="1"/>
          </p:nvPr>
        </p:nvSpPr>
        <p:spPr>
          <a:xfrm>
            <a:off x="357158" y="928670"/>
            <a:ext cx="4138642" cy="5572164"/>
          </a:xfrm>
        </p:spPr>
        <p:txBody>
          <a:bodyPr>
            <a:normAutofit lnSpcReduction="10000"/>
          </a:bodyPr>
          <a:lstStyle/>
          <a:p>
            <a:r>
              <a:rPr lang="ru-RU" dirty="0"/>
              <a:t>Дуэль состоялась 23 октября 1818 года. Она, как и первая, имеет значительное количество описаний, многие из которых опираются на версию Якубовича, якобы сознательно прострелившего кисть левой руки </a:t>
            </a:r>
            <a:r>
              <a:rPr lang="ru-RU" dirty="0" err="1"/>
              <a:t>Грибоедову</a:t>
            </a:r>
            <a:r>
              <a:rPr lang="ru-RU" dirty="0"/>
              <a:t>. Но знатоки дуэлей в этом обоснованно сомневались, считая, что Якубович целился в живот противнику, но попал в руку. Грибоедов же, по их мнению, специально стрелял в воздух, тем более, что его выстрел был вторым, он мог подойти к барьеру и не спеша прицелиться.</a:t>
            </a:r>
            <a:endParaRPr lang="en-US" dirty="0"/>
          </a:p>
        </p:txBody>
      </p:sp>
      <p:pic>
        <p:nvPicPr>
          <p:cNvPr id="5122" name="Picture 2" descr="C:\Users\Sergey\Desktop\напечатать\15346820_Repin_Duyel_Onegina_i_Lenskogo_1899_Muzey_Pushkina_Piter_szh.JPG"/>
          <p:cNvPicPr>
            <a:picLocks noGrp="1" noChangeAspect="1" noChangeArrowheads="1"/>
          </p:cNvPicPr>
          <p:nvPr>
            <p:ph sz="half" idx="2"/>
          </p:nvPr>
        </p:nvPicPr>
        <p:blipFill>
          <a:blip r:embed="rId2"/>
          <a:stretch>
            <a:fillRect/>
          </a:stretch>
        </p:blipFill>
        <p:spPr bwMode="auto">
          <a:xfrm>
            <a:off x="4648200" y="2992224"/>
            <a:ext cx="4038600" cy="304048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7901014" cy="796908"/>
          </a:xfrm>
        </p:spPr>
        <p:txBody>
          <a:bodyPr/>
          <a:lstStyle/>
          <a:p>
            <a:r>
              <a:rPr lang="ru-RU" dirty="0" smtClean="0"/>
              <a:t>Дуэли</a:t>
            </a:r>
            <a:endParaRPr lang="en-US" dirty="0"/>
          </a:p>
        </p:txBody>
      </p:sp>
      <p:sp>
        <p:nvSpPr>
          <p:cNvPr id="3" name="Содержимое 2"/>
          <p:cNvSpPr>
            <a:spLocks noGrp="1"/>
          </p:cNvSpPr>
          <p:nvPr>
            <p:ph idx="1"/>
          </p:nvPr>
        </p:nvSpPr>
        <p:spPr>
          <a:xfrm>
            <a:off x="214282" y="1214422"/>
            <a:ext cx="8472518" cy="5286412"/>
          </a:xfrm>
        </p:spPr>
        <p:txBody>
          <a:bodyPr>
            <a:normAutofit/>
          </a:bodyPr>
          <a:lstStyle/>
          <a:p>
            <a:pPr fontAlgn="base"/>
            <a:r>
              <a:rPr lang="ru-RU" dirty="0"/>
              <a:t>Еще в середине XVIII века дуэли стали неотъемлемой чертой дворянской жизни в России. Несмотря на жесткое противодействие властей и серьезные наказания для дуэлянтов и их секундантов, количество дуэлей не уменьшалось. Некоторые молодые дворяне умудрялись участвовать в десятках поединков. </a:t>
            </a:r>
            <a:r>
              <a:rPr lang="ru-RU" dirty="0" err="1"/>
              <a:t>Например,</a:t>
            </a:r>
            <a:r>
              <a:rPr lang="ru-RU" dirty="0" err="1">
                <a:hlinkClick r:id="rId2" tooltip="Статья «Как дуэлянт граф Федор Толстой стал «Американцем»? Часть 1»"/>
              </a:rPr>
              <a:t>Федор</a:t>
            </a:r>
            <a:r>
              <a:rPr lang="ru-RU" dirty="0">
                <a:hlinkClick r:id="rId2" tooltip="Статья «Как дуэлянт граф Федор Толстой стал «Американцем»? Часть 1»"/>
              </a:rPr>
              <a:t> Толстой</a:t>
            </a:r>
            <a:r>
              <a:rPr lang="ru-RU" dirty="0"/>
              <a:t> (Американец) к концу жизни даже не мог назвать количество своих дуэлей, но точно знал, что убил на них 11 человек.</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725470"/>
          </a:xfrm>
        </p:spPr>
        <p:txBody>
          <a:bodyPr>
            <a:normAutofit fontScale="90000"/>
          </a:bodyPr>
          <a:lstStyle/>
          <a:p>
            <a:r>
              <a:rPr lang="ru-RU" dirty="0" smtClean="0"/>
              <a:t>Дуэлянт и бретёр Фёдор Толстой</a:t>
            </a:r>
            <a:endParaRPr lang="en-US" dirty="0"/>
          </a:p>
        </p:txBody>
      </p:sp>
      <p:sp>
        <p:nvSpPr>
          <p:cNvPr id="3" name="Содержимое 2"/>
          <p:cNvSpPr>
            <a:spLocks noGrp="1"/>
          </p:cNvSpPr>
          <p:nvPr>
            <p:ph sz="half" idx="1"/>
          </p:nvPr>
        </p:nvSpPr>
        <p:spPr>
          <a:xfrm>
            <a:off x="357158" y="857232"/>
            <a:ext cx="6643734" cy="5786478"/>
          </a:xfrm>
        </p:spPr>
        <p:txBody>
          <a:bodyPr>
            <a:normAutofit fontScale="47500" lnSpcReduction="20000"/>
          </a:bodyPr>
          <a:lstStyle/>
          <a:p>
            <a:pPr fontAlgn="base"/>
            <a:r>
              <a:rPr lang="ru-RU" dirty="0"/>
              <a:t> </a:t>
            </a:r>
            <a:r>
              <a:rPr lang="ru-RU" sz="3800" dirty="0">
                <a:latin typeface="Calibri" pitchFamily="34" charset="0"/>
                <a:cs typeface="Calibri" pitchFamily="34" charset="0"/>
              </a:rPr>
              <a:t>Грибоедов в «Горе от ума» писал: </a:t>
            </a:r>
            <a:br>
              <a:rPr lang="ru-RU" sz="3800" dirty="0">
                <a:latin typeface="Calibri" pitchFamily="34" charset="0"/>
                <a:cs typeface="Calibri" pitchFamily="34" charset="0"/>
              </a:rPr>
            </a:br>
            <a:r>
              <a:rPr lang="ru-RU" sz="3800" i="1" dirty="0">
                <a:latin typeface="Calibri" pitchFamily="34" charset="0"/>
                <a:cs typeface="Calibri" pitchFamily="34" charset="0"/>
              </a:rPr>
              <a:t>«Ночной разбойник, дуэлист,</a:t>
            </a:r>
            <a:br>
              <a:rPr lang="ru-RU" sz="3800" i="1" dirty="0">
                <a:latin typeface="Calibri" pitchFamily="34" charset="0"/>
                <a:cs typeface="Calibri" pitchFamily="34" charset="0"/>
              </a:rPr>
            </a:br>
            <a:r>
              <a:rPr lang="ru-RU" sz="3800" i="1" dirty="0">
                <a:latin typeface="Calibri" pitchFamily="34" charset="0"/>
                <a:cs typeface="Calibri" pitchFamily="34" charset="0"/>
              </a:rPr>
              <a:t>В Камчатку сослан был, вернулся алеутом</a:t>
            </a:r>
            <a:br>
              <a:rPr lang="ru-RU" sz="3800" i="1" dirty="0">
                <a:latin typeface="Calibri" pitchFamily="34" charset="0"/>
                <a:cs typeface="Calibri" pitchFamily="34" charset="0"/>
              </a:rPr>
            </a:br>
            <a:r>
              <a:rPr lang="ru-RU" sz="3800" i="1" dirty="0">
                <a:latin typeface="Calibri" pitchFamily="34" charset="0"/>
                <a:cs typeface="Calibri" pitchFamily="34" charset="0"/>
              </a:rPr>
              <a:t>И крепко на руку нечист,</a:t>
            </a:r>
            <a:br>
              <a:rPr lang="ru-RU" sz="3800" i="1" dirty="0">
                <a:latin typeface="Calibri" pitchFamily="34" charset="0"/>
                <a:cs typeface="Calibri" pitchFamily="34" charset="0"/>
              </a:rPr>
            </a:br>
            <a:r>
              <a:rPr lang="ru-RU" sz="3800" i="1" dirty="0">
                <a:latin typeface="Calibri" pitchFamily="34" charset="0"/>
                <a:cs typeface="Calibri" pitchFamily="34" charset="0"/>
              </a:rPr>
              <a:t>Да разве умный человек и может быть не плутом».</a:t>
            </a:r>
            <a:r>
              <a:rPr lang="ru-RU" sz="3800" dirty="0">
                <a:latin typeface="Calibri" pitchFamily="34" charset="0"/>
                <a:cs typeface="Calibri" pitchFamily="34" charset="0"/>
              </a:rPr>
              <a:t/>
            </a:r>
            <a:br>
              <a:rPr lang="ru-RU" sz="3800" dirty="0">
                <a:latin typeface="Calibri" pitchFamily="34" charset="0"/>
                <a:cs typeface="Calibri" pitchFamily="34" charset="0"/>
              </a:rPr>
            </a:br>
            <a:r>
              <a:rPr lang="ru-RU" sz="3800" dirty="0">
                <a:latin typeface="Calibri" pitchFamily="34" charset="0"/>
                <a:cs typeface="Calibri" pitchFamily="34" charset="0"/>
              </a:rPr>
              <a:t>Граф узнал себя в этом описании, но не обиделся. По словам сына Сергея, Лев Толстой рассказывал, что Федор Толстой, встретив однажды </a:t>
            </a:r>
            <a:r>
              <a:rPr lang="ru-RU" sz="3800" dirty="0" err="1">
                <a:latin typeface="Calibri" pitchFamily="34" charset="0"/>
                <a:cs typeface="Calibri" pitchFamily="34" charset="0"/>
              </a:rPr>
              <a:t>Грибоедова</a:t>
            </a:r>
            <a:r>
              <a:rPr lang="ru-RU" sz="3800" dirty="0">
                <a:latin typeface="Calibri" pitchFamily="34" charset="0"/>
                <a:cs typeface="Calibri" pitchFamily="34" charset="0"/>
              </a:rPr>
              <a:t>, сказал ему: </a:t>
            </a:r>
            <a:br>
              <a:rPr lang="ru-RU" sz="3800" dirty="0">
                <a:latin typeface="Calibri" pitchFamily="34" charset="0"/>
                <a:cs typeface="Calibri" pitchFamily="34" charset="0"/>
              </a:rPr>
            </a:br>
            <a:r>
              <a:rPr lang="ru-RU" sz="3800" dirty="0">
                <a:latin typeface="Calibri" pitchFamily="34" charset="0"/>
                <a:cs typeface="Calibri" pitchFamily="34" charset="0"/>
              </a:rPr>
              <a:t>- Зачем ты обо мне написал, что я крепко на руку не чист? Подумают, что я взятки брал. Я взяток отродясь не брал. </a:t>
            </a:r>
            <a:br>
              <a:rPr lang="ru-RU" sz="3800" dirty="0">
                <a:latin typeface="Calibri" pitchFamily="34" charset="0"/>
                <a:cs typeface="Calibri" pitchFamily="34" charset="0"/>
              </a:rPr>
            </a:br>
            <a:r>
              <a:rPr lang="ru-RU" sz="3800" dirty="0">
                <a:latin typeface="Calibri" pitchFamily="34" charset="0"/>
                <a:cs typeface="Calibri" pitchFamily="34" charset="0"/>
              </a:rPr>
              <a:t>- Но ты же играешь нечисто, - заметил Грибоедов. </a:t>
            </a:r>
            <a:br>
              <a:rPr lang="ru-RU" sz="3800" dirty="0">
                <a:latin typeface="Calibri" pitchFamily="34" charset="0"/>
                <a:cs typeface="Calibri" pitchFamily="34" charset="0"/>
              </a:rPr>
            </a:br>
            <a:r>
              <a:rPr lang="ru-RU" sz="3800" dirty="0">
                <a:latin typeface="Calibri" pitchFamily="34" charset="0"/>
                <a:cs typeface="Calibri" pitchFamily="34" charset="0"/>
              </a:rPr>
              <a:t>- Только-то? - ответил Толстой. - Ну, ты так бы и написал.</a:t>
            </a:r>
          </a:p>
          <a:p>
            <a:pPr fontAlgn="base"/>
            <a:r>
              <a:rPr lang="ru-RU" sz="3800" dirty="0" smtClean="0">
                <a:latin typeface="Calibri" pitchFamily="34" charset="0"/>
                <a:cs typeface="Calibri" pitchFamily="34" charset="0"/>
              </a:rPr>
              <a:t>Неординарная </a:t>
            </a:r>
            <a:r>
              <a:rPr lang="ru-RU" sz="3800" dirty="0">
                <a:latin typeface="Calibri" pitchFamily="34" charset="0"/>
                <a:cs typeface="Calibri" pitchFamily="34" charset="0"/>
              </a:rPr>
              <a:t>личность всегда интересует людей творческих. Поэтому чертами Толстого-Американца Пушкин «наградил» Зарецкого в «Евгении Онегине» и </a:t>
            </a:r>
            <a:r>
              <a:rPr lang="ru-RU" sz="3800" dirty="0" err="1">
                <a:latin typeface="Calibri" pitchFamily="34" charset="0"/>
                <a:cs typeface="Calibri" pitchFamily="34" charset="0"/>
              </a:rPr>
              <a:t>Сильвио</a:t>
            </a:r>
            <a:r>
              <a:rPr lang="ru-RU" sz="3800" dirty="0">
                <a:latin typeface="Calibri" pitchFamily="34" charset="0"/>
                <a:cs typeface="Calibri" pitchFamily="34" charset="0"/>
              </a:rPr>
              <a:t> в «Выстреле». Лев Толстой в рассказе «Два гусара» явно с него списывал образ графа Турбина, а в первых вариантах «Войны и мира» у Долохова в одной из реплик даже упоминалась обезьяна </a:t>
            </a:r>
            <a:r>
              <a:rPr lang="ru-RU" sz="3800" dirty="0" smtClean="0">
                <a:latin typeface="Calibri" pitchFamily="34" charset="0"/>
                <a:cs typeface="Calibri" pitchFamily="34" charset="0"/>
              </a:rPr>
              <a:t>(</a:t>
            </a:r>
            <a:endParaRPr lang="ru-RU" sz="3800" dirty="0">
              <a:latin typeface="Calibri" pitchFamily="34" charset="0"/>
              <a:cs typeface="Calibri" pitchFamily="34" charset="0"/>
            </a:endParaRPr>
          </a:p>
          <a:p>
            <a:pPr fontAlgn="base"/>
            <a:r>
              <a:rPr lang="ru-RU" sz="3800" dirty="0">
                <a:latin typeface="Calibri" pitchFamily="34" charset="0"/>
                <a:cs typeface="Calibri" pitchFamily="34" charset="0"/>
              </a:rPr>
              <a:t>В личной жизни Федор Толстой был чужд многих светских условностей. Он женился на цыганке </a:t>
            </a:r>
            <a:r>
              <a:rPr lang="ru-RU" sz="3800" dirty="0" err="1">
                <a:latin typeface="Calibri" pitchFamily="34" charset="0"/>
                <a:cs typeface="Calibri" pitchFamily="34" charset="0"/>
              </a:rPr>
              <a:t>Авдотье</a:t>
            </a:r>
            <a:r>
              <a:rPr lang="ru-RU" sz="3800" dirty="0">
                <a:latin typeface="Calibri" pitchFamily="34" charset="0"/>
                <a:cs typeface="Calibri" pitchFamily="34" charset="0"/>
              </a:rPr>
              <a:t> Максимовне </a:t>
            </a:r>
            <a:r>
              <a:rPr lang="ru-RU" sz="3800" dirty="0" err="1">
                <a:latin typeface="Calibri" pitchFamily="34" charset="0"/>
                <a:cs typeface="Calibri" pitchFamily="34" charset="0"/>
              </a:rPr>
              <a:t>Тугаевой</a:t>
            </a:r>
            <a:r>
              <a:rPr lang="ru-RU" sz="3800" dirty="0">
                <a:latin typeface="Calibri" pitchFamily="34" charset="0"/>
                <a:cs typeface="Calibri" pitchFamily="34" charset="0"/>
              </a:rPr>
              <a:t>, которая долгие годы была его любовницей. У него родилось 12 детей, из которых 11 умерли. Граф искренне считал, что смерть детей на его совести, как искупление за 11 человек, убитых им на дуэлях. </a:t>
            </a:r>
          </a:p>
          <a:p>
            <a:endParaRPr lang="en-US" sz="3800" dirty="0"/>
          </a:p>
        </p:txBody>
      </p:sp>
      <p:pic>
        <p:nvPicPr>
          <p:cNvPr id="1026" name="Picture 2"/>
          <p:cNvPicPr>
            <a:picLocks noGrp="1" noChangeAspect="1" noChangeArrowheads="1"/>
          </p:cNvPicPr>
          <p:nvPr>
            <p:ph sz="half" idx="2"/>
          </p:nvPr>
        </p:nvPicPr>
        <p:blipFill>
          <a:blip r:embed="rId2"/>
          <a:stretch>
            <a:fillRect/>
          </a:stretch>
        </p:blipFill>
        <p:spPr bwMode="auto">
          <a:xfrm>
            <a:off x="6858016" y="3555206"/>
            <a:ext cx="2143140" cy="1914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74638"/>
            <a:ext cx="7686700" cy="654032"/>
          </a:xfrm>
        </p:spPr>
        <p:txBody>
          <a:bodyPr>
            <a:normAutofit fontScale="90000"/>
          </a:bodyPr>
          <a:lstStyle/>
          <a:p>
            <a:r>
              <a:rPr lang="ru-RU" dirty="0" smtClean="0"/>
              <a:t>Причины дуэлей</a:t>
            </a:r>
            <a:endParaRPr lang="en-US" dirty="0"/>
          </a:p>
        </p:txBody>
      </p:sp>
      <p:sp>
        <p:nvSpPr>
          <p:cNvPr id="3" name="Содержимое 2"/>
          <p:cNvSpPr>
            <a:spLocks noGrp="1"/>
          </p:cNvSpPr>
          <p:nvPr>
            <p:ph sz="half" idx="1"/>
          </p:nvPr>
        </p:nvSpPr>
        <p:spPr>
          <a:xfrm>
            <a:off x="214282" y="785794"/>
            <a:ext cx="4572032" cy="6072206"/>
          </a:xfrm>
        </p:spPr>
        <p:txBody>
          <a:bodyPr>
            <a:noAutofit/>
          </a:bodyPr>
          <a:lstStyle/>
          <a:p>
            <a:r>
              <a:rPr lang="ru-RU" sz="2000" b="1" dirty="0"/>
              <a:t>Расцвет дуэлей в России - начало XIX века, время военной славы России, когда с войны 1812 года вернулись офицеры, привыкшие рисковать собственной жизнью, на полях сражения доказывать правоту с оружием в руках. </a:t>
            </a:r>
            <a:r>
              <a:rPr lang="ru-RU" sz="2000" dirty="0" smtClean="0"/>
              <a:t/>
            </a:r>
            <a:br>
              <a:rPr lang="ru-RU" sz="2000" dirty="0" smtClean="0"/>
            </a:br>
            <a:r>
              <a:rPr lang="ru-RU" sz="2000" b="1" dirty="0"/>
              <a:t>Жажда острых ощущений гнала молодых людей на поединки чаще всего по пустякам. Как писал Александр Бестужев, литератор и декабрист: "Много ли мы видели поединков за правое дело? А то все за актрис, за карты, за коней или за порцию мороженого". </a:t>
            </a:r>
            <a:r>
              <a:rPr lang="ru-RU" sz="2000" dirty="0" smtClean="0"/>
              <a:t/>
            </a:r>
            <a:br>
              <a:rPr lang="ru-RU" sz="2000" dirty="0" smtClean="0"/>
            </a:br>
            <a:r>
              <a:rPr lang="ru-RU" sz="2000" dirty="0" smtClean="0"/>
              <a:t/>
            </a:r>
            <a:br>
              <a:rPr lang="ru-RU" sz="2000" dirty="0" smtClean="0"/>
            </a:br>
            <a:endParaRPr lang="en-US" sz="2000" dirty="0"/>
          </a:p>
        </p:txBody>
      </p:sp>
      <p:sp>
        <p:nvSpPr>
          <p:cNvPr id="4" name="Содержимое 3"/>
          <p:cNvSpPr>
            <a:spLocks noGrp="1"/>
          </p:cNvSpPr>
          <p:nvPr>
            <p:ph sz="half" idx="2"/>
          </p:nvPr>
        </p:nvSpPr>
        <p:spPr>
          <a:xfrm>
            <a:off x="4714876" y="642918"/>
            <a:ext cx="4038600" cy="5983311"/>
          </a:xfrm>
        </p:spPr>
        <p:txBody>
          <a:bodyPr>
            <a:normAutofit fontScale="85000" lnSpcReduction="20000"/>
          </a:bodyPr>
          <a:lstStyle/>
          <a:p>
            <a:pPr>
              <a:buNone/>
            </a:pPr>
            <a:r>
              <a:rPr lang="ru-RU" b="1" dirty="0" smtClean="0"/>
              <a:t>Для вызова было достаточно ничтожного повода. Некоторые светские щеголи становились профессиональными дуэлянтами, которых интересовал поединок ради поединка. В свете их называли бретерами. </a:t>
            </a:r>
            <a:r>
              <a:rPr lang="ru-RU" dirty="0" smtClean="0"/>
              <a:t/>
            </a:r>
            <a:br>
              <a:rPr lang="ru-RU" dirty="0" smtClean="0"/>
            </a:br>
            <a:r>
              <a:rPr lang="ru-RU" b="1" dirty="0" smtClean="0"/>
              <a:t>Повод для дуэли мог быть любым: дерзкая интонация в разговоре, резкое движение.</a:t>
            </a:r>
            <a:r>
              <a:rPr lang="ru-RU" dirty="0" smtClean="0"/>
              <a:t/>
            </a:r>
            <a:br>
              <a:rPr lang="ru-RU" dirty="0" smtClean="0"/>
            </a:br>
            <a:r>
              <a:rPr lang="ru-RU" b="1" dirty="0" smtClean="0"/>
              <a:t>Любой жест мог быть расценен как личное оскорбление, этого было достаточно, чтобы послать вызов. </a:t>
            </a:r>
            <a:r>
              <a:rPr lang="ru-RU" dirty="0" smtClean="0"/>
              <a:t/>
            </a:r>
            <a:br>
              <a:rPr lang="ru-RU" dirty="0" smtClean="0"/>
            </a:br>
            <a:r>
              <a:rPr lang="ru-RU" b="1" dirty="0" smtClean="0"/>
              <a:t>Нередко на дуэлях дрались за сердце прекрасной дамы: это был самый простой способ избавиться от соперника. Бывали случаи, когда и даму-то не спрашивали, кого именно она предпочитает: кавалеры между собой сами решали этот вопрос с оружием в руках.</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7901014" cy="582594"/>
          </a:xfrm>
        </p:spPr>
        <p:txBody>
          <a:bodyPr>
            <a:normAutofit fontScale="90000"/>
          </a:bodyPr>
          <a:lstStyle/>
          <a:p>
            <a:r>
              <a:rPr lang="ru-RU" dirty="0" smtClean="0"/>
              <a:t>Особенности русской дуэли</a:t>
            </a:r>
            <a:endParaRPr lang="en-US" dirty="0"/>
          </a:p>
        </p:txBody>
      </p:sp>
      <p:sp>
        <p:nvSpPr>
          <p:cNvPr id="3" name="Содержимое 2"/>
          <p:cNvSpPr>
            <a:spLocks noGrp="1"/>
          </p:cNvSpPr>
          <p:nvPr>
            <p:ph sz="half" idx="1"/>
          </p:nvPr>
        </p:nvSpPr>
        <p:spPr>
          <a:xfrm>
            <a:off x="142844" y="785794"/>
            <a:ext cx="6500858" cy="5715040"/>
          </a:xfrm>
        </p:spPr>
        <p:txBody>
          <a:bodyPr>
            <a:noAutofit/>
          </a:bodyPr>
          <a:lstStyle/>
          <a:p>
            <a:r>
              <a:rPr lang="ru-RU" sz="1800" b="1" dirty="0"/>
              <a:t>В начале XIX века, когда дуэльная традиция в России находится в поре расцвета, в Европе дуэльные поединки уже сходят на нет. Русская дуэль по сравнению с французской того же времени - более жестокая. </a:t>
            </a:r>
            <a:r>
              <a:rPr lang="ru-RU" sz="1800" b="1" dirty="0" smtClean="0"/>
              <a:t>Если </a:t>
            </a:r>
            <a:r>
              <a:rPr lang="ru-RU" sz="1800" b="1" dirty="0"/>
              <a:t>в Европе в это время нормальным расстоянием между стреляющимися дуэлянтами были 20 -30 шагов, то в России такая дуэль считалась несерьезной. Русская дуэль - это 10 шагов. Иногда стрелялись и с трех: это нередко заканчивалась гибелью обоих участников. </a:t>
            </a:r>
            <a:r>
              <a:rPr lang="ru-RU" sz="1800" dirty="0" smtClean="0"/>
              <a:t/>
            </a:r>
            <a:br>
              <a:rPr lang="ru-RU" sz="1800" dirty="0" smtClean="0"/>
            </a:br>
            <a:r>
              <a:rPr lang="ru-RU" sz="1800" b="1" dirty="0"/>
              <a:t>В дуэлях принимали участие и женщины, например, первая женщина-президент Академии наук княгиня Екатерина Дашкова. Во время путешествия по Европе, в Лондоне, она поспорила с английской аристократкой герцогиней </a:t>
            </a:r>
            <a:r>
              <a:rPr lang="ru-RU" sz="1800" b="1" dirty="0" err="1"/>
              <a:t>Фоксон</a:t>
            </a:r>
            <a:r>
              <a:rPr lang="ru-RU" sz="1800" b="1" dirty="0"/>
              <a:t>. Во время спора обе дамы дали друг другу пощечины. В результате они потребовали оружие, состоялась дуэль на шпагах: Екатерина Романовна получила легкое ранение. </a:t>
            </a:r>
            <a:endParaRPr lang="en-US" sz="1800" dirty="0"/>
          </a:p>
        </p:txBody>
      </p:sp>
      <p:pic>
        <p:nvPicPr>
          <p:cNvPr id="7170" name="Picture 2" descr="C:\Users\Sergey\Desktop\напечатать\dashkova.jpg"/>
          <p:cNvPicPr>
            <a:picLocks noGrp="1" noChangeAspect="1" noChangeArrowheads="1"/>
          </p:cNvPicPr>
          <p:nvPr>
            <p:ph sz="half" idx="2"/>
          </p:nvPr>
        </p:nvPicPr>
        <p:blipFill>
          <a:blip r:embed="rId2"/>
          <a:srcRect/>
          <a:stretch>
            <a:fillRect/>
          </a:stretch>
        </p:blipFill>
        <p:spPr bwMode="auto">
          <a:xfrm>
            <a:off x="6715140" y="1643051"/>
            <a:ext cx="2214578" cy="392909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868346"/>
          </a:xfrm>
        </p:spPr>
        <p:txBody>
          <a:bodyPr/>
          <a:lstStyle/>
          <a:p>
            <a:r>
              <a:rPr lang="ru-RU" dirty="0" smtClean="0"/>
              <a:t>Четверная дуэль</a:t>
            </a:r>
            <a:endParaRPr lang="en-US" dirty="0"/>
          </a:p>
        </p:txBody>
      </p:sp>
      <p:sp>
        <p:nvSpPr>
          <p:cNvPr id="3" name="Содержимое 2"/>
          <p:cNvSpPr>
            <a:spLocks noGrp="1"/>
          </p:cNvSpPr>
          <p:nvPr>
            <p:ph sz="half" idx="1"/>
          </p:nvPr>
        </p:nvSpPr>
        <p:spPr>
          <a:xfrm>
            <a:off x="428596" y="1071546"/>
            <a:ext cx="4643470" cy="5429288"/>
          </a:xfrm>
        </p:spPr>
        <p:txBody>
          <a:bodyPr>
            <a:normAutofit/>
          </a:bodyPr>
          <a:lstStyle/>
          <a:p>
            <a:pPr fontAlgn="base"/>
            <a:r>
              <a:rPr lang="ru-RU" sz="2400" dirty="0"/>
              <a:t>Появились и поединки, в которых по одному поводу одновременно участвовали несколько пар дуэлянтов. Участником подобной четверной дуэли, в которой погиб один человек, стал </a:t>
            </a:r>
            <a:r>
              <a:rPr lang="ru-RU" sz="2400" dirty="0">
                <a:hlinkClick r:id="rId2" tooltip="Статья «Почему Грибоедова не вызвали на дуэль из-за Скалозуба?»"/>
              </a:rPr>
              <a:t>Александр Грибоедов</a:t>
            </a:r>
            <a:r>
              <a:rPr lang="ru-RU" sz="2400" dirty="0"/>
              <a:t>.</a:t>
            </a:r>
          </a:p>
          <a:p>
            <a:pPr fontAlgn="base"/>
            <a:r>
              <a:rPr lang="ru-RU" sz="2400" dirty="0"/>
              <a:t>Причина той дуэли была банальна и, по большому счету, не должна была привести к поединку, тем более – четырех человек.</a:t>
            </a:r>
          </a:p>
          <a:p>
            <a:endParaRPr lang="en-US" dirty="0"/>
          </a:p>
        </p:txBody>
      </p:sp>
      <p:pic>
        <p:nvPicPr>
          <p:cNvPr id="2050" name="Picture 2" descr="C:\Users\Sergey\Desktop\напечатать\uhb,.jpg"/>
          <p:cNvPicPr>
            <a:picLocks noGrp="1" noChangeAspect="1" noChangeArrowheads="1"/>
          </p:cNvPicPr>
          <p:nvPr>
            <p:ph sz="half" idx="2"/>
          </p:nvPr>
        </p:nvPicPr>
        <p:blipFill>
          <a:blip r:embed="rId3"/>
          <a:srcRect/>
          <a:stretch>
            <a:fillRect/>
          </a:stretch>
        </p:blipFill>
        <p:spPr bwMode="auto">
          <a:xfrm>
            <a:off x="5570220" y="1285860"/>
            <a:ext cx="2645118" cy="414340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74638"/>
            <a:ext cx="7258072" cy="582594"/>
          </a:xfrm>
        </p:spPr>
        <p:txBody>
          <a:bodyPr>
            <a:normAutofit fontScale="90000"/>
          </a:bodyPr>
          <a:lstStyle/>
          <a:p>
            <a:r>
              <a:rPr lang="ru-RU" dirty="0" smtClean="0"/>
              <a:t>Актриса </a:t>
            </a:r>
            <a:r>
              <a:rPr lang="ru-RU" dirty="0" err="1" smtClean="0"/>
              <a:t>Авдотья</a:t>
            </a:r>
            <a:r>
              <a:rPr lang="ru-RU" dirty="0" smtClean="0"/>
              <a:t> Истомина</a:t>
            </a:r>
            <a:endParaRPr lang="en-US" dirty="0"/>
          </a:p>
        </p:txBody>
      </p:sp>
      <p:sp>
        <p:nvSpPr>
          <p:cNvPr id="3" name="Содержимое 2"/>
          <p:cNvSpPr>
            <a:spLocks noGrp="1"/>
          </p:cNvSpPr>
          <p:nvPr>
            <p:ph sz="half" idx="1"/>
          </p:nvPr>
        </p:nvSpPr>
        <p:spPr>
          <a:xfrm>
            <a:off x="214282" y="928670"/>
            <a:ext cx="5214974" cy="5715040"/>
          </a:xfrm>
        </p:spPr>
        <p:txBody>
          <a:bodyPr>
            <a:noAutofit/>
          </a:bodyPr>
          <a:lstStyle/>
          <a:p>
            <a:r>
              <a:rPr lang="ru-RU" sz="2000" dirty="0"/>
              <a:t>А началось все из-за ссоры балерины </a:t>
            </a:r>
            <a:r>
              <a:rPr lang="ru-RU" sz="2000" dirty="0" err="1">
                <a:hlinkClick r:id="rId2" tooltip="Статья ««Душой исполненный полет» - о ком это написал Пушкин?»"/>
              </a:rPr>
              <a:t>Авдотьи</a:t>
            </a:r>
            <a:r>
              <a:rPr lang="ru-RU" sz="2000" dirty="0">
                <a:hlinkClick r:id="rId2" tooltip="Статья ««Душой исполненный полет» - о ком это написал Пушкин?»"/>
              </a:rPr>
              <a:t> Истоминой</a:t>
            </a:r>
            <a:r>
              <a:rPr lang="ru-RU" sz="2000" dirty="0"/>
              <a:t> со своим любовником кавалергардом Василием Шереметевым, у которого она в 1817 году жила на содержании. В историю Истомина вошла не только благодаря этой дуэли, но и </a:t>
            </a:r>
            <a:r>
              <a:rPr lang="ru-RU" sz="2000" dirty="0">
                <a:hlinkClick r:id="rId3" tooltip="Статьи по теме &quot;пушкин&quot; "/>
              </a:rPr>
              <a:t>Пушкину</a:t>
            </a:r>
            <a:r>
              <a:rPr lang="ru-RU" sz="2000" dirty="0"/>
              <a:t>. Помните из «Евгения Онегина»?</a:t>
            </a:r>
            <a:r>
              <a:rPr lang="ru-RU" sz="2000" dirty="0" smtClean="0"/>
              <a:t/>
            </a:r>
            <a:br>
              <a:rPr lang="ru-RU" sz="2000" dirty="0" smtClean="0"/>
            </a:br>
            <a:r>
              <a:rPr lang="ru-RU" sz="2000" dirty="0"/>
              <a:t>«Блистательна, полувоздушна,</a:t>
            </a:r>
            <a:r>
              <a:rPr lang="ru-RU" sz="2000" dirty="0" smtClean="0"/>
              <a:t/>
            </a:r>
            <a:br>
              <a:rPr lang="ru-RU" sz="2000" dirty="0" smtClean="0"/>
            </a:br>
            <a:r>
              <a:rPr lang="ru-RU" sz="2000" dirty="0"/>
              <a:t>Смычку волшебному послушна,</a:t>
            </a:r>
            <a:r>
              <a:rPr lang="ru-RU" sz="2000" dirty="0" smtClean="0"/>
              <a:t/>
            </a:r>
            <a:br>
              <a:rPr lang="ru-RU" sz="2000" dirty="0" smtClean="0"/>
            </a:br>
            <a:r>
              <a:rPr lang="ru-RU" sz="2000" dirty="0"/>
              <a:t>Толпою нимф окружена,</a:t>
            </a:r>
            <a:r>
              <a:rPr lang="ru-RU" sz="2000" dirty="0" smtClean="0"/>
              <a:t/>
            </a:r>
            <a:br>
              <a:rPr lang="ru-RU" sz="2000" dirty="0" smtClean="0"/>
            </a:br>
            <a:r>
              <a:rPr lang="ru-RU" sz="2000" dirty="0"/>
              <a:t>Стоит Истомина; она,</a:t>
            </a:r>
            <a:r>
              <a:rPr lang="ru-RU" sz="2000" dirty="0" smtClean="0"/>
              <a:t/>
            </a:r>
            <a:br>
              <a:rPr lang="ru-RU" sz="2000" dirty="0" smtClean="0"/>
            </a:br>
            <a:r>
              <a:rPr lang="ru-RU" sz="2000" dirty="0"/>
              <a:t>Одной ногой касаясь пола,</a:t>
            </a:r>
            <a:r>
              <a:rPr lang="ru-RU" sz="2000" dirty="0" smtClean="0"/>
              <a:t/>
            </a:r>
            <a:br>
              <a:rPr lang="ru-RU" sz="2000" dirty="0" smtClean="0"/>
            </a:br>
            <a:r>
              <a:rPr lang="ru-RU" sz="2000" dirty="0"/>
              <a:t>Другою медленно кружит,</a:t>
            </a:r>
            <a:r>
              <a:rPr lang="ru-RU" sz="2000" dirty="0" smtClean="0"/>
              <a:t/>
            </a:r>
            <a:br>
              <a:rPr lang="ru-RU" sz="2000" dirty="0" smtClean="0"/>
            </a:br>
            <a:r>
              <a:rPr lang="ru-RU" sz="2000" dirty="0"/>
              <a:t>И вдруг прыжок, и вдруг летит,</a:t>
            </a:r>
            <a:r>
              <a:rPr lang="ru-RU" sz="2000" dirty="0" smtClean="0"/>
              <a:t/>
            </a:r>
            <a:br>
              <a:rPr lang="ru-RU" sz="2000" dirty="0" smtClean="0"/>
            </a:br>
            <a:r>
              <a:rPr lang="ru-RU" sz="2000" dirty="0"/>
              <a:t>Летит, как пух от уст Эола;</a:t>
            </a:r>
            <a:r>
              <a:rPr lang="ru-RU" sz="2000" dirty="0" smtClean="0"/>
              <a:t/>
            </a:r>
            <a:br>
              <a:rPr lang="ru-RU" sz="2000" dirty="0" smtClean="0"/>
            </a:br>
            <a:r>
              <a:rPr lang="ru-RU" sz="2000" dirty="0"/>
              <a:t>То стан совьет, то разовьет,</a:t>
            </a:r>
            <a:r>
              <a:rPr lang="ru-RU" sz="2000" dirty="0" smtClean="0"/>
              <a:t/>
            </a:r>
            <a:br>
              <a:rPr lang="ru-RU" sz="2000" dirty="0" smtClean="0"/>
            </a:br>
            <a:r>
              <a:rPr lang="ru-RU" sz="2000" dirty="0"/>
              <a:t>И быстрой ножкой ножку бьет».</a:t>
            </a:r>
            <a:endParaRPr lang="en-US" sz="2000" dirty="0"/>
          </a:p>
        </p:txBody>
      </p:sp>
      <p:pic>
        <p:nvPicPr>
          <p:cNvPr id="3074" name="Picture 2" descr="C:\Users\Sergey\Desktop\напечатать\58945.jpg"/>
          <p:cNvPicPr>
            <a:picLocks noGrp="1" noChangeAspect="1" noChangeArrowheads="1"/>
          </p:cNvPicPr>
          <p:nvPr>
            <p:ph sz="half" idx="2"/>
          </p:nvPr>
        </p:nvPicPr>
        <p:blipFill>
          <a:blip r:embed="rId4"/>
          <a:srcRect/>
          <a:stretch>
            <a:fillRect/>
          </a:stretch>
        </p:blipFill>
        <p:spPr bwMode="auto">
          <a:xfrm>
            <a:off x="5524500" y="1643050"/>
            <a:ext cx="2619400" cy="435771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74638"/>
            <a:ext cx="7686700" cy="296842"/>
          </a:xfrm>
        </p:spPr>
        <p:txBody>
          <a:bodyPr>
            <a:normAutofit fontScale="90000"/>
          </a:bodyPr>
          <a:lstStyle/>
          <a:p>
            <a:r>
              <a:rPr lang="ru-RU" dirty="0" smtClean="0"/>
              <a:t>Причина дуэли</a:t>
            </a:r>
            <a:endParaRPr lang="en-US" dirty="0"/>
          </a:p>
        </p:txBody>
      </p:sp>
      <p:sp>
        <p:nvSpPr>
          <p:cNvPr id="3" name="Содержимое 2"/>
          <p:cNvSpPr>
            <a:spLocks noGrp="1"/>
          </p:cNvSpPr>
          <p:nvPr>
            <p:ph sz="half" idx="1"/>
          </p:nvPr>
        </p:nvSpPr>
        <p:spPr>
          <a:xfrm>
            <a:off x="0" y="714356"/>
            <a:ext cx="4495800" cy="6143644"/>
          </a:xfrm>
        </p:spPr>
        <p:txBody>
          <a:bodyPr>
            <a:normAutofit fontScale="62500" lnSpcReduction="20000"/>
          </a:bodyPr>
          <a:lstStyle/>
          <a:p>
            <a:pPr fontAlgn="base"/>
            <a:r>
              <a:rPr lang="ru-RU" sz="2900" dirty="0">
                <a:latin typeface="Calibri" pitchFamily="34" charset="0"/>
                <a:cs typeface="Calibri" pitchFamily="34" charset="0"/>
              </a:rPr>
              <a:t>Балериной она и в самом деле была прекрасной, но вне театра жизнь вела безалаберную, меняя любовников, попадая в скандальные истории, которые для её воздыхателей иногда заканчивались дуэлями. Осенью 1817 года за Истоминой пытался ухаживать камер-юнкер граф Александр </a:t>
            </a:r>
            <a:r>
              <a:rPr lang="ru-RU" sz="2900" dirty="0" err="1">
                <a:latin typeface="Calibri" pitchFamily="34" charset="0"/>
                <a:cs typeface="Calibri" pitchFamily="34" charset="0"/>
              </a:rPr>
              <a:t>Завадовский</a:t>
            </a:r>
            <a:r>
              <a:rPr lang="ru-RU" sz="2900" dirty="0">
                <a:latin typeface="Calibri" pitchFamily="34" charset="0"/>
                <a:cs typeface="Calibri" pitchFamily="34" charset="0"/>
              </a:rPr>
              <a:t>, но </a:t>
            </a:r>
            <a:r>
              <a:rPr lang="ru-RU" sz="2900" dirty="0" err="1">
                <a:latin typeface="Calibri" pitchFamily="34" charset="0"/>
                <a:cs typeface="Calibri" pitchFamily="34" charset="0"/>
              </a:rPr>
              <a:t>Авдотью</a:t>
            </a:r>
            <a:r>
              <a:rPr lang="ru-RU" sz="2900" dirty="0">
                <a:latin typeface="Calibri" pitchFamily="34" charset="0"/>
                <a:cs typeface="Calibri" pitchFamily="34" charset="0"/>
              </a:rPr>
              <a:t> вполне устраивало положение любовницы Шереметева, так что графу оставалось вздыхать на расстоянии.</a:t>
            </a:r>
          </a:p>
          <a:p>
            <a:pPr fontAlgn="base"/>
            <a:r>
              <a:rPr lang="ru-RU" sz="2900" dirty="0">
                <a:latin typeface="Calibri" pitchFamily="34" charset="0"/>
                <a:cs typeface="Calibri" pitchFamily="34" charset="0"/>
              </a:rPr>
              <a:t>После очередной ссоры с Шереметевым Истомина ушла от него, намереваясь после спектакля отправиться ночевать к кому-то из подруг. Как на грех, после спектакля к ней за кулисы зашел Грибоедов, намеревавшийся высказать восхищение её игрой. Он не был из числа её воздыхателей, но, узнав, что у балерины свободный вечер, пригласил её к себе в гости «на чай». Видимо, поэт просто хотел сделать сюрприз </a:t>
            </a:r>
            <a:r>
              <a:rPr lang="ru-RU" sz="2900" dirty="0" err="1">
                <a:latin typeface="Calibri" pitchFamily="34" charset="0"/>
                <a:cs typeface="Calibri" pitchFamily="34" charset="0"/>
              </a:rPr>
              <a:t>Завадовскому</a:t>
            </a:r>
            <a:r>
              <a:rPr lang="ru-RU" sz="2900" dirty="0">
                <a:latin typeface="Calibri" pitchFamily="34" charset="0"/>
                <a:cs typeface="Calibri" pitchFamily="34" charset="0"/>
              </a:rPr>
              <a:t>, в квартире которого тогда жил.</a:t>
            </a:r>
          </a:p>
          <a:p>
            <a:endParaRPr lang="en-US" dirty="0"/>
          </a:p>
        </p:txBody>
      </p:sp>
      <p:sp>
        <p:nvSpPr>
          <p:cNvPr id="4" name="Содержимое 3"/>
          <p:cNvSpPr>
            <a:spLocks noGrp="1"/>
          </p:cNvSpPr>
          <p:nvPr>
            <p:ph sz="half" idx="2"/>
          </p:nvPr>
        </p:nvSpPr>
        <p:spPr>
          <a:xfrm>
            <a:off x="4572000" y="642918"/>
            <a:ext cx="4429156" cy="6215082"/>
          </a:xfrm>
        </p:spPr>
        <p:txBody>
          <a:bodyPr>
            <a:normAutofit fontScale="62500" lnSpcReduction="20000"/>
          </a:bodyPr>
          <a:lstStyle/>
          <a:p>
            <a:pPr fontAlgn="base"/>
            <a:r>
              <a:rPr lang="ru-RU" sz="2900" dirty="0">
                <a:latin typeface="Calibri" pitchFamily="34" charset="0"/>
                <a:cs typeface="Calibri" pitchFamily="34" charset="0"/>
              </a:rPr>
              <a:t>Шереметев, собиравшийся мириться, стал свидетелем отъезда </a:t>
            </a:r>
            <a:r>
              <a:rPr lang="ru-RU" sz="2900" dirty="0" err="1">
                <a:latin typeface="Calibri" pitchFamily="34" charset="0"/>
                <a:cs typeface="Calibri" pitchFamily="34" charset="0"/>
              </a:rPr>
              <a:t>Грибоедова</a:t>
            </a:r>
            <a:r>
              <a:rPr lang="ru-RU" sz="2900" dirty="0">
                <a:latin typeface="Calibri" pitchFamily="34" charset="0"/>
                <a:cs typeface="Calibri" pitchFamily="34" charset="0"/>
              </a:rPr>
              <a:t> и Истоминой. Человек он был не глупый и понял, что Грибоедов просто повез его возлюбленную к </a:t>
            </a:r>
            <a:r>
              <a:rPr lang="ru-RU" sz="2900" dirty="0" err="1">
                <a:latin typeface="Calibri" pitchFamily="34" charset="0"/>
                <a:cs typeface="Calibri" pitchFamily="34" charset="0"/>
              </a:rPr>
              <a:t>Завадовскому</a:t>
            </a:r>
            <a:r>
              <a:rPr lang="ru-RU" sz="2900" dirty="0">
                <a:latin typeface="Calibri" pitchFamily="34" charset="0"/>
                <a:cs typeface="Calibri" pitchFamily="34" charset="0"/>
              </a:rPr>
              <a:t>. Разбираться, кто прав, а кто виноват, он не стал, и обратился за советом к своему другу гвардейскому корнету Александру Якубовичу. Тот сразу же заявил, что выход только один – дуэль Шереметева с </a:t>
            </a:r>
            <a:r>
              <a:rPr lang="ru-RU" sz="2900" dirty="0" err="1">
                <a:latin typeface="Calibri" pitchFamily="34" charset="0"/>
                <a:cs typeface="Calibri" pitchFamily="34" charset="0"/>
              </a:rPr>
              <a:t>Грибоедовым</a:t>
            </a:r>
            <a:r>
              <a:rPr lang="ru-RU" sz="2900" dirty="0">
                <a:latin typeface="Calibri" pitchFamily="34" charset="0"/>
                <a:cs typeface="Calibri" pitchFamily="34" charset="0"/>
              </a:rPr>
              <a:t>, а чтобы и </a:t>
            </a:r>
            <a:r>
              <a:rPr lang="ru-RU" sz="2900" dirty="0" err="1">
                <a:latin typeface="Calibri" pitchFamily="34" charset="0"/>
                <a:cs typeface="Calibri" pitchFamily="34" charset="0"/>
              </a:rPr>
              <a:t>Завадовский</a:t>
            </a:r>
            <a:r>
              <a:rPr lang="ru-RU" sz="2900" dirty="0">
                <a:latin typeface="Calibri" pitchFamily="34" charset="0"/>
                <a:cs typeface="Calibri" pitchFamily="34" charset="0"/>
              </a:rPr>
              <a:t> не ушел от возмездия, его он вызовет сам.</a:t>
            </a:r>
          </a:p>
          <a:p>
            <a:pPr fontAlgn="base"/>
            <a:r>
              <a:rPr lang="ru-RU" sz="2900" dirty="0">
                <a:latin typeface="Calibri" pitchFamily="34" charset="0"/>
                <a:cs typeface="Calibri" pitchFamily="34" charset="0"/>
              </a:rPr>
              <a:t>Грибоедов стреляться с Шереметевым отказался, заявив, что не видит для этого причины, но оговорился, что готов принять вызов Якубовича. Видимо, сказалась старая неприязнь, так как с Якубовичем поэт в свое время вместе учился в Благородном пансионе при Московском университете.</a:t>
            </a:r>
          </a:p>
          <a:p>
            <a:endParaRPr lang="en-US" sz="2900"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571480"/>
            <a:ext cx="7829576" cy="1214446"/>
          </a:xfrm>
        </p:spPr>
        <p:txBody>
          <a:bodyPr/>
          <a:lstStyle/>
          <a:p>
            <a:pPr algn="ctr"/>
            <a:r>
              <a:rPr lang="ru-RU" dirty="0" smtClean="0"/>
              <a:t>Дуэль!!!</a:t>
            </a:r>
            <a:endParaRPr lang="en-US" dirty="0"/>
          </a:p>
        </p:txBody>
      </p:sp>
      <p:sp>
        <p:nvSpPr>
          <p:cNvPr id="3" name="Содержимое 2"/>
          <p:cNvSpPr>
            <a:spLocks noGrp="1"/>
          </p:cNvSpPr>
          <p:nvPr>
            <p:ph sz="half" idx="1"/>
          </p:nvPr>
        </p:nvSpPr>
        <p:spPr>
          <a:xfrm>
            <a:off x="457200" y="1500174"/>
            <a:ext cx="4400552" cy="5275213"/>
          </a:xfrm>
        </p:spPr>
        <p:txBody>
          <a:bodyPr>
            <a:normAutofit fontScale="92500" lnSpcReduction="20000"/>
          </a:bodyPr>
          <a:lstStyle/>
          <a:p>
            <a:r>
              <a:rPr lang="ru-RU" dirty="0"/>
              <a:t>12 ноября 1817 года первыми стрелялись Шереметев и </a:t>
            </a:r>
            <a:r>
              <a:rPr lang="ru-RU" dirty="0" err="1"/>
              <a:t>Завадовский</a:t>
            </a:r>
            <a:r>
              <a:rPr lang="ru-RU" dirty="0"/>
              <a:t>. Выстрел Шереметева оказался неточен. Пуля пробила борт сюртука (по другим сведениям – воротник) у его противника. </a:t>
            </a:r>
            <a:r>
              <a:rPr lang="ru-RU" dirty="0" err="1"/>
              <a:t>Завадовский</a:t>
            </a:r>
            <a:r>
              <a:rPr lang="ru-RU" dirty="0"/>
              <a:t> перед выстрелом заявил, что личных обид к Шереметеву не имеет, поэтому будет стрелять в ногу, чтобы дуэль завершилась, как и положено, но малой кровью. Подобный исход не устраивал Шереметева, заявившего, что он рано или поздно </a:t>
            </a:r>
            <a:r>
              <a:rPr lang="ru-RU" dirty="0" err="1"/>
              <a:t>Завадовского</a:t>
            </a:r>
            <a:r>
              <a:rPr lang="ru-RU" dirty="0"/>
              <a:t> все равно убьет. В результате у графа не оставалось выбора, и он выстрелил противнику в живот. Ранение оказалось смертельным.</a:t>
            </a:r>
            <a:endParaRPr lang="en-US" dirty="0"/>
          </a:p>
        </p:txBody>
      </p:sp>
      <p:pic>
        <p:nvPicPr>
          <p:cNvPr id="4098" name="Picture 2" descr="C:\Users\Sergey\Desktop\напечатать\58946.jpg"/>
          <p:cNvPicPr>
            <a:picLocks noGrp="1" noChangeAspect="1" noChangeArrowheads="1"/>
          </p:cNvPicPr>
          <p:nvPr>
            <p:ph sz="half" idx="2"/>
          </p:nvPr>
        </p:nvPicPr>
        <p:blipFill>
          <a:blip r:embed="rId2"/>
          <a:srcRect/>
          <a:stretch>
            <a:fillRect/>
          </a:stretch>
        </p:blipFill>
        <p:spPr bwMode="auto">
          <a:xfrm>
            <a:off x="4857752" y="1857364"/>
            <a:ext cx="4071966" cy="400052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TotalTime>
  <Words>816</Words>
  <Application>Microsoft Office PowerPoint</Application>
  <PresentationFormat>Экран (4:3)</PresentationFormat>
  <Paragraphs>32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Городская</vt:lpstr>
      <vt:lpstr>А.С. Грибоедов. История дуэли.</vt:lpstr>
      <vt:lpstr>Дуэли</vt:lpstr>
      <vt:lpstr>Дуэлянт и бретёр Фёдор Толстой</vt:lpstr>
      <vt:lpstr>Причины дуэлей</vt:lpstr>
      <vt:lpstr>Особенности русской дуэли</vt:lpstr>
      <vt:lpstr>Четверная дуэль</vt:lpstr>
      <vt:lpstr>Актриса Авдотья Истомина</vt:lpstr>
      <vt:lpstr>Причина дуэли</vt:lpstr>
      <vt:lpstr>Дуэль!!!</vt:lpstr>
      <vt:lpstr>На Кавказе</vt:lpstr>
      <vt:lpstr>Конец истории</vt:lpstr>
      <vt:lpstr>«Вот пистолеты уж блестнули…»</vt:lpstr>
    </vt:vector>
  </TitlesOfParts>
  <Company>Ya Blondinko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А.С. Грибоедов. История дуэли.</dc:title>
  <dc:creator>Sergey</dc:creator>
  <cp:lastModifiedBy>Sergey</cp:lastModifiedBy>
  <cp:revision>8</cp:revision>
  <dcterms:created xsi:type="dcterms:W3CDTF">2011-11-06T17:30:54Z</dcterms:created>
  <dcterms:modified xsi:type="dcterms:W3CDTF">2011-11-06T18:42:04Z</dcterms:modified>
</cp:coreProperties>
</file>