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16" name="Номер слайда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Нижний колонтитул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1D8BD707-D9CF-40AE-B4C6-C98DA3205C09}" type="datetimeFigureOut">
              <a:rPr lang="en-US" smtClean="0"/>
              <a:pPr/>
              <a:t>10/29/2013</a:t>
            </a:fld>
            <a:endParaRPr lang="en-US"/>
          </a:p>
        </p:txBody>
      </p:sp>
      <p:sp>
        <p:nvSpPr>
          <p:cNvPr id="15" name="Номер слайда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Нижний колонтитул 15"/>
          <p:cNvSpPr>
            <a:spLocks noGrp="1"/>
          </p:cNvSpPr>
          <p:nvPr>
            <p:ph type="ftr" sz="quarter" idx="16"/>
          </p:nvPr>
        </p:nvSpPr>
        <p:spPr/>
        <p:txBody>
          <a:bodyPr/>
          <a:lstStyle/>
          <a:p>
            <a:endParaRPr lang="en-US"/>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F15528-21DE-4FAA-801E-634DDDAF4B2B}" type="slidenum">
              <a:rPr lang="en-US" smtClean="0"/>
              <a:pPr/>
              <a:t>‹#›</a:t>
            </a:fld>
            <a:endParaRPr lang="en-US"/>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6F15528-21DE-4FAA-801E-634DDDAF4B2B}" type="slidenum">
              <a:rPr lang="en-US" smtClean="0"/>
              <a:pPr/>
              <a:t>‹#›</a:t>
            </a:fld>
            <a:endParaRPr lang="en-US"/>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B6F15528-21DE-4FAA-801E-634DDDAF4B2B}" type="slidenum">
              <a:rPr lang="en-US" smtClean="0"/>
              <a:pPr/>
              <a:t>‹#›</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7" name="Дата 6"/>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B6F15528-21DE-4FAA-801E-634DDDAF4B2B}" type="slidenum">
              <a:rPr lang="en-US" smtClean="0"/>
              <a:pPr/>
              <a:t>‹#›</a:t>
            </a:fld>
            <a:endParaRPr lang="en-US"/>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1D8BD707-D9CF-40AE-B4C6-C98DA3205C09}" type="datetimeFigureOut">
              <a:rPr lang="en-US" smtClean="0"/>
              <a:pPr/>
              <a:t>10/29/2013</a:t>
            </a:fld>
            <a:endParaRPr lang="en-US"/>
          </a:p>
        </p:txBody>
      </p:sp>
      <p:sp>
        <p:nvSpPr>
          <p:cNvPr id="9" name="Номер слайда 8"/>
          <p:cNvSpPr>
            <a:spLocks noGrp="1"/>
          </p:cNvSpPr>
          <p:nvPr>
            <p:ph type="sldNum" sz="quarter" idx="15"/>
          </p:nvPr>
        </p:nvSpPr>
        <p:spPr/>
        <p:txBody>
          <a:bodyPr/>
          <a:lstStyle/>
          <a:p>
            <a:fld id="{B6F15528-21DE-4FAA-801E-634DDDAF4B2B}" type="slidenum">
              <a:rPr lang="en-US" smtClean="0"/>
              <a:pPr/>
              <a:t>‹#›</a:t>
            </a:fld>
            <a:endParaRPr lang="en-US"/>
          </a:p>
        </p:txBody>
      </p:sp>
      <p:sp>
        <p:nvSpPr>
          <p:cNvPr id="10" name="Нижний колонтитул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1D8BD707-D9CF-40AE-B4C6-C98DA3205C09}" type="datetimeFigureOut">
              <a:rPr lang="en-US" smtClean="0"/>
              <a:pPr/>
              <a:t>10/29/2013</a:t>
            </a:fld>
            <a:endParaRPr lang="en-US"/>
          </a:p>
        </p:txBody>
      </p:sp>
      <p:sp>
        <p:nvSpPr>
          <p:cNvPr id="9" name="Номер слайда 8"/>
          <p:cNvSpPr>
            <a:spLocks noGrp="1"/>
          </p:cNvSpPr>
          <p:nvPr>
            <p:ph type="sldNum" sz="quarter" idx="11"/>
          </p:nvPr>
        </p:nvSpPr>
        <p:spPr/>
        <p:txBody>
          <a:bodyPr/>
          <a:lstStyle/>
          <a:p>
            <a:fld id="{B6F15528-21DE-4FAA-801E-634DDDAF4B2B}" type="slidenum">
              <a:rPr lang="en-US" smtClean="0"/>
              <a:pPr/>
              <a:t>‹#›</a:t>
            </a:fld>
            <a:endParaRPr lang="en-US"/>
          </a:p>
        </p:txBody>
      </p:sp>
      <p:sp>
        <p:nvSpPr>
          <p:cNvPr id="10" name="Нижний колонтитул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10/29/2013</a:t>
            </a:fld>
            <a:endParaRPr lang="en-US"/>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dirty="0"/>
          </a:p>
        </p:txBody>
      </p:sp>
      <p:sp>
        <p:nvSpPr>
          <p:cNvPr id="2" name="Заголовок 1"/>
          <p:cNvSpPr>
            <a:spLocks noGrp="1"/>
          </p:cNvSpPr>
          <p:nvPr>
            <p:ph type="ctrTitle"/>
          </p:nvPr>
        </p:nvSpPr>
        <p:spPr/>
        <p:txBody>
          <a:bodyPr>
            <a:normAutofit fontScale="90000"/>
          </a:bodyPr>
          <a:lstStyle/>
          <a:p>
            <a:r>
              <a:rPr lang="ru-RU" b="1" dirty="0" smtClean="0"/>
              <a:t>Русские народные ударные деревянные музыкальные </a:t>
            </a:r>
            <a:r>
              <a:rPr lang="ru-RU" b="1" dirty="0" smtClean="0"/>
              <a:t>инструменты</a:t>
            </a:r>
            <a:r>
              <a:rPr lang="ru-RU" b="1" dirty="0" smtClean="0"/>
              <a:t/>
            </a:r>
            <a:br>
              <a:rPr lang="ru-RU" b="1" dirty="0" smtClean="0"/>
            </a:br>
            <a:endParaRPr lang="ru-RU" dirty="0"/>
          </a:p>
        </p:txBody>
      </p:sp>
      <p:pic>
        <p:nvPicPr>
          <p:cNvPr id="1026" name="Picture 2"/>
          <p:cNvPicPr>
            <a:picLocks noChangeAspect="1" noChangeArrowheads="1"/>
          </p:cNvPicPr>
          <p:nvPr/>
        </p:nvPicPr>
        <p:blipFill>
          <a:blip r:embed="rId2"/>
          <a:srcRect/>
          <a:stretch>
            <a:fillRect/>
          </a:stretch>
        </p:blipFill>
        <p:spPr bwMode="auto">
          <a:xfrm>
            <a:off x="1600200" y="2590800"/>
            <a:ext cx="5791200" cy="3974771"/>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228600" y="304800"/>
            <a:ext cx="8305800" cy="4309404"/>
          </a:xfrm>
        </p:spPr>
        <p:txBody>
          <a:bodyPr/>
          <a:lstStyle/>
          <a:p>
            <a:r>
              <a:rPr lang="ru-RU" sz="2400" dirty="0" smtClean="0"/>
              <a:t>Давным-давно жили талантливые люди, которые умели многое делать: и вырастить урожай, и дом построить, и сделать “музыкальное орудие”, и сыграть на нём. Профессионалы, работа которых заключалась только в изготовлении музыкальных инструментов, появились далеко не сразу. А раз музыкальные инструменты делал народ, поэтому и название они получили </a:t>
            </a:r>
            <a:r>
              <a:rPr lang="ru-RU" sz="2400" i="1" dirty="0" smtClean="0"/>
              <a:t>народные</a:t>
            </a:r>
            <a:r>
              <a:rPr lang="ru-RU" sz="2400" dirty="0" smtClean="0"/>
              <a:t>.</a:t>
            </a:r>
            <a:r>
              <a:rPr lang="ru-RU" sz="2400" dirty="0" smtClean="0"/>
              <a:t> Самую древнюю группу инструментов, где звук возникает от удара, называют </a:t>
            </a:r>
            <a:r>
              <a:rPr lang="ru-RU" sz="2400" i="1" dirty="0" smtClean="0"/>
              <a:t>ударной</a:t>
            </a:r>
            <a:r>
              <a:rPr lang="ru-RU" sz="2400" dirty="0" smtClean="0"/>
              <a:t>. Использование этих инструментов родственно хлопанью в ладоши, притопыванию.</a:t>
            </a:r>
          </a:p>
          <a:p>
            <a:pPr algn="l"/>
            <a:r>
              <a:rPr lang="ru-RU" sz="2400" dirty="0" smtClean="0"/>
              <a:t>Звук этих инструментов </a:t>
            </a:r>
            <a:r>
              <a:rPr lang="ru-RU" sz="2400" dirty="0" smtClean="0"/>
              <a:t>зависит</a:t>
            </a:r>
          </a:p>
          <a:p>
            <a:pPr algn="l"/>
            <a:r>
              <a:rPr lang="ru-RU" sz="2400" dirty="0" smtClean="0"/>
              <a:t> </a:t>
            </a:r>
            <a:r>
              <a:rPr lang="ru-RU" sz="2400" dirty="0" smtClean="0"/>
              <a:t>от их конструкции и от материала</a:t>
            </a:r>
            <a:r>
              <a:rPr lang="ru-RU" sz="2400" dirty="0" smtClean="0"/>
              <a:t>,</a:t>
            </a:r>
          </a:p>
          <a:p>
            <a:pPr algn="l"/>
            <a:r>
              <a:rPr lang="ru-RU" sz="2400" dirty="0" smtClean="0"/>
              <a:t> </a:t>
            </a:r>
            <a:r>
              <a:rPr lang="ru-RU" sz="2400" dirty="0" smtClean="0"/>
              <a:t>из которого они сделаны. Бывают </a:t>
            </a:r>
            <a:r>
              <a:rPr lang="ru-RU" sz="2400" i="1" dirty="0" smtClean="0"/>
              <a:t>деревянные</a:t>
            </a:r>
            <a:r>
              <a:rPr lang="ru-RU" sz="2400" dirty="0" smtClean="0"/>
              <a:t> музыкальные </a:t>
            </a:r>
            <a:endParaRPr lang="ru-RU" sz="2400" dirty="0" smtClean="0"/>
          </a:p>
          <a:p>
            <a:pPr algn="l"/>
            <a:r>
              <a:rPr lang="ru-RU" sz="2400" dirty="0" smtClean="0"/>
              <a:t>инструменты</a:t>
            </a:r>
            <a:r>
              <a:rPr lang="ru-RU" sz="2400" dirty="0" smtClean="0"/>
              <a:t>.</a:t>
            </a:r>
          </a:p>
          <a:p>
            <a:pPr algn="l"/>
            <a:r>
              <a:rPr lang="ru-RU" sz="2400" dirty="0" smtClean="0"/>
              <a:t> </a:t>
            </a:r>
            <a:endParaRPr lang="ru-RU" sz="2400" dirty="0"/>
          </a:p>
        </p:txBody>
      </p:sp>
      <p:sp>
        <p:nvSpPr>
          <p:cNvPr id="4" name="Заголовок 3"/>
          <p:cNvSpPr>
            <a:spLocks noGrp="1"/>
          </p:cNvSpPr>
          <p:nvPr>
            <p:ph type="ctrTitle"/>
          </p:nvPr>
        </p:nvSpPr>
        <p:spPr>
          <a:xfrm>
            <a:off x="838200" y="762000"/>
            <a:ext cx="8305800" cy="1981200"/>
          </a:xfrm>
        </p:spPr>
        <p:txBody>
          <a:bodyPr/>
          <a:lstStyle/>
          <a:p>
            <a:r>
              <a:rPr lang="ru-RU" dirty="0" smtClean="0"/>
              <a:t/>
            </a:r>
            <a:br>
              <a:rPr lang="ru-RU" dirty="0" smtClean="0"/>
            </a:br>
            <a:endParaRPr lang="ru-RU" dirty="0"/>
          </a:p>
        </p:txBody>
      </p:sp>
      <p:pic>
        <p:nvPicPr>
          <p:cNvPr id="2050" name="Picture 2"/>
          <p:cNvPicPr>
            <a:picLocks noChangeAspect="1" noChangeArrowheads="1"/>
          </p:cNvPicPr>
          <p:nvPr/>
        </p:nvPicPr>
        <p:blipFill>
          <a:blip r:embed="rId2"/>
          <a:srcRect/>
          <a:stretch>
            <a:fillRect/>
          </a:stretch>
        </p:blipFill>
        <p:spPr bwMode="auto">
          <a:xfrm>
            <a:off x="5867400" y="4581108"/>
            <a:ext cx="3076575" cy="201019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33400" y="304800"/>
            <a:ext cx="8229600" cy="4572000"/>
          </a:xfrm>
        </p:spPr>
        <p:txBody>
          <a:bodyPr>
            <a:normAutofit fontScale="92500"/>
          </a:bodyPr>
          <a:lstStyle/>
          <a:p>
            <a:r>
              <a:rPr lang="ru-RU" dirty="0" smtClean="0"/>
              <a:t>Ударные инструменты возникли ещё у первобытных людей, которые стали сопровождать свои пляски ритмичными ударами камней и палок друг о друга.</a:t>
            </a:r>
          </a:p>
          <a:p>
            <a:r>
              <a:rPr lang="ru-RU" dirty="0" smtClean="0"/>
              <a:t>В наше время ударные инструменты используются в различных оркестрах: они подчёркивают ритм музыки, используются с целью звукоподражания, например, для изображения грома, ливня и т.д.</a:t>
            </a:r>
          </a:p>
          <a:p>
            <a:r>
              <a:rPr lang="ru-RU" dirty="0" smtClean="0"/>
              <a:t>Первый и самый древний из ударных инструментов – </a:t>
            </a:r>
            <a:r>
              <a:rPr lang="ru-RU" b="1" dirty="0" smtClean="0"/>
              <a:t>деревянные палочки</a:t>
            </a:r>
            <a:r>
              <a:rPr lang="ru-RU" dirty="0" smtClean="0"/>
              <a:t> </a:t>
            </a:r>
            <a:r>
              <a:rPr lang="ru-RU" i="1" dirty="0" smtClean="0"/>
              <a:t>.</a:t>
            </a:r>
            <a:r>
              <a:rPr lang="ru-RU" i="1" dirty="0" smtClean="0"/>
              <a:t> </a:t>
            </a:r>
            <a:r>
              <a:rPr lang="ru-RU" dirty="0" smtClean="0"/>
              <a:t>Палочками можно </a:t>
            </a:r>
            <a:endParaRPr lang="ru-RU" dirty="0" smtClean="0"/>
          </a:p>
          <a:p>
            <a:r>
              <a:rPr lang="ru-RU" dirty="0" smtClean="0"/>
              <a:t>отстукивать </a:t>
            </a:r>
            <a:r>
              <a:rPr lang="ru-RU" dirty="0" smtClean="0"/>
              <a:t>разный ритм.</a:t>
            </a:r>
          </a:p>
          <a:p>
            <a:endParaRPr lang="ru-RU" dirty="0"/>
          </a:p>
        </p:txBody>
      </p:sp>
      <p:sp>
        <p:nvSpPr>
          <p:cNvPr id="3" name="Заголовок 2"/>
          <p:cNvSpPr>
            <a:spLocks noGrp="1"/>
          </p:cNvSpPr>
          <p:nvPr>
            <p:ph type="title"/>
          </p:nvPr>
        </p:nvSpPr>
        <p:spPr/>
        <p:txBody>
          <a:bodyPr/>
          <a:lstStyle/>
          <a:p>
            <a:endParaRPr lang="ru-RU"/>
          </a:p>
        </p:txBody>
      </p:sp>
      <p:pic>
        <p:nvPicPr>
          <p:cNvPr id="3075" name="Picture 3"/>
          <p:cNvPicPr>
            <a:picLocks noChangeAspect="1" noChangeArrowheads="1"/>
          </p:cNvPicPr>
          <p:nvPr/>
        </p:nvPicPr>
        <p:blipFill>
          <a:blip r:embed="rId2"/>
          <a:srcRect/>
          <a:stretch>
            <a:fillRect/>
          </a:stretch>
        </p:blipFill>
        <p:spPr bwMode="auto">
          <a:xfrm>
            <a:off x="6400800" y="4038600"/>
            <a:ext cx="2105025" cy="24384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r>
              <a:rPr lang="ru-RU" dirty="0" smtClean="0"/>
              <a:t>использовался </a:t>
            </a:r>
            <a:r>
              <a:rPr lang="ru-RU" dirty="0" smtClean="0"/>
              <a:t>в повседневной </a:t>
            </a:r>
            <a:endParaRPr lang="ru-RU" dirty="0" smtClean="0"/>
          </a:p>
          <a:p>
            <a:pPr>
              <a:buNone/>
            </a:pPr>
            <a:r>
              <a:rPr lang="ru-RU" dirty="0" smtClean="0"/>
              <a:t>жизни </a:t>
            </a:r>
            <a:r>
              <a:rPr lang="ru-RU" dirty="0" smtClean="0"/>
              <a:t>крестьян: в </a:t>
            </a:r>
            <a:r>
              <a:rPr lang="ru-RU" dirty="0" smtClean="0"/>
              <a:t>прежние</a:t>
            </a:r>
          </a:p>
          <a:p>
            <a:pPr>
              <a:buNone/>
            </a:pPr>
            <a:r>
              <a:rPr lang="ru-RU" dirty="0" smtClean="0"/>
              <a:t> </a:t>
            </a:r>
            <a:r>
              <a:rPr lang="ru-RU" dirty="0" smtClean="0"/>
              <a:t>времена, когда утюгов не было</a:t>
            </a:r>
            <a:r>
              <a:rPr lang="ru-RU" dirty="0" smtClean="0"/>
              <a:t>,</a:t>
            </a:r>
          </a:p>
          <a:p>
            <a:pPr>
              <a:buNone/>
            </a:pPr>
            <a:r>
              <a:rPr lang="ru-RU" dirty="0" smtClean="0"/>
              <a:t> </a:t>
            </a:r>
            <a:r>
              <a:rPr lang="ru-RU" dirty="0" smtClean="0"/>
              <a:t>бельё гладили, накручивая </a:t>
            </a:r>
            <a:endParaRPr lang="ru-RU" dirty="0" smtClean="0"/>
          </a:p>
          <a:p>
            <a:pPr>
              <a:buNone/>
            </a:pPr>
            <a:r>
              <a:rPr lang="ru-RU" dirty="0" smtClean="0"/>
              <a:t>его </a:t>
            </a:r>
            <a:r>
              <a:rPr lang="ru-RU" dirty="0" smtClean="0"/>
              <a:t>во влажном состоянии на </a:t>
            </a:r>
            <a:endParaRPr lang="ru-RU" dirty="0" smtClean="0"/>
          </a:p>
          <a:p>
            <a:pPr>
              <a:buNone/>
            </a:pPr>
            <a:r>
              <a:rPr lang="ru-RU" dirty="0" smtClean="0"/>
              <a:t>скалку </a:t>
            </a:r>
            <a:r>
              <a:rPr lang="ru-RU" dirty="0" smtClean="0"/>
              <a:t>и затем долго утрамбовывали рубелем. Возможно, что кто – то когда – то случайно провёл по его зубцам другим упругим инструментом и получился искристый каскад звуков, похожий на тот, который мы извлекаем палкой из досок забора. На рубеле играют деревянной палочкой. Отличие музыкального рубеля от бытового в том, что музыкальный рубель пустотелый, и звучит более громко и гулко. Если бы рубель был цельным, то звук был бы намного глуше. </a:t>
            </a:r>
            <a:endParaRPr lang="ru-RU" dirty="0"/>
          </a:p>
        </p:txBody>
      </p:sp>
      <p:sp>
        <p:nvSpPr>
          <p:cNvPr id="3" name="Заголовок 2"/>
          <p:cNvSpPr>
            <a:spLocks noGrp="1"/>
          </p:cNvSpPr>
          <p:nvPr>
            <p:ph type="title"/>
          </p:nvPr>
        </p:nvSpPr>
        <p:spPr/>
        <p:txBody>
          <a:bodyPr/>
          <a:lstStyle/>
          <a:p>
            <a:r>
              <a:rPr lang="ru-RU" b="1" dirty="0" smtClean="0"/>
              <a:t>Рубель</a:t>
            </a:r>
            <a:r>
              <a:rPr lang="ru-RU" dirty="0" smtClean="0"/>
              <a:t> </a:t>
            </a:r>
            <a:endParaRPr lang="ru-RU" dirty="0"/>
          </a:p>
        </p:txBody>
      </p:sp>
      <p:pic>
        <p:nvPicPr>
          <p:cNvPr id="4100" name="Picture 4"/>
          <p:cNvPicPr>
            <a:picLocks noChangeAspect="1" noChangeArrowheads="1"/>
          </p:cNvPicPr>
          <p:nvPr/>
        </p:nvPicPr>
        <p:blipFill>
          <a:blip r:embed="rId2"/>
          <a:srcRect/>
          <a:stretch>
            <a:fillRect/>
          </a:stretch>
        </p:blipFill>
        <p:spPr bwMode="auto">
          <a:xfrm>
            <a:off x="5181600" y="533400"/>
            <a:ext cx="3571240" cy="28194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10000"/>
          </a:bodyPr>
          <a:lstStyle/>
          <a:p>
            <a:r>
              <a:rPr lang="ru-RU" dirty="0" smtClean="0"/>
              <a:t>– </a:t>
            </a:r>
            <a:r>
              <a:rPr lang="ru-RU" dirty="0" smtClean="0"/>
              <a:t>это очень скромный</a:t>
            </a:r>
            <a:r>
              <a:rPr lang="ru-RU" dirty="0" smtClean="0"/>
              <a:t>,</a:t>
            </a:r>
          </a:p>
          <a:p>
            <a:pPr>
              <a:buNone/>
            </a:pPr>
            <a:r>
              <a:rPr lang="ru-RU" dirty="0" smtClean="0"/>
              <a:t> </a:t>
            </a:r>
            <a:r>
              <a:rPr lang="ru-RU" dirty="0" smtClean="0"/>
              <a:t>но важный </a:t>
            </a:r>
            <a:r>
              <a:rPr lang="ru-RU" dirty="0" smtClean="0"/>
              <a:t>инструмент</a:t>
            </a:r>
          </a:p>
          <a:p>
            <a:pPr>
              <a:buNone/>
            </a:pPr>
            <a:r>
              <a:rPr lang="ru-RU" dirty="0" smtClean="0"/>
              <a:t> </a:t>
            </a:r>
            <a:r>
              <a:rPr lang="ru-RU" dirty="0" smtClean="0"/>
              <a:t>русского народного </a:t>
            </a:r>
            <a:r>
              <a:rPr lang="ru-RU" dirty="0" smtClean="0"/>
              <a:t>оркестра</a:t>
            </a:r>
          </a:p>
          <a:p>
            <a:pPr>
              <a:buNone/>
            </a:pPr>
            <a:r>
              <a:rPr lang="ru-RU" dirty="0" smtClean="0"/>
              <a:t> Это небольшой, </a:t>
            </a:r>
            <a:r>
              <a:rPr lang="ru-RU" dirty="0" smtClean="0"/>
              <a:t>продолговатый</a:t>
            </a:r>
          </a:p>
          <a:p>
            <a:pPr>
              <a:buNone/>
            </a:pPr>
            <a:r>
              <a:rPr lang="ru-RU" dirty="0" smtClean="0"/>
              <a:t>, </a:t>
            </a:r>
            <a:r>
              <a:rPr lang="ru-RU" dirty="0" smtClean="0"/>
              <a:t>тщательно обструганный </a:t>
            </a:r>
            <a:endParaRPr lang="ru-RU" dirty="0" smtClean="0"/>
          </a:p>
          <a:p>
            <a:pPr>
              <a:buNone/>
            </a:pPr>
            <a:r>
              <a:rPr lang="ru-RU" dirty="0" smtClean="0"/>
              <a:t>и </a:t>
            </a:r>
            <a:r>
              <a:rPr lang="ru-RU" dirty="0" smtClean="0"/>
              <a:t>даже отшлифованный со всех сторон деревянный кленовый или берёзовый брусок с небольшой полостью под верхней частью корпуса, которая служит резонатором. Звук извлекают барабанными или ксилофонными палочками. Коробочкой подчёркивают отдельные ритмические точки, имитирующие цоканье копыт.</a:t>
            </a:r>
            <a:endParaRPr lang="ru-RU" dirty="0"/>
          </a:p>
        </p:txBody>
      </p:sp>
      <p:sp>
        <p:nvSpPr>
          <p:cNvPr id="3" name="Заголовок 2"/>
          <p:cNvSpPr>
            <a:spLocks noGrp="1"/>
          </p:cNvSpPr>
          <p:nvPr>
            <p:ph type="title"/>
          </p:nvPr>
        </p:nvSpPr>
        <p:spPr/>
        <p:txBody>
          <a:bodyPr/>
          <a:lstStyle/>
          <a:p>
            <a:r>
              <a:rPr lang="ru-RU" b="1" dirty="0" smtClean="0"/>
              <a:t>Коробочка </a:t>
            </a:r>
            <a:endParaRPr lang="ru-RU" dirty="0"/>
          </a:p>
        </p:txBody>
      </p:sp>
      <p:pic>
        <p:nvPicPr>
          <p:cNvPr id="5122" name="Picture 2"/>
          <p:cNvPicPr>
            <a:picLocks noChangeAspect="1" noChangeArrowheads="1"/>
          </p:cNvPicPr>
          <p:nvPr/>
        </p:nvPicPr>
        <p:blipFill>
          <a:blip r:embed="rId2"/>
          <a:srcRect/>
          <a:stretch>
            <a:fillRect/>
          </a:stretch>
        </p:blipFill>
        <p:spPr bwMode="auto">
          <a:xfrm>
            <a:off x="5334000" y="381000"/>
            <a:ext cx="3200400" cy="32004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r>
              <a:rPr lang="ru-RU" dirty="0" smtClean="0"/>
              <a:t>– </a:t>
            </a:r>
            <a:r>
              <a:rPr lang="ru-RU" dirty="0" smtClean="0"/>
              <a:t>старый русский народный </a:t>
            </a:r>
            <a:endParaRPr lang="ru-RU" dirty="0" smtClean="0"/>
          </a:p>
          <a:p>
            <a:pPr>
              <a:buNone/>
            </a:pPr>
            <a:r>
              <a:rPr lang="ru-RU" dirty="0" smtClean="0"/>
              <a:t>инструмент</a:t>
            </a:r>
            <a:r>
              <a:rPr lang="ru-RU" dirty="0" smtClean="0"/>
              <a:t>, </a:t>
            </a:r>
            <a:r>
              <a:rPr lang="ru-RU" dirty="0" smtClean="0"/>
              <a:t>заменяющий</a:t>
            </a:r>
          </a:p>
          <a:p>
            <a:pPr>
              <a:buNone/>
            </a:pPr>
            <a:r>
              <a:rPr lang="ru-RU" dirty="0" smtClean="0"/>
              <a:t> </a:t>
            </a:r>
            <a:r>
              <a:rPr lang="ru-RU" dirty="0" smtClean="0"/>
              <a:t>хлопки в ладоши. Состоит он из сухих тонких пластинок, которые нанизаны на шнур или ремешок и отделены одна от другой узкими планками. Пластинки для трещоток делают из дуба, ореха или клёна. Играющий на трещотках держит инструмент на уровне груди, руками держит шнур за концы и, манипулируя кистями рук, ударяя ими то одновременно, то порознь, извлекает звонкие и сухие звуки в различных ритмах </a:t>
            </a:r>
            <a:r>
              <a:rPr lang="ru-RU" dirty="0" smtClean="0"/>
              <a:t>.</a:t>
            </a:r>
            <a:endParaRPr lang="ru-RU" dirty="0"/>
          </a:p>
        </p:txBody>
      </p:sp>
      <p:sp>
        <p:nvSpPr>
          <p:cNvPr id="3" name="Заголовок 2"/>
          <p:cNvSpPr>
            <a:spLocks noGrp="1"/>
          </p:cNvSpPr>
          <p:nvPr>
            <p:ph type="title"/>
          </p:nvPr>
        </p:nvSpPr>
        <p:spPr/>
        <p:txBody>
          <a:bodyPr/>
          <a:lstStyle/>
          <a:p>
            <a:r>
              <a:rPr lang="ru-RU" dirty="0" smtClean="0"/>
              <a:t>Трещотка</a:t>
            </a:r>
            <a:endParaRPr lang="ru-RU" dirty="0"/>
          </a:p>
        </p:txBody>
      </p:sp>
      <p:pic>
        <p:nvPicPr>
          <p:cNvPr id="6146" name="Picture 2"/>
          <p:cNvPicPr>
            <a:picLocks noChangeAspect="1" noChangeArrowheads="1"/>
          </p:cNvPicPr>
          <p:nvPr/>
        </p:nvPicPr>
        <p:blipFill>
          <a:blip r:embed="rId2"/>
          <a:srcRect/>
          <a:stretch>
            <a:fillRect/>
          </a:stretch>
        </p:blipFill>
        <p:spPr bwMode="auto">
          <a:xfrm>
            <a:off x="5638800" y="381000"/>
            <a:ext cx="2667000" cy="2050256"/>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smtClean="0"/>
          </a:p>
          <a:p>
            <a:r>
              <a:rPr lang="ru-RU" dirty="0" smtClean="0"/>
              <a:t>– </a:t>
            </a:r>
            <a:r>
              <a:rPr lang="ru-RU" dirty="0" smtClean="0"/>
              <a:t>это ударный деревянный </a:t>
            </a:r>
            <a:endParaRPr lang="ru-RU" dirty="0" smtClean="0"/>
          </a:p>
          <a:p>
            <a:pPr>
              <a:buNone/>
            </a:pPr>
            <a:r>
              <a:rPr lang="ru-RU" dirty="0" smtClean="0"/>
              <a:t>самозвучащий </a:t>
            </a:r>
            <a:r>
              <a:rPr lang="ru-RU" dirty="0" smtClean="0"/>
              <a:t>музыкальный инструмент. </a:t>
            </a:r>
            <a:endParaRPr lang="ru-RU" dirty="0" smtClean="0"/>
          </a:p>
          <a:p>
            <a:pPr>
              <a:buNone/>
            </a:pPr>
            <a:r>
              <a:rPr lang="ru-RU" dirty="0" smtClean="0"/>
              <a:t>Есть народные мастера, которые изготавливают именно деревянные музыкальные ложки из твёрдых пород дерева (ясень, клён, дуб, бук, граб). Их изделия отличаются прочностью и звучностью. Музыкантов, которые играют на ложках, называются ложкарями, они знают много приёмов игры на ложках.</a:t>
            </a:r>
            <a:endParaRPr lang="ru-RU" dirty="0"/>
          </a:p>
        </p:txBody>
      </p:sp>
      <p:sp>
        <p:nvSpPr>
          <p:cNvPr id="3" name="Заголовок 2"/>
          <p:cNvSpPr>
            <a:spLocks noGrp="1"/>
          </p:cNvSpPr>
          <p:nvPr>
            <p:ph type="title"/>
          </p:nvPr>
        </p:nvSpPr>
        <p:spPr/>
        <p:txBody>
          <a:bodyPr/>
          <a:lstStyle/>
          <a:p>
            <a:r>
              <a:rPr lang="ru-RU" dirty="0" smtClean="0"/>
              <a:t>Ложки</a:t>
            </a:r>
            <a:endParaRPr lang="ru-RU" dirty="0"/>
          </a:p>
        </p:txBody>
      </p:sp>
      <p:pic>
        <p:nvPicPr>
          <p:cNvPr id="7170" name="Picture 2"/>
          <p:cNvPicPr>
            <a:picLocks noChangeAspect="1" noChangeArrowheads="1"/>
          </p:cNvPicPr>
          <p:nvPr/>
        </p:nvPicPr>
        <p:blipFill>
          <a:blip r:embed="rId2"/>
          <a:srcRect/>
          <a:stretch>
            <a:fillRect/>
          </a:stretch>
        </p:blipFill>
        <p:spPr bwMode="auto">
          <a:xfrm>
            <a:off x="5638800" y="358361"/>
            <a:ext cx="3009900" cy="1984789"/>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209800" y="533400"/>
            <a:ext cx="6400800" cy="4572000"/>
          </a:xfrm>
        </p:spPr>
        <p:txBody>
          <a:bodyPr>
            <a:normAutofit fontScale="92500" lnSpcReduction="20000"/>
          </a:bodyPr>
          <a:lstStyle/>
          <a:p>
            <a:endParaRPr lang="ru-RU" dirty="0" smtClean="0"/>
          </a:p>
          <a:p>
            <a:endParaRPr lang="ru-RU" dirty="0" smtClean="0"/>
          </a:p>
          <a:p>
            <a:r>
              <a:rPr lang="ru-RU" dirty="0" smtClean="0"/>
              <a:t>Играют </a:t>
            </a:r>
            <a:r>
              <a:rPr lang="ru-RU" dirty="0" smtClean="0"/>
              <a:t>обычно тремя или пятью ложками. Некоторые виртуозы – ложечники закрепляют по нескольку ложек за поясом, в голенищах сапог и успевают пройтись по всем ложкам с такой скоростью, что и взглядом не уследишь. Ловкий ложечник напоминает фокусника или жонглёра, только жонглирует он не предметами, а звуком. Некоторые исполнители навешивают на ложки бубенчики, послушайте, как звучат такие ложки</a:t>
            </a:r>
            <a:r>
              <a:rPr lang="ru-RU" i="1" dirty="0" smtClean="0"/>
              <a:t> </a:t>
            </a:r>
            <a:endParaRPr lang="ru-RU" dirty="0"/>
          </a:p>
        </p:txBody>
      </p:sp>
      <p:sp>
        <p:nvSpPr>
          <p:cNvPr id="3" name="Заголовок 2"/>
          <p:cNvSpPr>
            <a:spLocks noGrp="1"/>
          </p:cNvSpPr>
          <p:nvPr>
            <p:ph type="title"/>
          </p:nvPr>
        </p:nvSpPr>
        <p:spPr/>
        <p:txBody>
          <a:bodyPr/>
          <a:lstStyle/>
          <a:p>
            <a:endParaRPr lang="ru-RU" dirty="0"/>
          </a:p>
        </p:txBody>
      </p:sp>
      <p:pic>
        <p:nvPicPr>
          <p:cNvPr id="8194" name="Picture 2"/>
          <p:cNvPicPr>
            <a:picLocks noChangeAspect="1" noChangeArrowheads="1"/>
          </p:cNvPicPr>
          <p:nvPr/>
        </p:nvPicPr>
        <p:blipFill>
          <a:blip r:embed="rId2"/>
          <a:srcRect/>
          <a:stretch>
            <a:fillRect/>
          </a:stretch>
        </p:blipFill>
        <p:spPr bwMode="auto">
          <a:xfrm>
            <a:off x="685800" y="304800"/>
            <a:ext cx="1524000" cy="2286000"/>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a:srcRect/>
          <a:stretch>
            <a:fillRect/>
          </a:stretch>
        </p:blipFill>
        <p:spPr bwMode="auto">
          <a:xfrm>
            <a:off x="6705600" y="4495800"/>
            <a:ext cx="1638300" cy="2148179"/>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 </a:t>
            </a:r>
            <a:endParaRPr lang="ru-RU" dirty="0" smtClean="0"/>
          </a:p>
          <a:p>
            <a:r>
              <a:rPr lang="ru-RU" dirty="0" smtClean="0"/>
              <a:t>Ребрист</a:t>
            </a:r>
            <a:r>
              <a:rPr lang="ru-RU" dirty="0" smtClean="0"/>
              <a:t>, но очень голосист</a:t>
            </a:r>
            <a:r>
              <a:rPr lang="ru-RU" dirty="0" smtClean="0"/>
              <a:t>.</a:t>
            </a:r>
          </a:p>
          <a:p>
            <a:r>
              <a:rPr lang="ru-RU" dirty="0" smtClean="0"/>
              <a:t> Каким музыкальным инструментом можно есть суп</a:t>
            </a:r>
            <a:r>
              <a:rPr lang="ru-RU" dirty="0" smtClean="0"/>
              <a:t>?</a:t>
            </a:r>
          </a:p>
          <a:p>
            <a:r>
              <a:rPr lang="ru-RU" dirty="0" smtClean="0"/>
              <a:t>Деревянные подружки жить не могут друг без дружки. Тонкие как спички весёлые сестрички</a:t>
            </a:r>
            <a:r>
              <a:rPr lang="ru-RU" dirty="0" smtClean="0"/>
              <a:t>.</a:t>
            </a:r>
          </a:p>
          <a:p>
            <a:endParaRPr lang="ru-RU" dirty="0" smtClean="0"/>
          </a:p>
          <a:p>
            <a:r>
              <a:rPr lang="ru-RU" dirty="0" smtClean="0"/>
              <a:t>Ой, трещит она, трещит, всех ребяток веселит</a:t>
            </a:r>
            <a:r>
              <a:rPr lang="ru-RU" dirty="0" smtClean="0"/>
              <a:t>.</a:t>
            </a:r>
          </a:p>
          <a:p>
            <a:r>
              <a:rPr lang="ru-RU" smtClean="0"/>
              <a:t>Мы на ней друзья играем, стук копыт изображаем.</a:t>
            </a:r>
            <a:endParaRPr lang="ru-RU" dirty="0"/>
          </a:p>
        </p:txBody>
      </p:sp>
      <p:sp>
        <p:nvSpPr>
          <p:cNvPr id="3" name="Заголовок 2"/>
          <p:cNvSpPr>
            <a:spLocks noGrp="1"/>
          </p:cNvSpPr>
          <p:nvPr>
            <p:ph type="title"/>
          </p:nvPr>
        </p:nvSpPr>
        <p:spPr/>
        <p:txBody>
          <a:bodyPr>
            <a:normAutofit fontScale="90000"/>
          </a:bodyPr>
          <a:lstStyle/>
          <a:p>
            <a:r>
              <a:rPr lang="ru-RU" dirty="0" smtClean="0"/>
              <a:t>Отгадайте загадки:</a:t>
            </a:r>
            <a:br>
              <a:rPr lang="ru-RU" dirty="0" smtClean="0"/>
            </a:b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207</TotalTime>
  <Words>405</Words>
  <Application>Microsoft Office PowerPoint</Application>
  <PresentationFormat>Экран (4:3)</PresentationFormat>
  <Paragraphs>46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Бумажная</vt:lpstr>
      <vt:lpstr>Русские народные ударные деревянные музыкальные инструменты </vt:lpstr>
      <vt:lpstr> </vt:lpstr>
      <vt:lpstr>Слайд 3</vt:lpstr>
      <vt:lpstr>Рубель </vt:lpstr>
      <vt:lpstr>Коробочка </vt:lpstr>
      <vt:lpstr>Трещотка</vt:lpstr>
      <vt:lpstr>Ложки</vt:lpstr>
      <vt:lpstr>Слайд 8</vt:lpstr>
      <vt:lpstr>Отгадайте загадки: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Русские народные ударные деревянные музыкальные инструменты </dc:title>
  <dc:creator>Пользователь</dc:creator>
  <cp:lastModifiedBy>Пользователь</cp:lastModifiedBy>
  <cp:revision>22</cp:revision>
  <dcterms:created xsi:type="dcterms:W3CDTF">2006-08-16T00:00:00Z</dcterms:created>
  <dcterms:modified xsi:type="dcterms:W3CDTF">2013-10-29T10:33:00Z</dcterms:modified>
</cp:coreProperties>
</file>