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0" r:id="rId2"/>
  </p:sldMasterIdLst>
  <p:notesMasterIdLst>
    <p:notesMasterId r:id="rId22"/>
  </p:notesMasterIdLst>
  <p:sldIdLst>
    <p:sldId id="257" r:id="rId3"/>
    <p:sldId id="278" r:id="rId4"/>
    <p:sldId id="283" r:id="rId5"/>
    <p:sldId id="277" r:id="rId6"/>
    <p:sldId id="262" r:id="rId7"/>
    <p:sldId id="272" r:id="rId8"/>
    <p:sldId id="264" r:id="rId9"/>
    <p:sldId id="271" r:id="rId10"/>
    <p:sldId id="265" r:id="rId11"/>
    <p:sldId id="266" r:id="rId12"/>
    <p:sldId id="267" r:id="rId13"/>
    <p:sldId id="268" r:id="rId14"/>
    <p:sldId id="273" r:id="rId15"/>
    <p:sldId id="274" r:id="rId16"/>
    <p:sldId id="282" r:id="rId17"/>
    <p:sldId id="276" r:id="rId18"/>
    <p:sldId id="284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6244" autoAdjust="0"/>
  </p:normalViewPr>
  <p:slideViewPr>
    <p:cSldViewPr snapToGrid="0">
      <p:cViewPr varScale="1">
        <p:scale>
          <a:sx n="97" d="100"/>
          <a:sy n="97" d="100"/>
        </p:scale>
        <p:origin x="-1387" y="-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46DED-D4D1-431C-9C3B-C31FFFA59E64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684AC-5871-42E7-A283-2317ED711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63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«Когда первобытный человек впервые почувствовал себя человеком, он оглянулся вокруг себя и впервые задумался о мире и о себе. По существу это было два вопроса: теоретический и практический…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684AC-5871-42E7-A283-2317ED71173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71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00C46A-478F-4FF0-B9EB-8E57EBD80B3C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A04BD-97CD-4851-BFCC-300555171595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5A3CF-00EC-4776-967F-9D6EED940AF4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C00C46A-478F-4FF0-B9EB-8E57EBD80B3C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702A-1D23-41BB-A3DE-0B318BE9D29E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4CD664-05FF-4C35-B59C-43D65311F3B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DE97-9750-47B7-8181-C35487794105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A2B0-36EE-4D79-BD7F-1D71ECC61745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0663-6070-4F88-8AE0-3C37FA982D1C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AD1-19AD-44D4-A54C-23DBCD8F7ECA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B7E5-1D2B-4019-9DB4-8617F185A45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C702A-1D23-41BB-A3DE-0B318BE9D29E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006C31-91AA-41B7-8CE7-52350BEAE40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04BD-97CD-4851-BFCC-300555171595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A3CF-00EC-4776-967F-9D6EED940AF4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4CD664-05FF-4C35-B59C-43D65311F3B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6DE97-9750-47B7-8181-C35487794105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A2A2B0-36EE-4D79-BD7F-1D71ECC61745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70663-6070-4F88-8AE0-3C37FA982D1C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79AD1-19AD-44D4-A54C-23DBCD8F7ECA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FB7E5-1D2B-4019-9DB4-8617F185A45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06C31-91AA-41B7-8CE7-52350BEAE40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>
                  <a:tint val="75000"/>
                </a:prstClr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>
                  <a:tint val="75000"/>
                </a:prstClr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7AFAB9-E295-4481-954B-817BB78AA7D9}" type="slidenum">
              <a:rPr lang="ru-RU" smtClean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>
                  <a:tint val="75000"/>
                </a:prstClr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>
                  <a:tint val="75000"/>
                </a:prstClr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7AFAB9-E295-4481-954B-817BB78AA7D9}" type="slidenum">
              <a:rPr lang="ru-RU" smtClean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eois.mskobr.ru/book_images/img_74526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76336" y="3361510"/>
            <a:ext cx="5630931" cy="315250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Проектная работа</a:t>
            </a:r>
            <a:endParaRPr lang="ru-RU" sz="2400" b="1" dirty="0"/>
          </a:p>
          <a:p>
            <a:pPr algn="l"/>
            <a:r>
              <a:rPr lang="ru-RU" sz="2400" b="1" dirty="0" smtClean="0"/>
              <a:t>ученицы 7 </a:t>
            </a:r>
            <a:r>
              <a:rPr lang="ru-RU" sz="2400" b="1" dirty="0"/>
              <a:t>класса </a:t>
            </a:r>
            <a:r>
              <a:rPr lang="ru-RU" sz="2400" b="1" dirty="0" smtClean="0"/>
              <a:t>«Р</a:t>
            </a:r>
            <a:r>
              <a:rPr lang="ru-RU" sz="2400" b="1" dirty="0" smtClean="0"/>
              <a:t>»</a:t>
            </a:r>
            <a:r>
              <a:rPr lang="en-US" sz="2400" b="1" dirty="0" smtClean="0"/>
              <a:t> </a:t>
            </a:r>
            <a:r>
              <a:rPr lang="ru-RU" sz="2400" b="1" dirty="0" smtClean="0"/>
              <a:t>ГБОУ школа №1354 ЮЗАО г. Москва</a:t>
            </a:r>
            <a:endParaRPr lang="ru-RU" sz="2400" b="1" dirty="0"/>
          </a:p>
          <a:p>
            <a:pPr algn="l"/>
            <a:r>
              <a:rPr lang="ru-RU" sz="2400" b="1" dirty="0"/>
              <a:t>Бутенко </a:t>
            </a:r>
            <a:r>
              <a:rPr lang="ru-RU" sz="2400" b="1" dirty="0" smtClean="0"/>
              <a:t>Анны</a:t>
            </a:r>
            <a:endParaRPr lang="ru-RU" sz="2400" b="1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-747713"/>
            <a:ext cx="7772400" cy="360363"/>
          </a:xfrm>
        </p:spPr>
        <p:txBody>
          <a:bodyPr>
            <a:normAutofit fontScale="90000"/>
          </a:bodyPr>
          <a:lstStyle/>
          <a:p>
            <a:endParaRPr lang="ru-RU" sz="4000" b="1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807705" y="848990"/>
            <a:ext cx="731712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Басня.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32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и история </a:t>
            </a:r>
            <a:r>
              <a:rPr lang="ru-RU" sz="3200" b="1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жанра.</a:t>
            </a:r>
            <a:endParaRPr lang="ru-RU" sz="3200" b="1" dirty="0">
              <a:solidFill>
                <a:srgbClr val="EEECE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66712" y="5086415"/>
            <a:ext cx="763283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</a:pPr>
            <a:r>
              <a:rPr lang="ru-RU" sz="2400" b="1" dirty="0" smtClean="0">
                <a:solidFill>
                  <a:schemeClr val="tx2"/>
                </a:solidFill>
              </a:rPr>
              <a:t>Руководители проекта: </a:t>
            </a:r>
          </a:p>
          <a:p>
            <a:pPr marR="0" lvl="0" defTabSz="91440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</a:pPr>
            <a:r>
              <a:rPr lang="ru-RU" sz="2400" b="1" dirty="0" smtClean="0">
                <a:solidFill>
                  <a:schemeClr val="tx2"/>
                </a:solidFill>
              </a:rPr>
              <a:t>Королева О.О., учитель литературы,</a:t>
            </a:r>
          </a:p>
          <a:p>
            <a:pPr marR="0" lvl="0" defTabSz="91440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</a:pPr>
            <a:r>
              <a:rPr lang="ru-RU" sz="2400" b="1" dirty="0" err="1" smtClean="0">
                <a:solidFill>
                  <a:schemeClr val="tx2"/>
                </a:solidFill>
              </a:rPr>
              <a:t>Яринич</a:t>
            </a:r>
            <a:r>
              <a:rPr lang="ru-RU" sz="2400" b="1" dirty="0" smtClean="0">
                <a:solidFill>
                  <a:schemeClr val="tx2"/>
                </a:solidFill>
              </a:rPr>
              <a:t> Л.В., учитель информатики </a:t>
            </a:r>
          </a:p>
        </p:txBody>
      </p:sp>
    </p:spTree>
    <p:extLst>
      <p:ext uri="{BB962C8B-B14F-4D97-AF65-F5344CB8AC3E}">
        <p14:creationId xmlns:p14="http://schemas.microsoft.com/office/powerpoint/2010/main" xmlns="" val="14276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Новая папка (3)\Новая папка\3_XIV_01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81" y="1245100"/>
            <a:ext cx="3810000" cy="52006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276511" y="1258246"/>
            <a:ext cx="457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Calibri" pitchFamily="34" charset="0"/>
              </a:rPr>
              <a:t>В </a:t>
            </a:r>
            <a:r>
              <a:rPr lang="ru-RU" sz="3200" b="1" i="1" u="sng" dirty="0">
                <a:latin typeface="Calibri" pitchFamily="34" charset="0"/>
              </a:rPr>
              <a:t>России</a:t>
            </a:r>
            <a:r>
              <a:rPr lang="ru-RU" sz="3200" dirty="0">
                <a:latin typeface="Calibri" pitchFamily="34" charset="0"/>
              </a:rPr>
              <a:t> басня начала развиваться особенно быстро в </a:t>
            </a:r>
            <a:r>
              <a:rPr lang="en-US" sz="3200" dirty="0">
                <a:latin typeface="Calibri" pitchFamily="34" charset="0"/>
              </a:rPr>
              <a:t>XVIII</a:t>
            </a:r>
            <a:r>
              <a:rPr lang="ru-RU" sz="3200" dirty="0">
                <a:latin typeface="Calibri" pitchFamily="34" charset="0"/>
              </a:rPr>
              <a:t> веке – </a:t>
            </a:r>
          </a:p>
          <a:p>
            <a:pPr algn="ctr"/>
            <a:r>
              <a:rPr lang="ru-RU" sz="3200" dirty="0">
                <a:latin typeface="Calibri" pitchFamily="34" charset="0"/>
              </a:rPr>
              <a:t>в творчестве </a:t>
            </a:r>
          </a:p>
          <a:p>
            <a:pPr algn="ctr"/>
            <a:r>
              <a:rPr lang="ru-RU" sz="3200" b="1" i="1" u="sng" dirty="0">
                <a:latin typeface="Calibri" pitchFamily="34" charset="0"/>
              </a:rPr>
              <a:t>В.К.Тредиаковского,</a:t>
            </a:r>
          </a:p>
          <a:p>
            <a:pPr algn="ctr"/>
            <a:r>
              <a:rPr lang="ru-RU" sz="3200" b="1" i="1" u="sng" dirty="0">
                <a:latin typeface="Calibri" pitchFamily="34" charset="0"/>
              </a:rPr>
              <a:t> А.П. Сумарокова, </a:t>
            </a:r>
            <a:endParaRPr lang="ru-RU" sz="3200" b="1" i="1" u="sng" dirty="0" smtClean="0">
              <a:latin typeface="Calibri" pitchFamily="34" charset="0"/>
            </a:endParaRPr>
          </a:p>
          <a:p>
            <a:pPr algn="ctr"/>
            <a:r>
              <a:rPr lang="ru-RU" sz="3200" b="1" i="1" u="sng" dirty="0" smtClean="0">
                <a:latin typeface="Calibri" pitchFamily="34" charset="0"/>
              </a:rPr>
              <a:t>В.И</a:t>
            </a:r>
            <a:r>
              <a:rPr lang="ru-RU" sz="3200" b="1" i="1" u="sng" dirty="0">
                <a:latin typeface="Calibri" pitchFamily="34" charset="0"/>
              </a:rPr>
              <a:t>. </a:t>
            </a:r>
            <a:r>
              <a:rPr lang="ru-RU" sz="3200" b="1" i="1" u="sng" dirty="0" err="1">
                <a:latin typeface="Calibri" pitchFamily="34" charset="0"/>
              </a:rPr>
              <a:t>Майкова</a:t>
            </a:r>
            <a:r>
              <a:rPr lang="ru-RU" sz="3200" b="1" i="1" u="sng" dirty="0">
                <a:latin typeface="Calibri" pitchFamily="34" charset="0"/>
              </a:rPr>
              <a:t>,</a:t>
            </a:r>
          </a:p>
          <a:p>
            <a:pPr algn="ctr"/>
            <a:r>
              <a:rPr lang="ru-RU" sz="3200" b="1" i="1" u="sng" dirty="0">
                <a:latin typeface="Calibri" pitchFamily="34" charset="0"/>
              </a:rPr>
              <a:t> И.И. Дмитриева, </a:t>
            </a:r>
            <a:endParaRPr lang="ru-RU" sz="3200" b="1" i="1" u="sng" dirty="0" smtClean="0">
              <a:latin typeface="Calibri" pitchFamily="34" charset="0"/>
            </a:endParaRPr>
          </a:p>
          <a:p>
            <a:pPr algn="ctr"/>
            <a:r>
              <a:rPr lang="ru-RU" sz="3200" b="1" i="1" u="sng" dirty="0" smtClean="0">
                <a:latin typeface="Calibri" pitchFamily="34" charset="0"/>
              </a:rPr>
              <a:t>И.И</a:t>
            </a:r>
            <a:r>
              <a:rPr lang="ru-RU" sz="3200" b="1" i="1" u="sng" dirty="0">
                <a:latin typeface="Calibri" pitchFamily="34" charset="0"/>
              </a:rPr>
              <a:t>. </a:t>
            </a:r>
            <a:r>
              <a:rPr lang="ru-RU" sz="3200" b="1" i="1" u="sng" dirty="0" err="1">
                <a:latin typeface="Calibri" pitchFamily="34" charset="0"/>
              </a:rPr>
              <a:t>Хемницера</a:t>
            </a:r>
            <a:r>
              <a:rPr lang="ru-RU" sz="3200" b="1" i="1" u="sng" dirty="0">
                <a:latin typeface="Calibri" pitchFamily="34" charset="0"/>
              </a:rPr>
              <a:t>, </a:t>
            </a:r>
          </a:p>
          <a:p>
            <a:pPr algn="ctr"/>
            <a:r>
              <a:rPr lang="ru-RU" sz="3200" b="1" i="1" u="sng" dirty="0">
                <a:latin typeface="Calibri" pitchFamily="34" charset="0"/>
              </a:rPr>
              <a:t>М.В. Ломоносова.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8017" y="346332"/>
            <a:ext cx="8183880" cy="10515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Русская басня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574" y="1040365"/>
            <a:ext cx="4366668" cy="5362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9181" y="1123030"/>
            <a:ext cx="39290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Calibri" pitchFamily="34" charset="0"/>
              </a:rPr>
              <a:t>Самую широкую известность получили басни, созданные</a:t>
            </a:r>
          </a:p>
          <a:p>
            <a:pPr algn="ctr"/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b="1" i="1" u="sng" dirty="0">
                <a:latin typeface="Calibri" pitchFamily="34" charset="0"/>
              </a:rPr>
              <a:t>И.А. Крыловым </a:t>
            </a:r>
          </a:p>
          <a:p>
            <a:pPr algn="ctr"/>
            <a:r>
              <a:rPr lang="ru-RU" sz="2800" dirty="0">
                <a:latin typeface="Calibri" pitchFamily="34" charset="0"/>
              </a:rPr>
              <a:t>(1769-1844).</a:t>
            </a:r>
          </a:p>
          <a:p>
            <a:pPr algn="ctr"/>
            <a:endParaRPr lang="ru-RU" sz="2800" dirty="0">
              <a:latin typeface="Calibri" pitchFamily="34" charset="0"/>
            </a:endParaRPr>
          </a:p>
          <a:p>
            <a:pPr algn="ctr"/>
            <a:endParaRPr lang="ru-RU" sz="2800" dirty="0">
              <a:latin typeface="Calibri" pitchFamily="34" charset="0"/>
            </a:endParaRPr>
          </a:p>
          <a:p>
            <a:pPr algn="ctr"/>
            <a:r>
              <a:rPr lang="ru-RU" sz="2800" dirty="0"/>
              <a:t>Многие выражения из басен Крылова стали </a:t>
            </a:r>
            <a:r>
              <a:rPr lang="ru-RU" sz="2800" u="sng" dirty="0"/>
              <a:t>крылатыми</a:t>
            </a:r>
            <a:r>
              <a:rPr lang="ru-RU" sz="2800" dirty="0"/>
              <a:t>.</a:t>
            </a:r>
          </a:p>
          <a:p>
            <a:pPr algn="ctr"/>
            <a:endParaRPr lang="ru-RU" sz="2800" dirty="0"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05235"/>
            <a:ext cx="8183880" cy="10515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И.А</a:t>
            </a: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. Крылов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90524" y="695326"/>
            <a:ext cx="83343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Серг</a:t>
            </a: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е</a:t>
            </a:r>
            <a:r>
              <a:rPr lang="vi-VN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й Влад</a:t>
            </a: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lang="vi-VN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мирович Михалк</a:t>
            </a: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о</a:t>
            </a:r>
            <a:r>
              <a:rPr lang="vi-VN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в</a:t>
            </a:r>
            <a:endParaRPr lang="ru-RU" sz="36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3200" dirty="0" smtClean="0"/>
              <a:t>советский писатель, поэт, баснописец</a:t>
            </a:r>
            <a:endParaRPr lang="ru-RU" sz="3200" b="1" dirty="0" smtClean="0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143000" y="578643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С.В. Михалков</a:t>
            </a:r>
          </a:p>
        </p:txBody>
      </p:sp>
      <p:pic>
        <p:nvPicPr>
          <p:cNvPr id="13317" name="Picture 7" descr="http://s48.radikal.ru/i122/0908/84/e3ca31a5ea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124" y="2547071"/>
            <a:ext cx="2714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&amp;Gcy;.&amp;Acy;. &amp;Zcy;&amp;yucy;&amp;gcy;&amp;acy;&amp;ncy;&amp;ocy;&amp;vcy;: &quot;&amp;Ucy;&amp;shcy;&amp;iecy;&amp;lcy; &amp;icy;&amp;zcy; &amp;zhcy;&amp;icy;&amp;zcy;&amp;ncy;&amp;icy; &amp;Scy;&amp;iecy;&amp;rcy;&amp;gcy;&amp;iecy;&amp;jcy; &amp;Vcy;&amp;lcy;&amp;acy;&amp;dcy;&amp;icy;&amp;mcy;&amp;icy;&amp;rcy;&amp;ocy;&amp;vcy;&amp;icy;&amp;chcy; &amp;Mcy;&amp;icy;&amp;khcy;&amp;acy;&amp;lcy;&amp;kcy;&amp;ocy;&amp;vcy; - &amp;vcy;&amp;iecy;&amp;lcy;&amp;icy;&amp;kcy;&amp;icy;&amp;jcy; &amp;chcy;&amp;iecy;&amp;lcy;&amp;ocy;&amp;vcy;&amp;iecy;&amp;kcy;, &amp;gcy;&amp;rcy;&amp;acy;&amp;zhcy;&amp;dcy;&amp;acy;&amp;ncy;&amp;icy;&amp;ncy;, &amp;tcy;&amp;acy;&amp;lcy;&amp;acy;&amp;ncy;&amp;tcy;&amp;lcy;&amp;icy;&amp;vcy;&amp;ycy;&amp;jcy; &amp;pcy;&amp;icy;&amp;scy;&amp;acy;&amp;tcy;&amp;iecy;&amp;lcy;&amp;softcy; &amp;icy; &amp;pcy;&amp;ocy;&amp;ecy;&amp;t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758" y="2688151"/>
            <a:ext cx="3051175" cy="36275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5789" y="2388025"/>
            <a:ext cx="217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1913г-2009г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464820"/>
            <a:ext cx="8183880" cy="10515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/>
              <a:t>Жанровые особенности басни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8428" y="990600"/>
            <a:ext cx="8616415" cy="530167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sz="14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sz="2400" u="sng" dirty="0" smtClean="0">
                <a:solidFill>
                  <a:srgbClr val="FF0000"/>
                </a:solidFill>
              </a:rPr>
              <a:t>Основные признаки жанра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1400" u="sng" dirty="0" smtClean="0"/>
          </a:p>
          <a:p>
            <a:pPr>
              <a:defRPr/>
            </a:pPr>
            <a:r>
              <a:rPr lang="ru-RU" sz="2400" dirty="0" smtClean="0"/>
              <a:t>повествовательность;</a:t>
            </a:r>
          </a:p>
          <a:p>
            <a:pPr>
              <a:defRPr/>
            </a:pPr>
            <a:r>
              <a:rPr lang="ru-RU" sz="2400" dirty="0" smtClean="0"/>
              <a:t>вымышленность;</a:t>
            </a:r>
          </a:p>
          <a:p>
            <a:pPr>
              <a:defRPr/>
            </a:pPr>
            <a:r>
              <a:rPr lang="ru-RU" sz="2400" dirty="0" smtClean="0"/>
              <a:t>назидательность.</a:t>
            </a:r>
          </a:p>
          <a:p>
            <a:pPr>
              <a:defRPr/>
            </a:pPr>
            <a:endParaRPr lang="ru-RU" sz="2400" dirty="0" smtClean="0"/>
          </a:p>
          <a:p>
            <a:pPr algn="ctr">
              <a:lnSpc>
                <a:spcPct val="70000"/>
              </a:lnSpc>
              <a:buNone/>
              <a:defRPr/>
            </a:pPr>
            <a:r>
              <a:rPr lang="ru-RU" sz="2400" u="sng" dirty="0" smtClean="0">
                <a:solidFill>
                  <a:srgbClr val="FF0000"/>
                </a:solidFill>
              </a:rPr>
              <a:t>Композиция басни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1800" u="sng" dirty="0" smtClean="0"/>
          </a:p>
          <a:p>
            <a:pPr>
              <a:lnSpc>
                <a:spcPct val="100000"/>
              </a:lnSpc>
              <a:defRPr/>
            </a:pPr>
            <a:r>
              <a:rPr lang="ru-RU" sz="2400" dirty="0" smtClean="0"/>
              <a:t>собственно рассказ, повествование;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 smtClean="0"/>
              <a:t>назидание, нравоучение , т.е. мораль.</a:t>
            </a:r>
          </a:p>
          <a:p>
            <a:pPr>
              <a:defRPr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070" y="611505"/>
            <a:ext cx="8183880" cy="10515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/>
              <a:t>Жанровые особенности басни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0267" y="1019175"/>
            <a:ext cx="8663708" cy="57150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sz="2000" dirty="0" smtClean="0"/>
          </a:p>
          <a:p>
            <a:pPr algn="ctr">
              <a:lnSpc>
                <a:spcPct val="70000"/>
              </a:lnSpc>
              <a:buNone/>
              <a:defRPr/>
            </a:pPr>
            <a:r>
              <a:rPr lang="ru-RU" sz="2400" u="sng" dirty="0" smtClean="0">
                <a:solidFill>
                  <a:srgbClr val="FF0000"/>
                </a:solidFill>
              </a:rPr>
              <a:t>Виды басни по содержанию и системе персонажей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1800" u="sng" dirty="0" smtClean="0"/>
          </a:p>
          <a:p>
            <a:pPr>
              <a:lnSpc>
                <a:spcPct val="100000"/>
              </a:lnSpc>
              <a:defRPr/>
            </a:pPr>
            <a:r>
              <a:rPr lang="ru-RU" sz="2400" dirty="0" smtClean="0"/>
              <a:t>басни, в которых действуют животные или растения (эзоповы);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 smtClean="0"/>
              <a:t>басни, в которых действуют люди (сибаритские);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 smtClean="0"/>
              <a:t>басни, в которых действуют и те, и другие.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 smtClean="0"/>
              <a:t>мифологические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278090" y="1549943"/>
            <a:ext cx="8224982" cy="57419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В конце басни содержится краткое нравоучительное заключение — так называемая </a:t>
            </a:r>
            <a:r>
              <a:rPr lang="ru-RU" sz="2400" dirty="0" smtClean="0">
                <a:solidFill>
                  <a:srgbClr val="FF0000"/>
                </a:solidFill>
              </a:rPr>
              <a:t>мораль. </a:t>
            </a:r>
            <a:r>
              <a:rPr lang="ru-RU" sz="2400" dirty="0" smtClean="0"/>
              <a:t>В басне высмеиваются пороки людей.</a:t>
            </a:r>
            <a:endParaRPr lang="en-US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Ирония </a:t>
            </a:r>
            <a:r>
              <a:rPr lang="ru-RU" sz="2400" dirty="0" smtClean="0"/>
              <a:t>– скрытая насмешка, иносказание. 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60070" y="611505"/>
            <a:ext cx="8183880" cy="10515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/>
              <a:t>Жанровые особенности басни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074" name="Picture 2" descr="Картинки, открытки, анимация - Фотошоп, дизайн, графика, творчество - ilovephotoshop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71" y="3571501"/>
            <a:ext cx="8366879" cy="288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03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77025" y="4284036"/>
            <a:ext cx="2561474" cy="217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5648" y="180975"/>
            <a:ext cx="3491346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Аллегория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18260" y="1137320"/>
            <a:ext cx="35587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Иносказание в басне заключается в том, что главными героями являются животные. Они не имеют </a:t>
            </a:r>
            <a:r>
              <a:rPr lang="ru-RU" sz="2400" smtClean="0"/>
              <a:t>собственных имён. </a:t>
            </a:r>
            <a:r>
              <a:rPr lang="ru-RU" sz="2400" dirty="0" smtClean="0"/>
              <a:t>За их обобщёнными образами скрываются люди с их характерами и недостатками.</a:t>
            </a:r>
          </a:p>
          <a:p>
            <a:r>
              <a:rPr lang="ru-RU" sz="2400" dirty="0" smtClean="0"/>
              <a:t> 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2477" y="443060"/>
            <a:ext cx="2561474" cy="394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2656"/>
            <a:ext cx="2627784" cy="312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60998"/>
            <a:ext cx="2622333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loud"/>
          <p:cNvSpPr>
            <a:spLocks noChangeAspect="1" noEditPoints="1" noChangeArrowheads="1"/>
          </p:cNvSpPr>
          <p:nvPr/>
        </p:nvSpPr>
        <p:spPr bwMode="auto">
          <a:xfrm>
            <a:off x="3924300" y="2852738"/>
            <a:ext cx="2520950" cy="15462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ru-RU" sz="1800" b="1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ru-RU" sz="2400" b="1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Б А С Н Я</a:t>
            </a:r>
          </a:p>
        </p:txBody>
      </p:sp>
      <p:sp>
        <p:nvSpPr>
          <p:cNvPr id="32771" name="Cloud"/>
          <p:cNvSpPr>
            <a:spLocks noChangeAspect="1" noEditPoints="1" noChangeArrowheads="1"/>
          </p:cNvSpPr>
          <p:nvPr/>
        </p:nvSpPr>
        <p:spPr bwMode="auto">
          <a:xfrm>
            <a:off x="0" y="1628775"/>
            <a:ext cx="2303463" cy="10969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1400" b="1">
                <a:solidFill>
                  <a:srgbClr val="111111"/>
                </a:solidFill>
                <a:latin typeface="Arial" panose="020B0604020202020204" pitchFamily="34" charset="0"/>
              </a:rPr>
              <a:t>И.А.Крылов  И.И.Дмитриев (Начало </a:t>
            </a:r>
            <a:r>
              <a:rPr lang="en-US" sz="1400" b="1">
                <a:solidFill>
                  <a:srgbClr val="111111"/>
                </a:solidFill>
                <a:latin typeface="Arial" panose="020B0604020202020204" pitchFamily="34" charset="0"/>
              </a:rPr>
              <a:t>XIX</a:t>
            </a:r>
            <a:r>
              <a:rPr lang="ru-RU" sz="1400" b="1">
                <a:solidFill>
                  <a:srgbClr val="111111"/>
                </a:solidFill>
                <a:latin typeface="Arial" panose="020B0604020202020204" pitchFamily="34" charset="0"/>
              </a:rPr>
              <a:t> века)</a:t>
            </a:r>
            <a:r>
              <a:rPr lang="en-US" sz="1400" b="1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endParaRPr lang="ru-RU" sz="1400" b="1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Cloud"/>
          <p:cNvSpPr>
            <a:spLocks noChangeAspect="1" noEditPoints="1" noChangeArrowheads="1"/>
          </p:cNvSpPr>
          <p:nvPr/>
        </p:nvSpPr>
        <p:spPr bwMode="auto">
          <a:xfrm>
            <a:off x="5940425" y="115888"/>
            <a:ext cx="1658938" cy="11112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b="1">
                <a:solidFill>
                  <a:srgbClr val="111111"/>
                </a:solidFill>
                <a:latin typeface="Arial" panose="020B0604020202020204" pitchFamily="34" charset="0"/>
              </a:rPr>
              <a:t>Эзоп    (</a:t>
            </a:r>
            <a:r>
              <a:rPr lang="en-US" sz="1800" b="1">
                <a:solidFill>
                  <a:srgbClr val="111111"/>
                </a:solidFill>
                <a:latin typeface="Arial" panose="020B0604020202020204" pitchFamily="34" charset="0"/>
              </a:rPr>
              <a:t>VI </a:t>
            </a:r>
            <a:r>
              <a:rPr lang="ru-RU" sz="1800" b="1">
                <a:solidFill>
                  <a:srgbClr val="111111"/>
                </a:solidFill>
                <a:latin typeface="Arial" panose="020B0604020202020204" pitchFamily="34" charset="0"/>
              </a:rPr>
              <a:t>век)</a:t>
            </a:r>
          </a:p>
        </p:txBody>
      </p:sp>
      <p:sp>
        <p:nvSpPr>
          <p:cNvPr id="32773" name="Cloud"/>
          <p:cNvSpPr>
            <a:spLocks noChangeAspect="1" noEditPoints="1" noChangeArrowheads="1"/>
          </p:cNvSpPr>
          <p:nvPr/>
        </p:nvSpPr>
        <p:spPr bwMode="auto">
          <a:xfrm rot="-1215201">
            <a:off x="4067175" y="0"/>
            <a:ext cx="2130425" cy="11604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1800" b="1">
                <a:solidFill>
                  <a:srgbClr val="111111"/>
                </a:solidFill>
                <a:latin typeface="Arial" panose="020B0604020202020204" pitchFamily="34" charset="0"/>
              </a:rPr>
              <a:t>Жан де Лафонтен</a:t>
            </a:r>
          </a:p>
        </p:txBody>
      </p:sp>
      <p:sp>
        <p:nvSpPr>
          <p:cNvPr id="32774" name="Cloud"/>
          <p:cNvSpPr>
            <a:spLocks noChangeAspect="1" noEditPoints="1" noChangeArrowheads="1"/>
          </p:cNvSpPr>
          <p:nvPr/>
        </p:nvSpPr>
        <p:spPr bwMode="auto">
          <a:xfrm>
            <a:off x="2411413" y="1557338"/>
            <a:ext cx="2519363" cy="11112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sz="900" b="1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800" b="1">
                <a:solidFill>
                  <a:srgbClr val="111111"/>
                </a:solidFill>
                <a:latin typeface="Arial" panose="020B0604020202020204" pitchFamily="34" charset="0"/>
              </a:rPr>
              <a:t>Баснописцы </a:t>
            </a:r>
          </a:p>
        </p:txBody>
      </p:sp>
      <p:sp>
        <p:nvSpPr>
          <p:cNvPr id="32775" name="Cloud"/>
          <p:cNvSpPr>
            <a:spLocks noChangeAspect="1" noEditPoints="1" noChangeArrowheads="1"/>
          </p:cNvSpPr>
          <p:nvPr/>
        </p:nvSpPr>
        <p:spPr bwMode="auto">
          <a:xfrm>
            <a:off x="971550" y="4797425"/>
            <a:ext cx="1946275" cy="10080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1800" b="1">
                <a:solidFill>
                  <a:srgbClr val="111111"/>
                </a:solidFill>
                <a:latin typeface="Arial" panose="020B0604020202020204" pitchFamily="34" charset="0"/>
              </a:rPr>
              <a:t>Эзопов язык</a:t>
            </a:r>
          </a:p>
        </p:txBody>
      </p:sp>
      <p:sp>
        <p:nvSpPr>
          <p:cNvPr id="32776" name="Cloud"/>
          <p:cNvSpPr>
            <a:spLocks noChangeAspect="1" noEditPoints="1" noChangeArrowheads="1"/>
          </p:cNvSpPr>
          <p:nvPr/>
        </p:nvSpPr>
        <p:spPr bwMode="auto">
          <a:xfrm>
            <a:off x="2843213" y="5300663"/>
            <a:ext cx="3168650" cy="10080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ru-RU" sz="1000" b="1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800" b="1">
                <a:solidFill>
                  <a:srgbClr val="111111"/>
                </a:solidFill>
                <a:latin typeface="Arial" panose="020B0604020202020204" pitchFamily="34" charset="0"/>
              </a:rPr>
              <a:t>Олицетворение</a:t>
            </a:r>
          </a:p>
        </p:txBody>
      </p:sp>
      <p:sp>
        <p:nvSpPr>
          <p:cNvPr id="32777" name="Cloud"/>
          <p:cNvSpPr>
            <a:spLocks noChangeAspect="1" noEditPoints="1" noChangeArrowheads="1"/>
          </p:cNvSpPr>
          <p:nvPr/>
        </p:nvSpPr>
        <p:spPr bwMode="auto">
          <a:xfrm>
            <a:off x="6084888" y="5229225"/>
            <a:ext cx="2808287" cy="10080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1800" b="1">
                <a:solidFill>
                  <a:srgbClr val="111111"/>
                </a:solidFill>
                <a:latin typeface="Arial" panose="020B0604020202020204" pitchFamily="34" charset="0"/>
              </a:rPr>
              <a:t>Аллегория (иносказание)</a:t>
            </a:r>
          </a:p>
        </p:txBody>
      </p:sp>
      <p:sp>
        <p:nvSpPr>
          <p:cNvPr id="32778" name="Cloud"/>
          <p:cNvSpPr>
            <a:spLocks noChangeAspect="1" noEditPoints="1" noChangeArrowheads="1"/>
          </p:cNvSpPr>
          <p:nvPr/>
        </p:nvSpPr>
        <p:spPr bwMode="auto">
          <a:xfrm>
            <a:off x="7235825" y="3789363"/>
            <a:ext cx="1658938" cy="11112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ru-RU" sz="1800" b="1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800" b="1">
                <a:solidFill>
                  <a:srgbClr val="111111"/>
                </a:solidFill>
                <a:latin typeface="Arial" panose="020B0604020202020204" pitchFamily="34" charset="0"/>
              </a:rPr>
              <a:t>Мораль </a:t>
            </a:r>
          </a:p>
        </p:txBody>
      </p:sp>
      <p:sp>
        <p:nvSpPr>
          <p:cNvPr id="32779" name="Cloud"/>
          <p:cNvSpPr>
            <a:spLocks noChangeAspect="1" noEditPoints="1" noChangeArrowheads="1"/>
          </p:cNvSpPr>
          <p:nvPr/>
        </p:nvSpPr>
        <p:spPr bwMode="auto">
          <a:xfrm>
            <a:off x="7019925" y="2205038"/>
            <a:ext cx="2266950" cy="12080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1800" b="1">
                <a:solidFill>
                  <a:srgbClr val="111111"/>
                </a:solidFill>
                <a:latin typeface="Arial" panose="020B0604020202020204" pitchFamily="34" charset="0"/>
              </a:rPr>
              <a:t>Нравоучи-тельный характер</a:t>
            </a:r>
          </a:p>
        </p:txBody>
      </p:sp>
      <p:sp>
        <p:nvSpPr>
          <p:cNvPr id="32780" name="Cloud"/>
          <p:cNvSpPr>
            <a:spLocks noChangeAspect="1" noEditPoints="1" noChangeArrowheads="1"/>
          </p:cNvSpPr>
          <p:nvPr/>
        </p:nvSpPr>
        <p:spPr bwMode="auto">
          <a:xfrm>
            <a:off x="6877050" y="765175"/>
            <a:ext cx="2024063" cy="1355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1800" b="1">
                <a:solidFill>
                  <a:srgbClr val="111111"/>
                </a:solidFill>
                <a:latin typeface="Arial" panose="020B0604020202020204" pitchFamily="34" charset="0"/>
              </a:rPr>
              <a:t>Короткий рассказ</a:t>
            </a: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 flipV="1">
            <a:off x="3708400" y="2636838"/>
            <a:ext cx="576263" cy="4318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5981639" y="1916114"/>
            <a:ext cx="1008062" cy="1008062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6443663" y="2997200"/>
            <a:ext cx="936625" cy="503238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 flipV="1">
            <a:off x="1835150" y="1125538"/>
            <a:ext cx="792163" cy="719137"/>
          </a:xfrm>
          <a:prstGeom prst="line">
            <a:avLst/>
          </a:prstGeom>
          <a:noFill/>
          <a:ln w="63500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V="1">
            <a:off x="2627313" y="981075"/>
            <a:ext cx="215900" cy="863600"/>
          </a:xfrm>
          <a:prstGeom prst="line">
            <a:avLst/>
          </a:prstGeom>
          <a:noFill/>
          <a:ln w="63500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2268538" y="1844675"/>
            <a:ext cx="358775" cy="215900"/>
          </a:xfrm>
          <a:prstGeom prst="line">
            <a:avLst/>
          </a:prstGeom>
          <a:noFill/>
          <a:ln w="63500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H="1">
            <a:off x="2700338" y="4149725"/>
            <a:ext cx="1511300" cy="719138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>
            <a:off x="4500563" y="4437063"/>
            <a:ext cx="647700" cy="8636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6443663" y="3787775"/>
            <a:ext cx="936625" cy="36195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6084888" y="4219575"/>
            <a:ext cx="1079500" cy="1081088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4140200" y="1196975"/>
            <a:ext cx="360363" cy="360363"/>
          </a:xfrm>
          <a:prstGeom prst="line">
            <a:avLst/>
          </a:prstGeom>
          <a:noFill/>
          <a:ln w="63500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2" name="Cloud"/>
          <p:cNvSpPr>
            <a:spLocks noChangeAspect="1" noEditPoints="1" noChangeArrowheads="1"/>
          </p:cNvSpPr>
          <p:nvPr/>
        </p:nvSpPr>
        <p:spPr bwMode="auto">
          <a:xfrm>
            <a:off x="2411413" y="0"/>
            <a:ext cx="1800225" cy="1063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111111"/>
                </a:solidFill>
                <a:latin typeface="Arial" panose="020B0604020202020204" pitchFamily="34" charset="0"/>
              </a:rPr>
              <a:t>Козьма Петрович Прутков</a:t>
            </a: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H="1">
            <a:off x="2555875" y="2492375"/>
            <a:ext cx="287338" cy="360363"/>
          </a:xfrm>
          <a:prstGeom prst="line">
            <a:avLst/>
          </a:prstGeom>
          <a:noFill/>
          <a:ln w="63500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4" name="Cloud"/>
          <p:cNvSpPr>
            <a:spLocks noChangeAspect="1" noEditPoints="1" noChangeArrowheads="1"/>
          </p:cNvSpPr>
          <p:nvPr/>
        </p:nvSpPr>
        <p:spPr bwMode="auto">
          <a:xfrm rot="-1215201">
            <a:off x="-180975" y="2852738"/>
            <a:ext cx="2922588" cy="11604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Демьян Бедный (</a:t>
            </a:r>
            <a:r>
              <a:rPr lang="en-US" b="1" dirty="0">
                <a:solidFill>
                  <a:srgbClr val="111111"/>
                </a:solidFill>
                <a:latin typeface="Arial" panose="020B0604020202020204" pitchFamily="34" charset="0"/>
              </a:rPr>
              <a:t>XX 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век)</a:t>
            </a:r>
          </a:p>
        </p:txBody>
      </p:sp>
      <p:sp>
        <p:nvSpPr>
          <p:cNvPr id="32796" name="Cloud"/>
          <p:cNvSpPr>
            <a:spLocks noChangeAspect="1" noEditPoints="1" noChangeArrowheads="1"/>
          </p:cNvSpPr>
          <p:nvPr/>
        </p:nvSpPr>
        <p:spPr bwMode="auto">
          <a:xfrm rot="-1215201">
            <a:off x="1476375" y="3429000"/>
            <a:ext cx="2305050" cy="10890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1400" b="1">
                <a:solidFill>
                  <a:srgbClr val="111111"/>
                </a:solidFill>
                <a:latin typeface="Arial" panose="020B0604020202020204" pitchFamily="34" charset="0"/>
              </a:rPr>
              <a:t>С.Михалков (современник)</a:t>
            </a:r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V="1">
            <a:off x="2627313" y="981075"/>
            <a:ext cx="215900" cy="863600"/>
          </a:xfrm>
          <a:prstGeom prst="line">
            <a:avLst/>
          </a:prstGeom>
          <a:noFill/>
          <a:ln w="63500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 flipV="1">
            <a:off x="4859338" y="908050"/>
            <a:ext cx="1296987" cy="1081088"/>
          </a:xfrm>
          <a:prstGeom prst="line">
            <a:avLst/>
          </a:prstGeom>
          <a:noFill/>
          <a:ln w="63500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0" name="Cloud"/>
          <p:cNvSpPr>
            <a:spLocks noChangeAspect="1" noEditPoints="1" noChangeArrowheads="1"/>
          </p:cNvSpPr>
          <p:nvPr/>
        </p:nvSpPr>
        <p:spPr bwMode="auto">
          <a:xfrm>
            <a:off x="-468313" y="0"/>
            <a:ext cx="3060701" cy="13033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1400" b="1" dirty="0" err="1">
                <a:solidFill>
                  <a:srgbClr val="111111"/>
                </a:solidFill>
                <a:latin typeface="Arial" panose="020B0604020202020204" pitchFamily="34" charset="0"/>
              </a:rPr>
              <a:t>В.К.Тредиаковский</a:t>
            </a:r>
            <a:r>
              <a:rPr lang="ru-RU" sz="1400" b="1" dirty="0">
                <a:solidFill>
                  <a:srgbClr val="111111"/>
                </a:solidFill>
                <a:latin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rgbClr val="111111"/>
                </a:solidFill>
                <a:latin typeface="Arial" panose="020B0604020202020204" pitchFamily="34" charset="0"/>
              </a:rPr>
              <a:t>А.Д.Кантемир</a:t>
            </a:r>
            <a:endParaRPr lang="ru-RU" sz="1400" b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111111"/>
                </a:solidFill>
                <a:latin typeface="Arial" panose="020B0604020202020204" pitchFamily="34" charset="0"/>
              </a:rPr>
              <a:t>(Середина </a:t>
            </a:r>
            <a:r>
              <a:rPr lang="en-US" sz="1400" b="1" dirty="0">
                <a:solidFill>
                  <a:srgbClr val="111111"/>
                </a:solidFill>
                <a:latin typeface="Arial" panose="020B0604020202020204" pitchFamily="34" charset="0"/>
              </a:rPr>
              <a:t>XVIII</a:t>
            </a:r>
            <a:r>
              <a:rPr lang="ru-RU" sz="1400" b="1" dirty="0">
                <a:solidFill>
                  <a:srgbClr val="111111"/>
                </a:solidFill>
                <a:latin typeface="Arial" panose="020B0604020202020204" pitchFamily="34" charset="0"/>
              </a:rPr>
              <a:t> века)</a:t>
            </a:r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 flipH="1">
            <a:off x="3059113" y="2636838"/>
            <a:ext cx="360362" cy="576262"/>
          </a:xfrm>
          <a:prstGeom prst="line">
            <a:avLst/>
          </a:prstGeom>
          <a:noFill/>
          <a:ln w="63500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2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048" y="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-1" y="1029903"/>
            <a:ext cx="8691613" cy="4640509"/>
          </a:xfrm>
        </p:spPr>
        <p:txBody>
          <a:bodyPr/>
          <a:lstStyle/>
          <a:p>
            <a:pPr lvl="1" algn="just">
              <a:lnSpc>
                <a:spcPct val="90000"/>
              </a:lnSpc>
              <a:buFont typeface="Tahoma" panose="020B0604030504040204" pitchFamily="34" charset="0"/>
              <a:buNone/>
            </a:pPr>
            <a:r>
              <a:rPr lang="ru-RU" sz="2000" dirty="0"/>
              <a:t>	</a:t>
            </a:r>
            <a:r>
              <a:rPr lang="ru-RU" sz="2000" dirty="0">
                <a:latin typeface="Arial" panose="020B0604020202020204" pitchFamily="34" charset="0"/>
              </a:rPr>
              <a:t>	</a:t>
            </a:r>
            <a:r>
              <a:rPr lang="ru-RU" sz="2000" dirty="0" smtClean="0">
                <a:latin typeface="Arial" panose="020B0604020202020204" pitchFamily="34" charset="0"/>
              </a:rPr>
              <a:t>Басни </a:t>
            </a:r>
            <a:r>
              <a:rPr lang="ru-RU" sz="2000" dirty="0">
                <a:latin typeface="Arial" panose="020B0604020202020204" pitchFamily="34" charset="0"/>
              </a:rPr>
              <a:t>нужны нам обязательно. В них много обычной житейской мудрости. Это не просто юмористические заметки о жизни животных, растений, вещей и людей. Перед нами — жанр нравоучительный, созданный для “исправления нравов”, для воспитания. Его цель — назвать порок, воспитать на отрицательном примере. И потому в баснях всегда есть мораль — именно так называется “вывод”, формулирующий суть басни. Мораль, как правило, высказана. О ней не нужно догадываться. Затрагиваемые проблемы в баснях вечны.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000" dirty="0">
                <a:latin typeface="Arial" panose="020B0604020202020204" pitchFamily="34" charset="0"/>
              </a:rPr>
              <a:t> 		</a:t>
            </a:r>
            <a:endParaRPr lang="ru-RU" sz="1800" dirty="0" smtClean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ru-RU" sz="1800" dirty="0">
              <a:latin typeface="Arial" panose="020B0604020202020204" pitchFamily="34" charset="0"/>
            </a:endParaRPr>
          </a:p>
        </p:txBody>
      </p:sp>
      <p:pic>
        <p:nvPicPr>
          <p:cNvPr id="14338" name="Picture 2" descr="&amp;Mcy;&amp;icy;&amp;khcy;&amp;acy;&amp;icy;&amp;lcy; &amp;Gcy;&amp;acy;&amp;scy;&amp;pcy;&amp;acy;&amp;rcy;&amp;ocy;&amp;vcy;: &amp;chcy;&amp;icy;&amp;tcy;&amp;acy;&amp;tcy;&amp;softcy; &amp;kcy;&amp;ncy;&amp;icy;&amp;gcy;&amp;icy; &amp;acy;&amp;vcy;&amp;tcy;&amp;ocy;&amp;rcy;&amp;acy;, &amp;kcy;&amp;ucy;&amp;pcy;&amp;icy;&amp;tcy;&amp;softcy; &amp;kcy;&amp;ncy;&amp;icy;&amp;gcy;&amp;icy; &amp;Lcy;&amp;acy;&amp;bcy;&amp;icy;&amp;rcy;&amp;icy;&amp;n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931" y="3914775"/>
            <a:ext cx="1915824" cy="2528888"/>
          </a:xfrm>
          <a:prstGeom prst="rect">
            <a:avLst/>
          </a:prstGeom>
          <a:noFill/>
        </p:spPr>
      </p:pic>
      <p:pic>
        <p:nvPicPr>
          <p:cNvPr id="2050" name="Picture 2" descr="Knigaline - Сайт букинистических, коллекционных, антикварных изданий и книг Вашего детства. -Knigaline - Сайт букинистических, 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426" y="3914775"/>
            <a:ext cx="1882179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нига &quot;Читаю сам. Книга для чтения. В 3-х книгах. Книга 2&quot; - Бронислава Корсунская. Купить книгу, читать рецензии ISBN 5-691-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102" y="3914775"/>
            <a:ext cx="1938976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роза русской литературы до 1917 г / Каталог интернет-магазина Read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5953" y="3914775"/>
            <a:ext cx="1855058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65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02" y="269748"/>
            <a:ext cx="8183880" cy="1051560"/>
          </a:xfrm>
        </p:spPr>
        <p:txBody>
          <a:bodyPr/>
          <a:lstStyle/>
          <a:p>
            <a:pPr algn="ctr"/>
            <a:r>
              <a:rPr lang="ru-RU" dirty="0"/>
              <a:t>Список литературы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1321308"/>
            <a:ext cx="8183880" cy="4187952"/>
          </a:xfrm>
        </p:spPr>
        <p:txBody>
          <a:bodyPr/>
          <a:lstStyle/>
          <a:p>
            <a:r>
              <a:rPr lang="ru-RU" sz="1800" dirty="0"/>
              <a:t>Гаспаров М. Л. Античная литературная басня — М., 1972.</a:t>
            </a:r>
          </a:p>
          <a:p>
            <a:r>
              <a:rPr lang="ru-RU" sz="1800" dirty="0" err="1"/>
              <a:t>Гринцер</a:t>
            </a:r>
            <a:r>
              <a:rPr lang="ru-RU" sz="1800" dirty="0"/>
              <a:t> П. </a:t>
            </a:r>
            <a:r>
              <a:rPr lang="ru-RU" sz="1800" dirty="0" smtClean="0"/>
              <a:t>А.</a:t>
            </a:r>
          </a:p>
          <a:p>
            <a:r>
              <a:rPr lang="ru-RU" sz="1800" dirty="0" smtClean="0"/>
              <a:t>Басни Википедия</a:t>
            </a:r>
          </a:p>
          <a:p>
            <a:r>
              <a:rPr lang="ru-RU" sz="1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Гаспаров</a:t>
            </a: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М. Л. Античная литературная басня — М., </a:t>
            </a: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1972.</a:t>
            </a:r>
          </a:p>
          <a:p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Эзоп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. Заповеди. Басни. Жизнеописание (пер.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Гаспарова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 М.Л.). — Ростов-на-Дону: Феникс, 2003. — 288 </a:t>
            </a: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с.</a:t>
            </a:r>
          </a:p>
          <a:p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Г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. Н. Ермоленко. Традиции Возрождения в «Сказках» Ж. де </a:t>
            </a: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Лафонтена.</a:t>
            </a:r>
          </a:p>
          <a:p>
            <a:r>
              <a:rPr lang="ru-RU" sz="18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Классика.ру</a:t>
            </a: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— портреты, биографии, </a:t>
            </a: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тексты</a:t>
            </a:r>
          </a:p>
          <a:p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Биографии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знаменитых людей. Библиография произведений Сергея Михалкова.</a:t>
            </a:r>
          </a:p>
          <a:p>
            <a:pPr marL="0" lvl="0" indent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>
              <a:latin typeface="Arial" panose="020B0604020202020204" pitchFamily="34" charset="0"/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898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5" y="382905"/>
            <a:ext cx="8183880" cy="1051560"/>
          </a:xfrm>
        </p:spPr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98" y="1797177"/>
            <a:ext cx="7867651" cy="292722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Цель</a:t>
            </a:r>
            <a:r>
              <a:rPr lang="ru-RU" sz="2400" dirty="0" smtClean="0"/>
              <a:t> - изучение и анализ такого литературного жанра, как басня.</a:t>
            </a:r>
          </a:p>
          <a:p>
            <a:pPr algn="just">
              <a:buNone/>
            </a:pPr>
            <a:r>
              <a:rPr lang="ru-RU" sz="2400" dirty="0" smtClean="0"/>
              <a:t> </a:t>
            </a:r>
          </a:p>
          <a:p>
            <a:pPr algn="just"/>
            <a:r>
              <a:rPr lang="ru-RU" sz="2400" b="1" dirty="0" smtClean="0"/>
              <a:t>Задачи </a:t>
            </a:r>
            <a:r>
              <a:rPr lang="ru-RU" sz="2400" dirty="0" smtClean="0"/>
              <a:t>- рассказать об истории и особенности басни,  описать некоторые басни и баснописцев.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07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995" y="287655"/>
            <a:ext cx="8183880" cy="1051560"/>
          </a:xfrm>
        </p:spPr>
        <p:txBody>
          <a:bodyPr/>
          <a:lstStyle/>
          <a:p>
            <a:r>
              <a:rPr lang="ru-RU" dirty="0" smtClean="0"/>
              <a:t> 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73352"/>
            <a:ext cx="8183880" cy="4187952"/>
          </a:xfrm>
        </p:spPr>
        <p:txBody>
          <a:bodyPr/>
          <a:lstStyle/>
          <a:p>
            <a:pPr algn="just"/>
            <a:r>
              <a:rPr lang="ru-RU" sz="2400" b="1" dirty="0" smtClean="0"/>
              <a:t>Гипотезой</a:t>
            </a:r>
            <a:r>
              <a:rPr lang="ru-RU" sz="2400" dirty="0" smtClean="0"/>
              <a:t> моего проекта является предположение, что басня - это современный и достаточно популярный жанр литературы.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69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7488"/>
            <a:ext cx="7772400" cy="114300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381124"/>
            <a:ext cx="6600825" cy="5343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Басня. Особенности и история жанра	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Что такое басня	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2.История жанра от древних времен до наших дней	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Басни Эзопа (VI-V вв. до н.э.).	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Басни Дмитриева И.И.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Крылова И.А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Михалков С.В.	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Схема басни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Заключение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Список литературы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39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642938" y="1000125"/>
            <a:ext cx="7704137" cy="431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576263" y="1781175"/>
            <a:ext cx="43291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Басня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— стихотворное или прозаическое литературное произведение нравоучительного, сатирического характера. </a:t>
            </a:r>
          </a:p>
        </p:txBody>
      </p:sp>
      <p:pic>
        <p:nvPicPr>
          <p:cNvPr id="4" name="Picture 2" descr="&amp;Bcy;&amp;acy;&amp;scy;&amp;ncy;&amp;icy; - &amp;Kcy;&amp;rcy;&amp;ycy;&amp;lcy;&amp;ocy;&amp;vcy; &amp;Icy;&amp;vcy;&amp;acy;&amp;ncy; &amp;Acy;&amp;ncy;&amp;dcy;&amp;rcy;&amp;iecy;&amp;iecy;&amp;vcy;&amp;icy;&amp;chcy;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073926" y="581439"/>
            <a:ext cx="3429001" cy="544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45576" y="495963"/>
            <a:ext cx="8183880" cy="1051560"/>
          </a:xfrm>
        </p:spPr>
        <p:txBody>
          <a:bodyPr/>
          <a:lstStyle/>
          <a:p>
            <a:r>
              <a:rPr lang="ru-RU" dirty="0" smtClean="0"/>
              <a:t>Что такое басня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u.img.com.ua/img/forall/b/475/77.jpg?1395031046"/>
          <p:cNvPicPr>
            <a:picLocks noChangeAspect="1" noChangeArrowheads="1"/>
          </p:cNvPicPr>
          <p:nvPr/>
        </p:nvPicPr>
        <p:blipFill>
          <a:blip r:embed="rId3" cstate="print">
            <a:lum bright="24000" contrast="-34000"/>
          </a:blip>
          <a:srcRect/>
          <a:stretch>
            <a:fillRect/>
          </a:stretch>
        </p:blipFill>
        <p:spPr bwMode="auto">
          <a:xfrm>
            <a:off x="342920" y="1542755"/>
            <a:ext cx="8433837" cy="49172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0767" y="1859458"/>
            <a:ext cx="8295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Наряду с мифом басня была одной из древнейших форм мышления и одним из древнейших жанров словесного искусства</a:t>
            </a:r>
            <a:r>
              <a:rPr lang="ru-RU" b="1" dirty="0"/>
              <a:t>.</a:t>
            </a:r>
            <a:endParaRPr lang="ru-RU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2906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Истоки басни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Новая папка (3)\Новая папка\Diego_Velasquez%2C_Aeso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6948" y="430129"/>
            <a:ext cx="3225364" cy="61182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19" name="Picture 3" descr="H:\Я\180623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014" y="3164626"/>
            <a:ext cx="4215560" cy="33575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27384" y="1332125"/>
            <a:ext cx="53472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Родоначальником </a:t>
            </a:r>
            <a:r>
              <a:rPr lang="ru-RU" sz="2800" dirty="0" smtClean="0">
                <a:latin typeface="Calibri" pitchFamily="34" charset="0"/>
              </a:rPr>
              <a:t>жанра </a:t>
            </a:r>
            <a:r>
              <a:rPr lang="ru-RU" sz="2800" dirty="0">
                <a:latin typeface="Calibri" pitchFamily="34" charset="0"/>
              </a:rPr>
              <a:t>басни считается древнегреческий мудрец </a:t>
            </a:r>
            <a:r>
              <a:rPr lang="ru-RU" sz="2800" b="1" i="1" u="sng" dirty="0">
                <a:latin typeface="Calibri" pitchFamily="34" charset="0"/>
              </a:rPr>
              <a:t>Эзоп</a:t>
            </a:r>
            <a:r>
              <a:rPr lang="ru-RU" sz="2800" dirty="0">
                <a:latin typeface="Calibri" pitchFamily="34" charset="0"/>
              </a:rPr>
              <a:t>, </a:t>
            </a:r>
          </a:p>
          <a:p>
            <a:r>
              <a:rPr lang="ru-RU" sz="2800" dirty="0">
                <a:latin typeface="Calibri" pitchFamily="34" charset="0"/>
              </a:rPr>
              <a:t>живший в </a:t>
            </a:r>
            <a:r>
              <a:rPr lang="en-US" sz="2800" dirty="0">
                <a:latin typeface="Calibri" pitchFamily="34" charset="0"/>
              </a:rPr>
              <a:t>VI </a:t>
            </a:r>
            <a:r>
              <a:rPr lang="ru-RU" sz="2800" dirty="0">
                <a:latin typeface="Calibri" pitchFamily="34" charset="0"/>
              </a:rPr>
              <a:t>веке до н.э.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597219" y="3320912"/>
            <a:ext cx="1785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Древняя Греция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337616" y="332297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Эзоп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44900" y="1480704"/>
            <a:ext cx="5043055" cy="481214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Благодаря Эзопу в обиходе появилось выражение </a:t>
            </a:r>
            <a:r>
              <a:rPr lang="ru-RU" sz="2400" b="1" dirty="0" smtClean="0"/>
              <a:t>«Эзопов язык». </a:t>
            </a:r>
          </a:p>
          <a:p>
            <a:pPr marL="0"/>
            <a:r>
              <a:rPr lang="ru-RU" sz="2400" dirty="0" smtClean="0"/>
              <a:t>Эзопов язык, понятный искушённому читателю, позволял избегать преследований властей и выражать запретные мысли при помощи различных приёмов.</a:t>
            </a:r>
            <a:endParaRPr lang="ru-RU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6511" y="1018828"/>
            <a:ext cx="2963084" cy="533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90044" y="647701"/>
            <a:ext cx="37871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Эзопов язык</a:t>
            </a:r>
            <a:endParaRPr lang="ru-RU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Я\St._ChelyduTarn_Fran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4944" y="3523737"/>
            <a:ext cx="4815509" cy="292893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1" name="Picture 3" descr="C:\Documents and Settings\User\Рабочий стол\Новая папка (3)\Новая папка\zhan_de_lafonte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78" y="1465102"/>
            <a:ext cx="3471861" cy="501459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846443" y="1097280"/>
            <a:ext cx="493974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alibri" pitchFamily="34" charset="0"/>
              </a:rPr>
              <a:t>В </a:t>
            </a:r>
            <a:r>
              <a:rPr lang="en-US" sz="2800" dirty="0">
                <a:latin typeface="Calibri" pitchFamily="34" charset="0"/>
              </a:rPr>
              <a:t> XVII</a:t>
            </a:r>
            <a:r>
              <a:rPr lang="ru-RU" sz="2800" dirty="0">
                <a:latin typeface="Calibri" pitchFamily="34" charset="0"/>
              </a:rPr>
              <a:t> веке древний жанр был возвеличен французским писателем </a:t>
            </a:r>
          </a:p>
          <a:p>
            <a:pPr algn="ctr"/>
            <a:r>
              <a:rPr lang="ru-RU" sz="2800" b="1" i="1" u="sng" dirty="0">
                <a:latin typeface="Calibri" pitchFamily="34" charset="0"/>
              </a:rPr>
              <a:t>Жаном </a:t>
            </a:r>
            <a:endParaRPr lang="ru-RU" sz="2800" b="1" i="1" u="sng" dirty="0"/>
          </a:p>
          <a:p>
            <a:pPr algn="ctr"/>
            <a:r>
              <a:rPr lang="ru-RU" sz="2800" b="1" i="1" u="sng" dirty="0">
                <a:latin typeface="Calibri" pitchFamily="34" charset="0"/>
              </a:rPr>
              <a:t>де Лафонтеном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1108" y="1040880"/>
            <a:ext cx="157381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  <a:latin typeface="+mn-lt"/>
              </a:rPr>
              <a:t>Франция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01294" y="393711"/>
            <a:ext cx="8183880" cy="10515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Жан де Лафонтен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TC104033917[[fn=Берлин]]</Template>
  <TotalTime>103</TotalTime>
  <Words>555</Words>
  <Application>Microsoft Office PowerPoint</Application>
  <PresentationFormat>Экран (4:3)</PresentationFormat>
  <Paragraphs>124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Аспект</vt:lpstr>
      <vt:lpstr>Справедливость</vt:lpstr>
      <vt:lpstr>Слайд 1</vt:lpstr>
      <vt:lpstr>Цели и задачи</vt:lpstr>
      <vt:lpstr> Гипотеза</vt:lpstr>
      <vt:lpstr>Содержание</vt:lpstr>
      <vt:lpstr>Что такое басня</vt:lpstr>
      <vt:lpstr>Истоки басни</vt:lpstr>
      <vt:lpstr>Эзоп</vt:lpstr>
      <vt:lpstr>Слайд 8</vt:lpstr>
      <vt:lpstr>Слайд 9</vt:lpstr>
      <vt:lpstr>Слайд 10</vt:lpstr>
      <vt:lpstr>Слайд 11</vt:lpstr>
      <vt:lpstr>Слайд 12</vt:lpstr>
      <vt:lpstr>Жанровые особенности басни </vt:lpstr>
      <vt:lpstr>Жанровые особенности басни </vt:lpstr>
      <vt:lpstr>Жанровые особенности басни </vt:lpstr>
      <vt:lpstr>Аллегория</vt:lpstr>
      <vt:lpstr>Слайд 17</vt:lpstr>
      <vt:lpstr>Заключение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Olga</cp:lastModifiedBy>
  <cp:revision>34</cp:revision>
  <dcterms:created xsi:type="dcterms:W3CDTF">2014-11-13T18:48:50Z</dcterms:created>
  <dcterms:modified xsi:type="dcterms:W3CDTF">2015-05-28T10:33:51Z</dcterms:modified>
</cp:coreProperties>
</file>