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78" r:id="rId16"/>
    <p:sldId id="270" r:id="rId17"/>
    <p:sldId id="271" r:id="rId18"/>
    <p:sldId id="273" r:id="rId19"/>
    <p:sldId id="272" r:id="rId20"/>
    <p:sldId id="275" r:id="rId21"/>
    <p:sldId id="276" r:id="rId22"/>
    <p:sldId id="274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FF99"/>
    <a:srgbClr val="CCFF99"/>
    <a:srgbClr val="82EC7A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EECDB-4677-41E4-ACEC-3DB5EC699D32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C101D-2866-4FE6-97A9-7BF6BBBB17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101D-2866-4FE6-97A9-7BF6BBBB178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rgbClr val="82EC7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7E614E-3DF2-406D-B8F9-F77A36D30001}" type="datetimeFigureOut">
              <a:rPr lang="ru-RU" smtClean="0"/>
              <a:pPr/>
              <a:t>24.07.2009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8CCA80-4CC7-4D6A-9D25-A4F1308694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4.wmf"/><Relationship Id="rId3" Type="http://schemas.openxmlformats.org/officeDocument/2006/relationships/image" Target="../media/image30.png"/><Relationship Id="rId7" Type="http://schemas.openxmlformats.org/officeDocument/2006/relationships/slide" Target="slide6.xml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slide" Target="slide4.xml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slide" Target="slide17.xml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3.jpeg"/><Relationship Id="rId18" Type="http://schemas.openxmlformats.org/officeDocument/2006/relationships/slide" Target="slide4.xml"/><Relationship Id="rId26" Type="http://schemas.openxmlformats.org/officeDocument/2006/relationships/image" Target="../media/image24.wmf"/><Relationship Id="rId3" Type="http://schemas.openxmlformats.org/officeDocument/2006/relationships/image" Target="../media/image45.jpeg"/><Relationship Id="rId21" Type="http://schemas.openxmlformats.org/officeDocument/2006/relationships/slide" Target="slide19.xml"/><Relationship Id="rId7" Type="http://schemas.openxmlformats.org/officeDocument/2006/relationships/image" Target="../media/image49.jpeg"/><Relationship Id="rId12" Type="http://schemas.openxmlformats.org/officeDocument/2006/relationships/image" Target="../media/image52.png"/><Relationship Id="rId17" Type="http://schemas.openxmlformats.org/officeDocument/2006/relationships/image" Target="../media/image57.wmf"/><Relationship Id="rId25" Type="http://schemas.openxmlformats.org/officeDocument/2006/relationships/image" Target="../media/image62.png"/><Relationship Id="rId2" Type="http://schemas.openxmlformats.org/officeDocument/2006/relationships/image" Target="../media/image46.png"/><Relationship Id="rId16" Type="http://schemas.openxmlformats.org/officeDocument/2006/relationships/image" Target="../media/image56.jpeg"/><Relationship Id="rId20" Type="http://schemas.openxmlformats.org/officeDocument/2006/relationships/image" Target="../media/image58.pn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24" Type="http://schemas.openxmlformats.org/officeDocument/2006/relationships/image" Target="../media/image61.png"/><Relationship Id="rId5" Type="http://schemas.openxmlformats.org/officeDocument/2006/relationships/image" Target="../media/image47.jpeg"/><Relationship Id="rId15" Type="http://schemas.openxmlformats.org/officeDocument/2006/relationships/image" Target="../media/image55.png"/><Relationship Id="rId23" Type="http://schemas.openxmlformats.org/officeDocument/2006/relationships/image" Target="../media/image60.jpeg"/><Relationship Id="rId28" Type="http://schemas.openxmlformats.org/officeDocument/2006/relationships/image" Target="../media/image63.jpeg"/><Relationship Id="rId10" Type="http://schemas.openxmlformats.org/officeDocument/2006/relationships/image" Target="../media/image33.png"/><Relationship Id="rId19" Type="http://schemas.openxmlformats.org/officeDocument/2006/relationships/image" Target="../media/image36.jpeg"/><Relationship Id="rId4" Type="http://schemas.openxmlformats.org/officeDocument/2006/relationships/slide" Target="slide10.xml"/><Relationship Id="rId9" Type="http://schemas.openxmlformats.org/officeDocument/2006/relationships/image" Target="../media/image30.png"/><Relationship Id="rId14" Type="http://schemas.openxmlformats.org/officeDocument/2006/relationships/image" Target="../media/image54.jpeg"/><Relationship Id="rId22" Type="http://schemas.openxmlformats.org/officeDocument/2006/relationships/image" Target="../media/image59.jpeg"/><Relationship Id="rId27" Type="http://schemas.openxmlformats.org/officeDocument/2006/relationships/slide" Target="slide17.xml"/><Relationship Id="rId30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56;&#1072;&#1079;&#1075;&#1086;&#1074;&#1086;&#1088;%20&#1086;%20&#1087;&#1088;&#1072;&#1074;&#1080;&#1083;&#1100;&#1085;&#1086;&#1084;%20&#1087;&#1080;&#1090;&#1072;&#1085;&#1080;&#1080;\Pesnja_Buratino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4.png"/><Relationship Id="rId3" Type="http://schemas.openxmlformats.org/officeDocument/2006/relationships/image" Target="../media/image24.wmf"/><Relationship Id="rId7" Type="http://schemas.openxmlformats.org/officeDocument/2006/relationships/image" Target="../media/image69.jpeg"/><Relationship Id="rId12" Type="http://schemas.openxmlformats.org/officeDocument/2006/relationships/image" Target="../media/image7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jpeg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hyperlink" Target="http://images.yandex.ru/yandpage?q=1482650256&amp;p=1&amp;ag=ih&amp;rpt2=simage&amp;qs=text=%CB%D5%CB%D5%D2%D5%DA%C1&amp;isize=&amp;ogo=5&amp;rpt=image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images.yandex.ru/yandpage?q=1707977552&amp;p=0&amp;ag=ih&amp;rpt2=simage&amp;qs=text=%D0%CF%CD%C9%C4%CF%D2%D9&amp;isize=&amp;ogo=5&amp;rpt=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hyperlink" Target="http://images.yandex.ru/yandpage?q=767352112&amp;p=11&amp;ag=ih&amp;rpt2=simage&amp;qs=text=%DA%C5%CD%CC%D1%CE%C9%CB%C1&amp;isize=&amp;ogo=5&amp;rpt=imag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5.wmf"/><Relationship Id="rId9" Type="http://schemas.openxmlformats.org/officeDocument/2006/relationships/image" Target="../media/image19.png"/><Relationship Id="rId1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56;&#1072;&#1079;&#1075;&#1086;&#1074;&#1086;&#1088;%20&#1086;%20&#1087;&#1088;&#1072;&#1074;&#1080;&#1083;&#1100;&#1085;&#1086;&#1084;%20&#1087;&#1080;&#1090;&#1072;&#1085;&#1080;&#1080;\buratino.kar.mid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142852"/>
            <a:ext cx="5643602" cy="2286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428604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Овощи и фрукты – самые витаминные продукты</a:t>
            </a:r>
            <a:endParaRPr lang="ru-RU" sz="4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3714752"/>
            <a:ext cx="1928794" cy="21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Хоть чернил он не видал, </a:t>
            </a:r>
            <a:br>
              <a:rPr lang="ru-RU" dirty="0" smtClean="0"/>
            </a:br>
            <a:r>
              <a:rPr lang="ru-RU" dirty="0" smtClean="0"/>
              <a:t>Фиолетовым вдруг стал, </a:t>
            </a:r>
            <a:br>
              <a:rPr lang="ru-RU" dirty="0" smtClean="0"/>
            </a:br>
            <a:r>
              <a:rPr lang="ru-RU" dirty="0" smtClean="0"/>
              <a:t>Любят овощ Ваня, Жан... </a:t>
            </a:r>
            <a:br>
              <a:rPr lang="ru-RU" dirty="0" smtClean="0"/>
            </a:br>
            <a:r>
              <a:rPr lang="ru-RU" dirty="0" smtClean="0"/>
              <a:t>Так ведь это...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687">
            <a:off x="1110426" y="1354814"/>
            <a:ext cx="1400168" cy="17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00430" y="42860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зелёной палатке </a:t>
            </a:r>
            <a:br>
              <a:rPr lang="ru-RU" dirty="0" smtClean="0"/>
            </a:br>
            <a:r>
              <a:rPr lang="ru-RU" dirty="0" smtClean="0"/>
              <a:t>Колобки спят сладко. </a:t>
            </a:r>
            <a:br>
              <a:rPr lang="ru-RU" dirty="0" smtClean="0"/>
            </a:br>
            <a:r>
              <a:rPr lang="ru-RU" dirty="0" smtClean="0"/>
              <a:t>Много круглых крошек! </a:t>
            </a:r>
            <a:br>
              <a:rPr lang="ru-RU" dirty="0" smtClean="0"/>
            </a:br>
            <a:r>
              <a:rPr lang="ru-RU" dirty="0" smtClean="0"/>
              <a:t>Что это? </a:t>
            </a:r>
            <a:endParaRPr lang="ru-RU" dirty="0"/>
          </a:p>
        </p:txBody>
      </p:sp>
      <p:pic>
        <p:nvPicPr>
          <p:cNvPr id="9" name="Picture 7" descr="2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285860"/>
            <a:ext cx="1079501" cy="10603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86480" y="42860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кусает, только вот, </a:t>
            </a:r>
            <a:br>
              <a:rPr lang="ru-RU" dirty="0" smtClean="0"/>
            </a:br>
            <a:r>
              <a:rPr lang="ru-RU" dirty="0" smtClean="0"/>
              <a:t>Зубок есть, но, где же рот? </a:t>
            </a:r>
            <a:br>
              <a:rPr lang="ru-RU" dirty="0" smtClean="0"/>
            </a:br>
            <a:r>
              <a:rPr lang="ru-RU" dirty="0" smtClean="0"/>
              <a:t>Белый носит сюртучок. </a:t>
            </a:r>
            <a:br>
              <a:rPr lang="ru-RU" dirty="0" smtClean="0"/>
            </a:br>
            <a:r>
              <a:rPr lang="ru-RU" dirty="0" smtClean="0"/>
              <a:t>Что, скажи, дружок? </a:t>
            </a:r>
            <a:endParaRPr lang="ru-RU" dirty="0"/>
          </a:p>
        </p:txBody>
      </p:sp>
      <p:pic>
        <p:nvPicPr>
          <p:cNvPr id="11" name="Picture 4" descr="2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357298"/>
            <a:ext cx="714380" cy="8207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5984" y="207167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Бурая - не мишка, </a:t>
            </a:r>
            <a:br>
              <a:rPr lang="ru-RU" dirty="0" smtClean="0"/>
            </a:br>
            <a:r>
              <a:rPr lang="ru-RU" dirty="0" smtClean="0"/>
              <a:t>В норке - но не мышка. 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643182"/>
            <a:ext cx="1176322" cy="6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500694" y="192880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Зелёная толстуха </a:t>
            </a:r>
            <a:br>
              <a:rPr lang="ru-RU" dirty="0" smtClean="0"/>
            </a:br>
            <a:r>
              <a:rPr lang="ru-RU" dirty="0" smtClean="0"/>
              <a:t>Надела уйму юбок. </a:t>
            </a:r>
            <a:br>
              <a:rPr lang="ru-RU" dirty="0" smtClean="0"/>
            </a:br>
            <a:r>
              <a:rPr lang="ru-RU" dirty="0" smtClean="0"/>
              <a:t>Стоит как балерина, </a:t>
            </a:r>
            <a:br>
              <a:rPr lang="ru-RU" dirty="0" smtClean="0"/>
            </a:br>
            <a:r>
              <a:rPr lang="ru-RU" dirty="0" smtClean="0"/>
              <a:t>Из листьев пелерина. </a:t>
            </a:r>
            <a:endParaRPr lang="ru-RU" dirty="0"/>
          </a:p>
        </p:txBody>
      </p:sp>
      <p:pic>
        <p:nvPicPr>
          <p:cNvPr id="15" name="Picture 4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000372"/>
            <a:ext cx="785818" cy="83621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71670" y="350043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Красный, детки, но не мак. </a:t>
            </a:r>
            <a:br>
              <a:rPr lang="ru-RU" dirty="0" smtClean="0"/>
            </a:br>
            <a:r>
              <a:rPr lang="ru-RU" dirty="0" smtClean="0"/>
              <a:t>В огороде - не бурак. </a:t>
            </a:r>
            <a:br>
              <a:rPr lang="ru-RU" dirty="0" smtClean="0"/>
            </a:br>
            <a:r>
              <a:rPr lang="ru-RU" dirty="0" smtClean="0"/>
              <a:t>Сочный лакомый синьор. </a:t>
            </a:r>
            <a:br>
              <a:rPr lang="ru-RU" dirty="0" smtClean="0"/>
            </a:br>
            <a:r>
              <a:rPr lang="ru-RU" dirty="0" smtClean="0"/>
              <a:t>Угадали?</a:t>
            </a:r>
            <a:endParaRPr lang="ru-RU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571876"/>
            <a:ext cx="952494" cy="13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86446" y="37861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Золотистый и полезный, </a:t>
            </a:r>
            <a:br>
              <a:rPr lang="ru-RU" dirty="0" smtClean="0"/>
            </a:br>
            <a:r>
              <a:rPr lang="ru-RU" dirty="0" smtClean="0"/>
              <a:t>Витаминный, хотя резкий, </a:t>
            </a:r>
            <a:br>
              <a:rPr lang="ru-RU" dirty="0" smtClean="0"/>
            </a:br>
            <a:r>
              <a:rPr lang="ru-RU" dirty="0" smtClean="0"/>
              <a:t>Горький вкус имеет он… </a:t>
            </a:r>
            <a:br>
              <a:rPr lang="ru-RU" dirty="0" smtClean="0"/>
            </a:br>
            <a:r>
              <a:rPr lang="ru-RU" dirty="0" smtClean="0"/>
              <a:t>Обжигает… Не лимон.   </a:t>
            </a:r>
            <a:endParaRPr lang="ru-RU" dirty="0"/>
          </a:p>
        </p:txBody>
      </p:sp>
      <p:pic>
        <p:nvPicPr>
          <p:cNvPr id="19" name="Picture 8" descr="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182" y="4000504"/>
            <a:ext cx="785818" cy="11645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071670" y="485776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на грядке под листок </a:t>
            </a:r>
            <a:br>
              <a:rPr lang="ru-RU" dirty="0" smtClean="0"/>
            </a:br>
            <a:r>
              <a:rPr lang="ru-RU" dirty="0" smtClean="0"/>
              <a:t>Закатился чурбачок - </a:t>
            </a:r>
            <a:br>
              <a:rPr lang="ru-RU" dirty="0" smtClean="0"/>
            </a:br>
            <a:r>
              <a:rPr lang="ru-RU" dirty="0" smtClean="0"/>
              <a:t>Зеленец удаленький, </a:t>
            </a:r>
            <a:br>
              <a:rPr lang="ru-RU" dirty="0" smtClean="0"/>
            </a:br>
            <a:r>
              <a:rPr lang="ru-RU" dirty="0" smtClean="0"/>
              <a:t>Вкусный овощ маленький. </a:t>
            </a:r>
            <a:endParaRPr lang="ru-RU" dirty="0"/>
          </a:p>
        </p:txBody>
      </p:sp>
      <p:pic>
        <p:nvPicPr>
          <p:cNvPr id="21" name="Picture 5" descr="2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6000768"/>
            <a:ext cx="1316020" cy="71081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572132" y="500063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Огородная краля </a:t>
            </a:r>
            <a:br>
              <a:rPr lang="ru-RU" dirty="0" smtClean="0"/>
            </a:br>
            <a:r>
              <a:rPr lang="ru-RU" dirty="0" smtClean="0"/>
              <a:t>Скрылась в подвале, </a:t>
            </a:r>
            <a:br>
              <a:rPr lang="ru-RU" dirty="0" smtClean="0"/>
            </a:br>
            <a:r>
              <a:rPr lang="ru-RU" dirty="0" smtClean="0"/>
              <a:t>Ярко-жёлтая на цвет, </a:t>
            </a:r>
            <a:br>
              <a:rPr lang="ru-RU" dirty="0" smtClean="0"/>
            </a:br>
            <a:r>
              <a:rPr lang="ru-RU" dirty="0" smtClean="0"/>
              <a:t>А коса-то, как букет. </a:t>
            </a:r>
            <a:endParaRPr lang="ru-RU" dirty="0"/>
          </a:p>
        </p:txBody>
      </p:sp>
      <p:pic>
        <p:nvPicPr>
          <p:cNvPr id="23" name="Picture 14" descr="j04133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8800537">
            <a:off x="7312904" y="5971287"/>
            <a:ext cx="1998644" cy="95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6072198" y="1"/>
            <a:ext cx="3071802" cy="342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496"/>
            <a:ext cx="3419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428596" y="142852"/>
            <a:ext cx="5143536" cy="2071702"/>
          </a:xfrm>
          <a:prstGeom prst="cloudCallout">
            <a:avLst>
              <a:gd name="adj1" fmla="val 62694"/>
              <a:gd name="adj2" fmla="val -904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2714612" y="3857628"/>
            <a:ext cx="6143668" cy="2714644"/>
          </a:xfrm>
          <a:prstGeom prst="cloudCallout">
            <a:avLst>
              <a:gd name="adj1" fmla="val -59449"/>
              <a:gd name="adj2" fmla="val -24738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57554" y="4357694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я и не знаю!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Может позвать </a:t>
            </a:r>
            <a:r>
              <a:rPr lang="ru-RU" sz="2800" dirty="0" err="1" smtClean="0"/>
              <a:t>Мальвину</a:t>
            </a:r>
            <a:r>
              <a:rPr lang="ru-RU" sz="2800" dirty="0" smtClean="0"/>
              <a:t> на помощь, она все и про все знает.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28604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назвать эти продукты,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одним словом?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Что означает слово овощ?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1142984"/>
            <a:ext cx="35676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2786050" y="0"/>
            <a:ext cx="6143668" cy="3929090"/>
          </a:xfrm>
          <a:prstGeom prst="cloudCallout">
            <a:avLst>
              <a:gd name="adj1" fmla="val -50320"/>
              <a:gd name="adj2" fmla="val 40115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285728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Овощи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сочные части травянистых растений, употребляемые в пищу человеком в свежем или переработанном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виде.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571472" y="571480"/>
            <a:ext cx="7858180" cy="5143536"/>
          </a:xfrm>
          <a:prstGeom prst="cloud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Второе</a:t>
            </a:r>
            <a:b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испытание</a:t>
            </a:r>
            <a:endParaRPr lang="ru-RU" sz="8000" b="1" spc="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4429132"/>
            <a:ext cx="1928794" cy="21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Синий мундир, белая подкладка,</a:t>
            </a:r>
            <a:br>
              <a:rPr lang="ru-RU" dirty="0" smtClean="0"/>
            </a:br>
            <a:r>
              <a:rPr lang="ru-RU" dirty="0" smtClean="0"/>
              <a:t>В середине - сладко.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142984"/>
            <a:ext cx="800093" cy="8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2857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Этот плод едва обнимешь,</a:t>
            </a:r>
            <a:br>
              <a:rPr lang="ru-RU" dirty="0" smtClean="0"/>
            </a:br>
            <a:r>
              <a:rPr lang="ru-RU" dirty="0" smtClean="0"/>
              <a:t>если слаб, то не поднимешь,</a:t>
            </a:r>
            <a:br>
              <a:rPr lang="ru-RU" dirty="0" smtClean="0"/>
            </a:br>
            <a:r>
              <a:rPr lang="ru-RU" dirty="0" smtClean="0"/>
              <a:t>На куски его порежь,</a:t>
            </a:r>
            <a:br>
              <a:rPr lang="ru-RU" dirty="0" smtClean="0"/>
            </a:br>
            <a:r>
              <a:rPr lang="ru-RU" dirty="0" smtClean="0"/>
              <a:t>мякоть красную поешь.</a:t>
            </a:r>
            <a:endParaRPr lang="ru-RU" dirty="0"/>
          </a:p>
        </p:txBody>
      </p:sp>
      <p:pic>
        <p:nvPicPr>
          <p:cNvPr id="9" name="Picture 4" descr="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357298"/>
            <a:ext cx="928694" cy="9344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2857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 с кулачок,</a:t>
            </a:r>
            <a:br>
              <a:rPr lang="ru-RU" dirty="0" smtClean="0"/>
            </a:br>
            <a:r>
              <a:rPr lang="ru-RU" dirty="0" smtClean="0"/>
              <a:t> красный бочок,</a:t>
            </a:r>
            <a:br>
              <a:rPr lang="ru-RU" dirty="0" smtClean="0"/>
            </a:br>
            <a:r>
              <a:rPr lang="ru-RU" dirty="0" smtClean="0"/>
              <a:t>Потрогаешь - гладко, откусишь - сладко.</a:t>
            </a:r>
            <a:endParaRPr lang="ru-RU" dirty="0"/>
          </a:p>
        </p:txBody>
      </p:sp>
      <p:pic>
        <p:nvPicPr>
          <p:cNvPr id="11" name="Picture 4" descr="31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6" t="1358" r="4137" b="2777"/>
          <a:stretch>
            <a:fillRect/>
          </a:stretch>
        </p:blipFill>
        <p:spPr bwMode="auto">
          <a:xfrm flipH="1">
            <a:off x="7286644" y="1357298"/>
            <a:ext cx="571504" cy="6060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228599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поле на пригорочке</a:t>
            </a:r>
            <a:br>
              <a:rPr lang="ru-RU" dirty="0" smtClean="0"/>
            </a:br>
            <a:r>
              <a:rPr lang="ru-RU" dirty="0" smtClean="0"/>
              <a:t>Лежат желтые бочоночки.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928934"/>
            <a:ext cx="908999" cy="7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143240" y="228599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Желтый круглый, ты откуда?</a:t>
            </a:r>
          </a:p>
          <a:p>
            <a:pPr algn="ctr"/>
            <a:r>
              <a:rPr lang="ru-RU" dirty="0" smtClean="0"/>
              <a:t>- Прямо с солнечного юга.</a:t>
            </a:r>
          </a:p>
          <a:p>
            <a:pPr algn="ctr"/>
            <a:r>
              <a:rPr lang="ru-RU" dirty="0" smtClean="0"/>
              <a:t>Сам на солнышко похож</a:t>
            </a:r>
          </a:p>
          <a:p>
            <a:pPr algn="ctr"/>
            <a:r>
              <a:rPr lang="ru-RU" dirty="0" smtClean="0"/>
              <a:t>Можешь съесть меня, но только</a:t>
            </a:r>
          </a:p>
          <a:p>
            <a:pPr algn="ctr"/>
            <a:r>
              <a:rPr lang="ru-RU" dirty="0" smtClean="0"/>
              <a:t>Раздели сперва на дольки.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05383">
            <a:off x="4136858" y="3472226"/>
            <a:ext cx="1195387" cy="14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214678" y="485776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Она на лампочку похожа </a:t>
            </a:r>
            <a:br>
              <a:rPr lang="ru-RU" dirty="0" smtClean="0"/>
            </a:br>
            <a:r>
              <a:rPr lang="ru-RU" dirty="0" smtClean="0"/>
              <a:t>И на матрешку тоже.</a:t>
            </a:r>
            <a:br>
              <a:rPr lang="ru-RU" dirty="0" smtClean="0"/>
            </a:br>
            <a:r>
              <a:rPr lang="ru-RU" dirty="0" smtClean="0"/>
              <a:t>Степашке, Филе и Каркуше</a:t>
            </a:r>
            <a:br>
              <a:rPr lang="ru-RU" dirty="0" smtClean="0"/>
            </a:br>
            <a:r>
              <a:rPr lang="ru-RU" dirty="0" smtClean="0"/>
              <a:t>Полезно будет съесть по </a:t>
            </a:r>
            <a:endParaRPr lang="ru-RU" dirty="0"/>
          </a:p>
        </p:txBody>
      </p:sp>
      <p:pic>
        <p:nvPicPr>
          <p:cNvPr id="17" name="Picture 7" descr="груш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072206"/>
            <a:ext cx="785818" cy="63267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86446" y="400050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островок налетел ураган – </a:t>
            </a:r>
          </a:p>
          <a:p>
            <a:r>
              <a:rPr lang="ru-RU" dirty="0" smtClean="0"/>
              <a:t>На пальме остался последний </a:t>
            </a:r>
            <a:endParaRPr lang="ru-RU" dirty="0"/>
          </a:p>
        </p:txBody>
      </p:sp>
      <p:pic>
        <p:nvPicPr>
          <p:cNvPr id="19" name="Picture 4" descr="0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B7FFC0"/>
              </a:clrFrom>
              <a:clrTo>
                <a:srgbClr val="B7FF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92707">
            <a:off x="6903145" y="4391675"/>
            <a:ext cx="1700066" cy="145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71472" y="571480"/>
            <a:ext cx="7858180" cy="5143536"/>
          </a:xfrm>
          <a:prstGeom prst="cloud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Третье</a:t>
            </a:r>
            <a:b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испытание</a:t>
            </a:r>
            <a:endParaRPr lang="ru-RU" sz="8000" b="1" spc="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00098" y="285728"/>
            <a:ext cx="99298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Распределите картинки в две колонки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715274" y="3928272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282" y="1714488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7224" y="107154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Овощи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107154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Фрукты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714620"/>
            <a:ext cx="956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7FFC0"/>
              </a:clrFrom>
              <a:clrTo>
                <a:srgbClr val="B7FF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643182"/>
            <a:ext cx="1693262" cy="1446737"/>
          </a:xfrm>
          <a:prstGeom prst="rect">
            <a:avLst/>
          </a:prstGeom>
          <a:noFill/>
        </p:spPr>
      </p:pic>
      <p:pic>
        <p:nvPicPr>
          <p:cNvPr id="20" name="Picture 5" descr="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786058"/>
            <a:ext cx="1464508" cy="128588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000372"/>
            <a:ext cx="17972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31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6" t="1358" r="4137" b="2777"/>
          <a:stretch>
            <a:fillRect/>
          </a:stretch>
        </p:blipFill>
        <p:spPr bwMode="auto">
          <a:xfrm>
            <a:off x="3714744" y="2714620"/>
            <a:ext cx="1428760" cy="1515031"/>
          </a:xfrm>
          <a:prstGeom prst="rect">
            <a:avLst/>
          </a:prstGeom>
          <a:noFill/>
        </p:spPr>
      </p:pic>
      <p:pic>
        <p:nvPicPr>
          <p:cNvPr id="26" name="Picture 4" descr="1185319748_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928934"/>
            <a:ext cx="1954204" cy="130295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687">
            <a:off x="3825070" y="2569259"/>
            <a:ext cx="1400168" cy="17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071810"/>
            <a:ext cx="156689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071810"/>
            <a:ext cx="161228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71810"/>
            <a:ext cx="1271590" cy="11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 descr="d2-0120-181"/>
          <p:cNvPicPr>
            <a:picLocks noChangeAspect="1" noChangeArrowheads="1"/>
          </p:cNvPicPr>
          <p:nvPr/>
        </p:nvPicPr>
        <p:blipFill>
          <a:blip r:embed="rId13" cstate="print"/>
          <a:srcRect t="10834"/>
          <a:stretch>
            <a:fillRect/>
          </a:stretch>
        </p:blipFill>
        <p:spPr bwMode="auto">
          <a:xfrm>
            <a:off x="3857620" y="2857496"/>
            <a:ext cx="1106465" cy="1470057"/>
          </a:xfrm>
          <a:prstGeom prst="rect">
            <a:avLst/>
          </a:prstGeom>
          <a:noFill/>
        </p:spPr>
      </p:pic>
      <p:pic>
        <p:nvPicPr>
          <p:cNvPr id="36" name="Picture 4" descr="20080616_007"/>
          <p:cNvPicPr>
            <a:picLocks noChangeAspect="1" noChangeArrowheads="1"/>
          </p:cNvPicPr>
          <p:nvPr/>
        </p:nvPicPr>
        <p:blipFill>
          <a:blip r:embed="rId14" cstate="print"/>
          <a:srcRect b="8720"/>
          <a:stretch>
            <a:fillRect/>
          </a:stretch>
        </p:blipFill>
        <p:spPr bwMode="auto">
          <a:xfrm>
            <a:off x="3500430" y="2928934"/>
            <a:ext cx="1881179" cy="1287753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429000"/>
            <a:ext cx="642922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7" descr="2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86124"/>
            <a:ext cx="800025" cy="785818"/>
          </a:xfrm>
          <a:prstGeom prst="rect">
            <a:avLst/>
          </a:prstGeom>
          <a:noFill/>
        </p:spPr>
      </p:pic>
      <p:pic>
        <p:nvPicPr>
          <p:cNvPr id="39" name="Picture 15" descr="j008838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flipH="1">
            <a:off x="3786182" y="3214686"/>
            <a:ext cx="1159070" cy="1032137"/>
          </a:xfrm>
          <a:prstGeom prst="rect">
            <a:avLst/>
          </a:prstGeom>
          <a:noFill/>
        </p:spPr>
      </p:pic>
      <p:pic>
        <p:nvPicPr>
          <p:cNvPr id="40" name="Picture 8" descr="8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286124"/>
            <a:ext cx="785818" cy="1164525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8913" y="2715186"/>
            <a:ext cx="1647467" cy="16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 descr="2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14686"/>
            <a:ext cx="885806" cy="1017735"/>
          </a:xfrm>
          <a:prstGeom prst="rect">
            <a:avLst/>
          </a:prstGeom>
          <a:noFill/>
        </p:spPr>
      </p:pic>
      <p:pic>
        <p:nvPicPr>
          <p:cNvPr id="43" name="Picture 10" descr="ананас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786058"/>
            <a:ext cx="815954" cy="162136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00496" y="3357562"/>
            <a:ext cx="809612" cy="7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8916" y="3714752"/>
            <a:ext cx="1190274" cy="10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4" descr="j041331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357554" y="3214686"/>
            <a:ext cx="1945892" cy="928675"/>
          </a:xfrm>
          <a:prstGeom prst="rect">
            <a:avLst/>
          </a:prstGeom>
          <a:noFill/>
        </p:spPr>
      </p:pic>
      <p:pic>
        <p:nvPicPr>
          <p:cNvPr id="47" name="Picture 4" descr="23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571876"/>
            <a:ext cx="818813" cy="823902"/>
          </a:xfrm>
          <a:prstGeom prst="rect">
            <a:avLst/>
          </a:prstGeom>
          <a:noFill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57628"/>
            <a:ext cx="908999" cy="7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 descr="344530c2a76c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070327" y="3786190"/>
            <a:ext cx="715987" cy="53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L 0.41979 -0.120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22849E-6 L 0.26893 -0.12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3469E-6 L -0.40364 -0.146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7743E-6 L -0.24861 -0.15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8363E-6 L 0.08646 -0.142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3691E-6 L 0.38056 0.051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062E-6 L -0.05781 -0.125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7743E-6 L -0.40139 0.005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6152E-6 L 0.18663 0.037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1758E-7 L -0.25122 -0.0247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8 L 0.42917 0.2775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2636E-6 L -0.37934 0.1889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901E-6 L 0.08264 -0.0256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6152E-6 L -0.12291 -0.0048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23034E-6 L 0.30607 0.2391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011E-6 L -0.25591 0.0827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7743E-6 L 0.16945 0.2467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2414E-6 L -0.13542 0.1144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3654E-7 L 0.04948 0.1540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9556E-7 L 0.30174 0.3647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0518E-6 L -0.38351 0.272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6152E-6 L -0.23351 0.3517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1267E-7 L 0.19097 0.3179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3154E-6 L 0.07587 0.25254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074E-6 L 0.10243 0.34944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42908" y="2643182"/>
            <a:ext cx="35676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251063">
            <a:off x="2546446" y="323664"/>
            <a:ext cx="6474785" cy="5866085"/>
          </a:xfrm>
          <a:prstGeom prst="cloudCallout">
            <a:avLst>
              <a:gd name="adj1" fmla="val -36326"/>
              <a:gd name="adj2" fmla="val 46975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86116" y="642918"/>
            <a:ext cx="5286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Витамины —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ценнейшие вещества, необходимые организму человека. Все виды обмена веществ, работа нервной пищеварительной, сердечнососудистой систем осуществляются должным образом только при участии витаминов.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4213" y="0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Суточная потребность  человека в витаминах и их основные функции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/>
        </p:nvGraphicFramePr>
        <p:xfrm>
          <a:off x="0" y="765175"/>
          <a:ext cx="9144000" cy="6111240"/>
        </p:xfrm>
        <a:graphic>
          <a:graphicData uri="http://schemas.openxmlformats.org/drawingml/2006/table">
            <a:tbl>
              <a:tblPr/>
              <a:tblGrid>
                <a:gridCol w="2484438"/>
                <a:gridCol w="1511300"/>
                <a:gridCol w="5148262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Витамин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Суточная потребность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Аскорбиновая кислота(С)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50-100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Повышает сопротивляемость организма экстремальным воздействиям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Тиамин (В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1,4-2,4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Регулятор жирового и углеводного обмена, деятельности нервной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Рибофлавин (В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 – 3,0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Участвует в обмене белков, жиров и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Пиридоксин (В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2,0 - 2,2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Усвоение белка и здоровье нервной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Ниацин (РР)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– 20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Участвует в ОВР в клетках. Недостаток вызывает пеллагру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Фолиевая кислота (В</a:t>
                      </a:r>
                      <a:r>
                        <a:rPr kumimoji="0" 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Кроветворный фактор, участвует в синтезе аминокислот, нуклеиновых кислот, холина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Цианокобальтамин (В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– 5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Необходим для кроветворения, предотвращает анемию, важен для роста организма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Биотин (Н)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50 -300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Участвует в реакциях обмена кислот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Пантотеновая к-та (В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 – 10мг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Участвует в обмене белков, жиров,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250-600мкг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Синтез биологически важных соединений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Ретинол (А)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 – 2,5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Улучшает зрение, сохраняет подвижность суставов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Кальциферол (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2,5 – 10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Обмен кальция и фосфата, минерализация костей и зубов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Токоферол (Е)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– 15 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5E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Активный антиокислитель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6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357298"/>
          <a:ext cx="7786742" cy="528640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500594"/>
                <a:gridCol w="3286148"/>
              </a:tblGrid>
              <a:tr h="352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мг/100 г 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Капуста белокочанная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45-60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 свежий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 отварной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Картофель, хранившийся 6–8 мес., отварной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3-7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Укроп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Редис, помидоры, зеленый горошек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Зеленый салат, кабачки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Огурцы свежие, свекла, морковь, баклажаны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5-10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Яблоки свежие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10-20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Яблоки, хранившиеся 6–8 мес.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2-3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Плоды шиповника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650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Смородина черная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Сок томатный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35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Сок яблочный, виноградный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noFill/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Витамины в продуктах питания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Витамин 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488"/>
            <a:ext cx="3419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65722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 класс пришла игрушка к нам,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Деревянный мальчуган,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Ключик он в руке несет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Нос во все дела сует.</a:t>
            </a:r>
          </a:p>
          <a:p>
            <a:endParaRPr lang="ru-RU" dirty="0"/>
          </a:p>
        </p:txBody>
      </p:sp>
      <p:pic>
        <p:nvPicPr>
          <p:cNvPr id="7" name="Pesnja_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39)">
                                      <p:cBhvr>
                                        <p:cTn id="6" dur="2295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857232"/>
          <a:ext cx="7429552" cy="1805940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3714776"/>
                <a:gridCol w="371477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мг/100 г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Зелень петрушки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Зеленый салат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Остальные овощи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5–20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Яблоки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1,5–2,0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Другие фрукты и ягоды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2–10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429000"/>
          <a:ext cx="7500990" cy="3009900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3750495"/>
                <a:gridCol w="375049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</a:t>
                      </a:r>
                      <a:r>
                        <a:rPr lang="ru-RU" sz="1600" dirty="0" smtClean="0"/>
                        <a:t>г</a:t>
                      </a:r>
                      <a:r>
                        <a:rPr lang="ru-RU" sz="1600" dirty="0"/>
                        <a:t> </a:t>
                      </a:r>
                      <a:r>
                        <a:rPr lang="ru-RU" sz="1600" dirty="0" err="1"/>
                        <a:t>ретинола</a:t>
                      </a:r>
                      <a:r>
                        <a:rPr lang="ru-RU" sz="1600" dirty="0"/>
                        <a:t>/100 г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Помидоры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0,01–0,1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Дыня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0,2–1,0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Морковь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Тыква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4–8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Лук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Перец красный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0,03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Горох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Капуста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0,01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Укроп, петрушка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0,6–0,8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Фолиевая кислота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1462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</a:rPr>
              <a:t>Витамин 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60049"/>
          <a:ext cx="9001155" cy="6297951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703188"/>
                <a:gridCol w="2616911"/>
                <a:gridCol w="2582298"/>
                <a:gridCol w="848471"/>
                <a:gridCol w="2250287"/>
              </a:tblGrid>
              <a:tr h="699772">
                <a:tc>
                  <a:txBody>
                    <a:bodyPr/>
                    <a:lstStyle/>
                    <a:p>
                      <a:pPr marR="97790" algn="r">
                        <a:spcAft>
                          <a:spcPts val="0"/>
                        </a:spcAft>
                      </a:pPr>
                      <a:r>
                        <a:rPr lang="ru-RU" sz="1500" spc="-15" dirty="0"/>
                        <a:t>Назв. </a:t>
                      </a:r>
                      <a:r>
                        <a:rPr lang="ru-RU" sz="1500" spc="-20" dirty="0"/>
                        <a:t>вит.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106680" indent="-8890">
                        <a:spcAft>
                          <a:spcPts val="0"/>
                        </a:spcAft>
                      </a:pPr>
                      <a:r>
                        <a:rPr lang="ru-RU" sz="1500" spc="-10" dirty="0"/>
                        <a:t>Нарушения, вызывае</a:t>
                      </a:r>
                      <a:r>
                        <a:rPr lang="ru-RU" sz="1500" spc="-5" dirty="0"/>
                        <a:t>мые недостатком данного витамина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L="149225" marR="280670" indent="3175">
                        <a:spcAft>
                          <a:spcPts val="0"/>
                        </a:spcAft>
                      </a:pPr>
                      <a:r>
                        <a:rPr lang="ru-RU" sz="1500" spc="-5" dirty="0"/>
                        <a:t>Продукты, </a:t>
                      </a:r>
                      <a:r>
                        <a:rPr lang="ru-RU" sz="1500" spc="-10" dirty="0"/>
                        <a:t>богатые ви</a:t>
                      </a:r>
                      <a:r>
                        <a:rPr lang="ru-RU" sz="1500" dirty="0"/>
                        <a:t>тамином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15240">
                        <a:spcAft>
                          <a:spcPts val="0"/>
                        </a:spcAft>
                      </a:pPr>
                      <a:r>
                        <a:rPr lang="ru-RU" sz="1500" spc="-5"/>
                        <a:t>Суточная </a:t>
                      </a:r>
                      <a:r>
                        <a:rPr lang="ru-RU" sz="1500"/>
                        <a:t>норма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20"/>
                        <a:t>(мг)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L="60960" marR="161290">
                        <a:spcAft>
                          <a:spcPts val="0"/>
                        </a:spcAft>
                      </a:pPr>
                      <a:r>
                        <a:rPr lang="ru-RU" sz="1500" spc="-10"/>
                        <a:t>Рекоменду</a:t>
                      </a:r>
                      <a:r>
                        <a:rPr lang="ru-RU" sz="1500" spc="-20"/>
                        <a:t>ется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</a:tr>
              <a:tr h="1399545">
                <a:tc>
                  <a:txBody>
                    <a:bodyPr/>
                    <a:lstStyle/>
                    <a:p>
                      <a:pPr marR="57785" algn="r">
                        <a:spcAft>
                          <a:spcPts val="0"/>
                        </a:spcAft>
                      </a:pPr>
                      <a:r>
                        <a:rPr lang="ru-RU" sz="1500" dirty="0"/>
                        <a:t>А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15240" indent="-6350">
                        <a:spcAft>
                          <a:spcPts val="0"/>
                        </a:spcAft>
                      </a:pPr>
                      <a:r>
                        <a:rPr lang="ru-RU" sz="1500" spc="-5" dirty="0"/>
                        <a:t>Сухость кожи, хрупкость ногтей, плохое </a:t>
                      </a:r>
                      <a:r>
                        <a:rPr lang="ru-RU" sz="1500" spc="-10" dirty="0"/>
                        <a:t>зрение в сумерках («ку</a:t>
                      </a:r>
                      <a:r>
                        <a:rPr lang="ru-RU" sz="1500" dirty="0"/>
                        <a:t>риная слепота»)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indent="-6350">
                        <a:spcAft>
                          <a:spcPts val="0"/>
                        </a:spcAft>
                      </a:pPr>
                      <a:r>
                        <a:rPr lang="ru-RU" sz="1500" dirty="0"/>
                        <a:t>Морковь, томаты, </a:t>
                      </a:r>
                      <a:r>
                        <a:rPr lang="ru-RU" sz="1500" spc="-5" dirty="0"/>
                        <a:t>яичный желток, крас</a:t>
                      </a:r>
                      <a:r>
                        <a:rPr lang="ru-RU" sz="1500" dirty="0"/>
                        <a:t>ный перец, сливки, сметана, сливочное масло, рыбий жир, зеленый горошек, чернослив, печень, </a:t>
                      </a:r>
                      <a:r>
                        <a:rPr lang="ru-RU" sz="1500" spc="-5" dirty="0"/>
                        <a:t>почки, тыква, шпинат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500"/>
                        <a:t>1—2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201295" indent="-3175">
                        <a:spcAft>
                          <a:spcPts val="0"/>
                        </a:spcAft>
                      </a:pPr>
                      <a:r>
                        <a:rPr lang="ru-RU" sz="1500" spc="-5" dirty="0"/>
                        <a:t>При по</a:t>
                      </a:r>
                      <a:r>
                        <a:rPr lang="ru-RU" sz="1500" spc="-10" dirty="0"/>
                        <a:t>нижен</a:t>
                      </a:r>
                      <a:r>
                        <a:rPr lang="ru-RU" sz="1500" spc="-15" dirty="0"/>
                        <a:t>ном зре</a:t>
                      </a:r>
                      <a:r>
                        <a:rPr lang="ru-RU" sz="1500" spc="-25" dirty="0"/>
                        <a:t>нии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</a:tr>
              <a:tr h="1399545">
                <a:tc>
                  <a:txBody>
                    <a:bodyPr/>
                    <a:lstStyle/>
                    <a:p>
                      <a:pPr marR="57785" algn="r">
                        <a:spcAft>
                          <a:spcPts val="0"/>
                        </a:spcAft>
                      </a:pPr>
                      <a:r>
                        <a:rPr lang="ru-RU" sz="1500"/>
                        <a:t>С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3175">
                        <a:spcAft>
                          <a:spcPts val="0"/>
                        </a:spcAft>
                      </a:pPr>
                      <a:r>
                        <a:rPr lang="ru-RU" sz="1500" dirty="0"/>
                        <a:t>Цинга - заболевание, </a:t>
                      </a:r>
                      <a:r>
                        <a:rPr lang="ru-RU" sz="1500" spc="-10" dirty="0"/>
                        <a:t>сопровождаемое крово</a:t>
                      </a:r>
                      <a:r>
                        <a:rPr lang="ru-RU" sz="1500" dirty="0"/>
                        <a:t>точивостью слизистой </a:t>
                      </a:r>
                      <a:r>
                        <a:rPr lang="ru-RU" sz="1500" spc="-5" dirty="0"/>
                        <a:t>ротовой полости, расшатыванием и выпадением зубов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137160" indent="-3175">
                        <a:spcAft>
                          <a:spcPts val="0"/>
                        </a:spcAft>
                      </a:pPr>
                      <a:r>
                        <a:rPr lang="ru-RU" sz="1500" spc="-5" dirty="0"/>
                        <a:t>Лимон, шиповник, черная смородина, хвоя, зеленый лук, </a:t>
                      </a:r>
                      <a:r>
                        <a:rPr lang="ru-RU" sz="1500" dirty="0"/>
                        <a:t>грецкие орехи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50—100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27305">
                        <a:spcAft>
                          <a:spcPts val="0"/>
                        </a:spcAft>
                      </a:pPr>
                      <a:r>
                        <a:rPr lang="ru-RU" sz="1500" spc="-10" dirty="0"/>
                        <a:t>При острых инфекционных заболеваниях, в том числе при </a:t>
                      </a:r>
                      <a:r>
                        <a:rPr lang="ru-RU" sz="1500" spc="-5" dirty="0"/>
                        <a:t>гриппе, отравлениях, </a:t>
                      </a:r>
                      <a:r>
                        <a:rPr lang="ru-RU" sz="1500" spc="-10" dirty="0"/>
                        <a:t>склерозах, цинге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</a:tr>
              <a:tr h="1166287">
                <a:tc>
                  <a:txBody>
                    <a:bodyPr/>
                    <a:lstStyle/>
                    <a:p>
                      <a:pPr marR="64135" algn="r">
                        <a:spcAft>
                          <a:spcPts val="0"/>
                        </a:spcAft>
                      </a:pPr>
                      <a:r>
                        <a:rPr lang="ru-RU" sz="1500"/>
                        <a:t>В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54610">
                        <a:spcAft>
                          <a:spcPts val="0"/>
                        </a:spcAft>
                      </a:pPr>
                      <a:r>
                        <a:rPr lang="ru-RU" sz="1500" dirty="0"/>
                        <a:t>Бери-бери - заболева</a:t>
                      </a:r>
                      <a:r>
                        <a:rPr lang="ru-RU" sz="1500" spc="-5" dirty="0"/>
                        <a:t>ние, связанное с расстройством нервной системы и сердечнос</a:t>
                      </a:r>
                      <a:r>
                        <a:rPr lang="ru-RU" sz="1500" spc="-10" dirty="0"/>
                        <a:t>осудистой деятельно</a:t>
                      </a:r>
                      <a:r>
                        <a:rPr lang="ru-RU" sz="1500" spc="-15" dirty="0"/>
                        <a:t>сти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42545" indent="-3175">
                        <a:spcAft>
                          <a:spcPts val="0"/>
                        </a:spcAft>
                      </a:pPr>
                      <a:r>
                        <a:rPr lang="ru-RU" sz="1500" spc="-5"/>
                        <a:t>Пивные дрожжи, се</a:t>
                      </a:r>
                      <a:r>
                        <a:rPr lang="ru-RU" sz="1500"/>
                        <a:t>мена злаков и бобо</a:t>
                      </a:r>
                      <a:r>
                        <a:rPr lang="ru-RU" sz="1500" spc="-5"/>
                        <a:t>вых, икра, печень, </a:t>
                      </a:r>
                      <a:r>
                        <a:rPr lang="ru-RU" sz="1500"/>
                        <a:t>почки, яичный жел</a:t>
                      </a:r>
                      <a:r>
                        <a:rPr lang="ru-RU" sz="1500" spc="-5"/>
                        <a:t>ток-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2—3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5" dirty="0"/>
                        <a:t>При лече</a:t>
                      </a:r>
                      <a:r>
                        <a:rPr lang="ru-RU" sz="1500" spc="-10" dirty="0"/>
                        <a:t>нии желу</a:t>
                      </a:r>
                      <a:r>
                        <a:rPr lang="ru-RU" sz="1500" spc="-5" dirty="0"/>
                        <a:t>дочно-</a:t>
                      </a:r>
                      <a:r>
                        <a:rPr lang="ru-RU" sz="1500" spc="-10" dirty="0"/>
                        <a:t>кишечных </a:t>
                      </a:r>
                      <a:r>
                        <a:rPr lang="ru-RU" sz="1500" spc="-5" dirty="0"/>
                        <a:t>отравлений, гастрита, </a:t>
                      </a:r>
                      <a:r>
                        <a:rPr lang="ru-RU" sz="1500" spc="-10" dirty="0"/>
                        <a:t>бронхи</a:t>
                      </a:r>
                      <a:r>
                        <a:rPr lang="ru-RU" sz="1500" spc="-5" dirty="0"/>
                        <a:t>альной аст</a:t>
                      </a:r>
                      <a:r>
                        <a:rPr lang="ru-RU" sz="1500" spc="-10" dirty="0"/>
                        <a:t>мы, диабета, невралгии, </a:t>
                      </a:r>
                      <a:r>
                        <a:rPr lang="ru-RU" sz="1500" spc="-5" dirty="0"/>
                        <a:t>пеллагры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</a:tr>
              <a:tr h="1632802">
                <a:tc>
                  <a:txBody>
                    <a:bodyPr/>
                    <a:lstStyle/>
                    <a:p>
                      <a:pPr marR="45720" algn="r">
                        <a:spcAft>
                          <a:spcPts val="0"/>
                        </a:spcAft>
                      </a:pPr>
                      <a:r>
                        <a:rPr lang="ru-RU" sz="1500"/>
                        <a:t>д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42545" indent="6350">
                        <a:spcAft>
                          <a:spcPts val="0"/>
                        </a:spcAft>
                      </a:pPr>
                      <a:r>
                        <a:rPr lang="ru-RU" sz="1500" dirty="0"/>
                        <a:t>Рахит — заболевание, </a:t>
                      </a:r>
                      <a:r>
                        <a:rPr lang="ru-RU" sz="1500" spc="-10" dirty="0"/>
                        <a:t>связанное с нарушени</a:t>
                      </a:r>
                      <a:r>
                        <a:rPr lang="ru-RU" sz="1500" dirty="0"/>
                        <a:t>ем обмена кальция и </a:t>
                      </a:r>
                      <a:r>
                        <a:rPr lang="ru-RU" sz="1500" spc="-5" dirty="0"/>
                        <a:t>фосфора, следствием </a:t>
                      </a:r>
                      <a:r>
                        <a:rPr lang="ru-RU" sz="1500" dirty="0"/>
                        <a:t>чего является искрив</a:t>
                      </a:r>
                      <a:r>
                        <a:rPr lang="ru-RU" sz="1500" spc="-5" dirty="0"/>
                        <a:t>ление костей, их утолщение, замедленный </a:t>
                      </a:r>
                      <a:r>
                        <a:rPr lang="ru-RU" sz="1500" dirty="0"/>
                        <a:t>рост всего организма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 marR="64135" indent="3175">
                        <a:spcAft>
                          <a:spcPts val="0"/>
                        </a:spcAft>
                      </a:pPr>
                      <a:r>
                        <a:rPr lang="ru-RU" sz="1500" spc="-5"/>
                        <a:t>Печень, рыбий жир, </a:t>
                      </a:r>
                      <a:r>
                        <a:rPr lang="ru-RU" sz="1500"/>
                        <a:t>яичный желток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/>
                        <a:t>2—3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09" marR="12009" marT="0" marB="0"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5984" y="0"/>
            <a:ext cx="4720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Таблица «Витамины»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142984"/>
          <a:ext cx="7286676" cy="902970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3643338"/>
                <a:gridCol w="364333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мг/100 г 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Капуста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2785317"/>
          <a:ext cx="7286676" cy="1803653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3678710"/>
                <a:gridCol w="3607966"/>
              </a:tblGrid>
              <a:tr h="599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мг/100 г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5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лук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5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Капуста кольраби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20,9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5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Тыква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0,10–0,12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15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Зеленый горошек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0,19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5643578"/>
          <a:ext cx="7358114" cy="845820"/>
        </p:xfrm>
        <a:graphic>
          <a:graphicData uri="http://schemas.openxmlformats.org/drawingml/2006/table">
            <a:tbl>
              <a:tblPr>
                <a:noFill/>
                <a:tableStyleId>{08FB837D-C827-4EFA-A057-4D05807E0F7C}</a:tableStyleId>
              </a:tblPr>
              <a:tblGrid>
                <a:gridCol w="3679057"/>
                <a:gridCol w="367905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продукта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Содержание в продукте мг/100 г 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Картофель, морковь, горошек зеленый перец красный, чеснок (головка)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1–2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428604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Витамин В1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2976" y="2143116"/>
            <a:ext cx="7143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Витамин В2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00100" y="4857760"/>
            <a:ext cx="7143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Ниацин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 (витамин РР)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393803" y="3392487"/>
            <a:ext cx="62151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3286124"/>
            <a:ext cx="85725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039802" cy="11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72140"/>
            <a:ext cx="1039802" cy="11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00702"/>
            <a:ext cx="1039802" cy="11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42852"/>
            <a:ext cx="1039802" cy="11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28596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1533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60007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2462" y="58578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</a:t>
            </a:r>
            <a:endParaRPr lang="ru-RU" sz="3200" b="1" dirty="0"/>
          </a:p>
        </p:txBody>
      </p:sp>
      <p:pic>
        <p:nvPicPr>
          <p:cNvPr id="14" name="Picture 14" descr="j0413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00537">
            <a:off x="3526690" y="2899456"/>
            <a:ext cx="1998644" cy="953851"/>
          </a:xfrm>
          <a:prstGeom prst="rect">
            <a:avLst/>
          </a:prstGeom>
          <a:noFill/>
        </p:spPr>
      </p:pic>
      <p:pic>
        <p:nvPicPr>
          <p:cNvPr id="24" name="Picture 4" descr="citronu_bummbas_l_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1D7E3"/>
              </a:clrFrom>
              <a:clrTo>
                <a:srgbClr val="D1D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857496"/>
            <a:ext cx="1387458" cy="9161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714620"/>
            <a:ext cx="1285884" cy="13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786058"/>
            <a:ext cx="1309686" cy="112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 descr="20080616_007"/>
          <p:cNvPicPr>
            <a:picLocks noChangeAspect="1" noChangeArrowheads="1"/>
          </p:cNvPicPr>
          <p:nvPr/>
        </p:nvPicPr>
        <p:blipFill>
          <a:blip r:embed="rId7" cstate="print"/>
          <a:srcRect b="8720"/>
          <a:stretch>
            <a:fillRect/>
          </a:stretch>
        </p:blipFill>
        <p:spPr bwMode="auto">
          <a:xfrm>
            <a:off x="3643306" y="2857496"/>
            <a:ext cx="1595427" cy="1092143"/>
          </a:xfrm>
          <a:prstGeom prst="rect">
            <a:avLst/>
          </a:prstGeom>
          <a:noFill/>
        </p:spPr>
      </p:pic>
      <p:pic>
        <p:nvPicPr>
          <p:cNvPr id="26" name="Picture 12" descr="33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57496"/>
            <a:ext cx="1071570" cy="1167866"/>
          </a:xfrm>
          <a:prstGeom prst="rect">
            <a:avLst/>
          </a:prstGeom>
          <a:noFill/>
        </p:spPr>
      </p:pic>
      <p:pic>
        <p:nvPicPr>
          <p:cNvPr id="27" name="Picture 4" descr="d9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928934"/>
            <a:ext cx="1285884" cy="96441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786058"/>
            <a:ext cx="1428760" cy="130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689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44" y="2857496"/>
            <a:ext cx="1381113" cy="103601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2857496"/>
            <a:ext cx="1333483" cy="10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7558E-6 L -0.25487 -0.401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8353E-6 L -0.36806 0.24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73543E-7 L 0.29132 -0.390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6337E-6 L 0.27431 0.400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1221E-6 L -0.38715 -0.21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9593E-6 L -0.26389 0.39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2451E-6 L 0.40938 -0.228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6327E-6 L 0.24393 -0.2220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7558E-6 L -0.21007 -0.222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4783E-7 L -0.21528 0.2412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374687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3500430" y="2143116"/>
            <a:ext cx="5643570" cy="4714884"/>
          </a:xfrm>
          <a:prstGeom prst="cloudCallout">
            <a:avLst>
              <a:gd name="adj1" fmla="val -73227"/>
              <a:gd name="adj2" fmla="val -53854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9058" y="3000372"/>
            <a:ext cx="4857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 меня есть ключик золотой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 дружу я с головой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Часто в сад я выхожу,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 овощами, фруктами дружу.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Витамины запасаю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Все болезни прогоняю.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714488"/>
            <a:ext cx="5786478" cy="478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8072494" cy="457203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39257"/>
                <a:gd name="adj2" fmla="val 6208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/>
                <a:latin typeface="Impact"/>
              </a:rPr>
              <a:t>Конец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622423"/>
              </a:solidFill>
              <a:effectLst/>
              <a:latin typeface="Impac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6500812" cy="2862322"/>
          </a:xfrm>
          <a:prstGeom prst="rect">
            <a:avLst/>
          </a:prstGeom>
          <a:solidFill>
            <a:srgbClr val="FFFF99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Презентацию на тему </a:t>
            </a:r>
            <a:r>
              <a:rPr lang="ru-RU" sz="2000" b="1" dirty="0" smtClean="0"/>
              <a:t>«Овощи и фрукты – самые витаминные продукты» </a:t>
            </a:r>
            <a:r>
              <a:rPr lang="ru-RU" sz="2000" b="1" dirty="0"/>
              <a:t>по </a:t>
            </a:r>
            <a:r>
              <a:rPr lang="ru-RU" sz="2000" b="1" dirty="0" smtClean="0"/>
              <a:t>программе «Разговор о правильном питании» </a:t>
            </a:r>
            <a:r>
              <a:rPr lang="ru-RU" sz="2000" b="1" dirty="0"/>
              <a:t>выполнила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учитель </a:t>
            </a:r>
            <a:r>
              <a:rPr lang="ru-RU" sz="2000" b="1" dirty="0"/>
              <a:t>начальных классов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МОУ-СОШ с. Алексеевка Аркадаского района Саратовской области </a:t>
            </a:r>
            <a:br>
              <a:rPr lang="ru-RU" sz="2000" b="1" dirty="0" smtClean="0"/>
            </a:br>
            <a:r>
              <a:rPr lang="ru-RU" sz="2000" b="1" dirty="0" smtClean="0"/>
              <a:t>Оруджова </a:t>
            </a:r>
            <a:r>
              <a:rPr lang="ru-RU" sz="2000" b="1" dirty="0"/>
              <a:t>Вера Играровна.</a:t>
            </a:r>
          </a:p>
          <a:p>
            <a:pPr algn="ctr"/>
            <a:r>
              <a:rPr lang="ru-RU" sz="2000" b="1" smtClean="0"/>
              <a:t>по </a:t>
            </a:r>
            <a:r>
              <a:rPr lang="ru-RU" sz="2000" b="1" dirty="0" smtClean="0"/>
              <a:t>данной программе </a:t>
            </a:r>
            <a:r>
              <a:rPr lang="ru-RU" sz="2000" b="1" dirty="0"/>
              <a:t>по </a:t>
            </a:r>
            <a:r>
              <a:rPr lang="ru-RU" sz="2000" b="1" dirty="0" smtClean="0"/>
              <a:t>разделу </a:t>
            </a:r>
            <a:br>
              <a:rPr lang="ru-RU" sz="2000" b="1" dirty="0" smtClean="0"/>
            </a:br>
            <a:r>
              <a:rPr lang="ru-RU" sz="2000" b="1" dirty="0" smtClean="0"/>
              <a:t>«Две недели в лагере здоровья».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142852"/>
            <a:ext cx="8929718" cy="622143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205886"/>
                <a:gd name="adj2" fmla="val 7937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Страна "Витаминия"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3" name="Picture 14" descr="i?id=593454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1871662" cy="14605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" name="Picture 11" descr="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643446"/>
            <a:ext cx="1428759" cy="1578483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13" descr="i?id=56985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714884"/>
            <a:ext cx="1800225" cy="15113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6" name="Picture 15" descr="i?id=1243157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000372"/>
            <a:ext cx="2106222" cy="14200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5" descr="c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572008"/>
            <a:ext cx="1857388" cy="1592210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" name="Picture 14" descr="LIM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928934"/>
            <a:ext cx="1655762" cy="14541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" name="Picture 21" descr="aprico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3000372"/>
            <a:ext cx="2150003" cy="142876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" name="Picture 23" descr="________________________2-116-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2928934"/>
            <a:ext cx="1000132" cy="146314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6" descr="vitamine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8992" y="1000108"/>
            <a:ext cx="1714512" cy="1726861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rot="541928">
            <a:off x="679628" y="180230"/>
            <a:ext cx="8304157" cy="3732619"/>
          </a:xfrm>
          <a:prstGeom prst="cloudCallout">
            <a:avLst>
              <a:gd name="adj1" fmla="val -22697"/>
              <a:gd name="adj2" fmla="val 69689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3419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785794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Чтобы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попасть в гости к черепахе Тортилле нам нужно выполнить задание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20002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Распределите продукты в две колонки: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Неполезные продукты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Полезные продукты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1523983" cy="13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1711063" y="3861045"/>
            <a:ext cx="543771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0" y="1785926"/>
            <a:ext cx="90011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5" descr="j0413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928934"/>
            <a:ext cx="2243134" cy="176530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357562"/>
            <a:ext cx="1550969" cy="9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071810"/>
            <a:ext cx="1061586" cy="149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315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6" t="1358" r="4137" b="2777"/>
          <a:stretch>
            <a:fillRect/>
          </a:stretch>
        </p:blipFill>
        <p:spPr bwMode="auto">
          <a:xfrm>
            <a:off x="3571868" y="2643182"/>
            <a:ext cx="1643074" cy="1788849"/>
          </a:xfrm>
          <a:prstGeom prst="rect">
            <a:avLst/>
          </a:prstGeom>
          <a:noFill/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9"/>
          <a:srcRect r="1390"/>
          <a:stretch>
            <a:fillRect/>
          </a:stretch>
        </p:blipFill>
        <p:spPr bwMode="auto">
          <a:xfrm>
            <a:off x="3571868" y="3000372"/>
            <a:ext cx="1580561" cy="1505019"/>
          </a:xfrm>
          <a:prstGeom prst="rect">
            <a:avLst/>
          </a:prstGeom>
          <a:blipFill dpi="0" rotWithShape="0">
            <a:blip r:embed="rId10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000372"/>
            <a:ext cx="1809746" cy="15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 descr="j0413296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3143248"/>
            <a:ext cx="1913591" cy="135732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CEAEB"/>
              </a:clrFrom>
              <a:clrTo>
                <a:srgbClr val="ECEAEB">
                  <a:alpha val="0"/>
                </a:srgbClr>
              </a:clrTo>
            </a:clrChange>
          </a:blip>
          <a:srcRect l="22457" t="5000" r="11864" b="5000"/>
          <a:stretch>
            <a:fillRect/>
          </a:stretch>
        </p:blipFill>
        <p:spPr bwMode="auto">
          <a:xfrm>
            <a:off x="3786182" y="2643182"/>
            <a:ext cx="1143008" cy="251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j04133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7381637">
            <a:off x="3294925" y="3495684"/>
            <a:ext cx="2284396" cy="1090226"/>
          </a:xfrm>
          <a:prstGeom prst="rect">
            <a:avLst/>
          </a:prstGeom>
          <a:noFill/>
        </p:spPr>
      </p:pic>
      <p:pic>
        <p:nvPicPr>
          <p:cNvPr id="5" name="Picture 7" descr="FD1663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857496"/>
            <a:ext cx="1785950" cy="17859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9FADB0"/>
              </a:clrFrom>
              <a:clrTo>
                <a:srgbClr val="9FAD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000372"/>
            <a:ext cx="1362073" cy="18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5763E-7 L 0.18698 -0.16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5051E-6 L -0.17326 -0.157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3108E-6 L -0.16441 0.09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025E-6 L 0.28785 0.037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2614 L 0.40556 -0.099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019E-6 L -0.3599 -0.1332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963E-6 L -0.14253 0.2990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9537E-7 L -0.37326 0.310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944E-6 L 0.46441 0.2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0685E-6 L 0.29827 0.2467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6901E-6 L -0.38993 0.1001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3117E-6 L 0.09809 0.2768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5714976" y="214290"/>
            <a:ext cx="3429024" cy="38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3419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142844" y="214290"/>
            <a:ext cx="5143536" cy="2071702"/>
          </a:xfrm>
          <a:prstGeom prst="cloudCallout">
            <a:avLst>
              <a:gd name="adj1" fmla="val 62694"/>
              <a:gd name="adj2" fmla="val 9689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Здравствуйте. Очень приятно видеть вас в гостях. Зачем пожаловали?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14612" y="3857628"/>
            <a:ext cx="6643734" cy="3000372"/>
          </a:xfrm>
          <a:prstGeom prst="cloudCallout">
            <a:avLst>
              <a:gd name="adj1" fmla="val -58164"/>
              <a:gd name="adj2" fmla="val -34897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214818"/>
            <a:ext cx="5929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Здравствуйте, мудрая черепаха Тортилла! Помогите нам добыть ключик от ворот в страну «Витаминию», которая находится в государстве Королевы Питания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214290"/>
            <a:ext cx="3429024" cy="38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24525" y="2714620"/>
            <a:ext cx="3419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3857620" y="0"/>
            <a:ext cx="5286380" cy="3000372"/>
          </a:xfrm>
          <a:prstGeom prst="cloudCallout">
            <a:avLst>
              <a:gd name="adj1" fmla="val -63646"/>
              <a:gd name="adj2" fmla="val 10866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357166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Ну, что ж это возможно,</a:t>
            </a:r>
            <a:br>
              <a:rPr lang="ru-RU" sz="2800" dirty="0" smtClean="0"/>
            </a:br>
            <a:r>
              <a:rPr lang="ru-RU" sz="2800" dirty="0" smtClean="0"/>
              <a:t> вот только чтобы получить ключик нужно пройти некоторые испытания. Вы готовы?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14282" y="3857628"/>
            <a:ext cx="5643602" cy="2286016"/>
          </a:xfrm>
          <a:prstGeom prst="cloudCallout">
            <a:avLst>
              <a:gd name="adj1" fmla="val 69205"/>
              <a:gd name="adj2" fmla="val -22783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4286256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Тогда отправляемся</a:t>
            </a:r>
            <a:br>
              <a:rPr lang="ru-RU" sz="2800" dirty="0" smtClean="0"/>
            </a:br>
            <a:r>
              <a:rPr lang="ru-RU" sz="2800" dirty="0" smtClean="0"/>
              <a:t> в путь за золотым </a:t>
            </a:r>
            <a:br>
              <a:rPr lang="ru-RU" sz="2800" dirty="0" smtClean="0"/>
            </a:br>
            <a:r>
              <a:rPr lang="ru-RU" sz="2800" dirty="0" smtClean="0"/>
              <a:t>ключиком!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7615262" cy="523781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Мы к лесной лужайке вышли,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Поднимая ноги выше,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Через кустики и кочки,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Через ветви и пенечки.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Кто высоко так шагал –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Не споткнулся, не упал.</a:t>
            </a:r>
          </a:p>
          <a:p>
            <a:endParaRPr lang="ru-RU" dirty="0"/>
          </a:p>
        </p:txBody>
      </p:sp>
      <p:pic>
        <p:nvPicPr>
          <p:cNvPr id="5" name="buratino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000768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8)">
                                      <p:cBhvr>
                                        <p:cTn id="6" dur="33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71472" y="571480"/>
            <a:ext cx="7858180" cy="5143536"/>
          </a:xfrm>
          <a:prstGeom prst="cloud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185736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Первое испытание</a:t>
            </a:r>
            <a:endParaRPr lang="ru-RU" sz="4800" b="1" spc="5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857496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Отгадайте загадки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1231</TotalTime>
  <Words>819</Words>
  <Application>Microsoft Office PowerPoint</Application>
  <PresentationFormat>Экран (4:3)</PresentationFormat>
  <Paragraphs>212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Распределите продукты в две колонки:  Неполезные продукты                  Полезные продукты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name_nout03</dc:creator>
  <cp:lastModifiedBy>name_nout03</cp:lastModifiedBy>
  <cp:revision>115</cp:revision>
  <dcterms:created xsi:type="dcterms:W3CDTF">2009-03-12T14:28:11Z</dcterms:created>
  <dcterms:modified xsi:type="dcterms:W3CDTF">2009-07-24T10:43:47Z</dcterms:modified>
</cp:coreProperties>
</file>