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9" r:id="rId3"/>
    <p:sldId id="272" r:id="rId4"/>
    <p:sldId id="271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8D65EC-97B8-429F-AF26-B9B0B1FDCF2E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427B2C-FCB0-4C1D-9B33-CA49D6B7C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Ответная  реакция ребёнка, т.е его эмоциональное состояния.(если мама будет  кричать, ругаться, то реб.  Отвечает на ругань(вот отсюда капризы, упрямства)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5D35F1-A0D1-43BD-BCB2-03A696F84CE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C57475-DF5B-4184-AD82-FB3520439BE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C3BF-5F0B-400D-8DAB-1A352E63D313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5751-BDAA-4D3B-BEDB-8D9E2DD65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6047-17D8-4066-BA99-AAAFD60214C2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E926-F8F8-498D-9888-3E65AC501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BFDF-FBB0-4B00-ACC1-7327EDBAE93B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3C53-58C2-4175-A144-E7481A7D8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65B4-7CFB-4A76-A074-A20AC55C11A5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B675-3A79-4398-A003-20FEBD85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CCF8-2C00-4B6F-A072-DAF08C4C0F91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B83D-8E8F-431F-98DE-D8203089E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4D59-AD60-43BC-9A14-6F5E091AF675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E098-54A0-405C-8B94-12BF4771A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7139-7F8D-4923-BD2E-0D686F88EB0C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5E85-3A66-4590-AF96-F5CEF4B7B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B1573-9A6E-4C25-AF76-11DFF3EEB243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81CC-614A-4DA0-A94C-3AD765398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15A4-E658-43CE-8B4E-351A9F6852F5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625B-8CAE-4B95-97C1-62BF780A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865D-3692-4FD1-A7F3-D3DD54FD3607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66B0-655F-41DF-BA04-F0C034325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F077-5724-4F61-A129-DACA13D5ACBE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DA87-23C0-49ED-AB6E-957C7A18B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27ED60-E43F-4279-B470-CFCE19CE5CB8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7564F8-58E0-45D6-9601-D8F2F429D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scenarios.ucoz.ru/vypusknoj/sport_dlja_detej_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333375"/>
            <a:ext cx="8072437" cy="4143375"/>
          </a:xfrm>
        </p:spPr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</a:pPr>
            <a:endParaRPr lang="ru-RU" sz="2900" b="1" i="1" smtClean="0">
              <a:solidFill>
                <a:srgbClr val="0D0D0D"/>
              </a:solidFill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2900" b="1" i="1" smtClean="0">
                <a:solidFill>
                  <a:srgbClr val="0D0D0D"/>
                </a:solidFill>
                <a:cs typeface="Times New Roman" pitchFamily="18" charset="0"/>
              </a:rPr>
              <a:t>Тема:  </a:t>
            </a:r>
          </a:p>
          <a:p>
            <a:pPr eaLnBrk="0" hangingPunct="0">
              <a:lnSpc>
                <a:spcPct val="80000"/>
              </a:lnSpc>
            </a:pPr>
            <a:r>
              <a:rPr lang="ru-RU" sz="3800" b="1" smtClean="0">
                <a:solidFill>
                  <a:srgbClr val="0D0D0D"/>
                </a:solidFill>
                <a:cs typeface="Times New Roman" pitchFamily="18" charset="0"/>
              </a:rPr>
              <a:t>« Памятки  для родителей   по  формированию у  детей ЗОЖ. </a:t>
            </a:r>
          </a:p>
          <a:p>
            <a:pPr eaLnBrk="0" hangingPunct="0">
              <a:lnSpc>
                <a:spcPct val="80000"/>
              </a:lnSpc>
            </a:pPr>
            <a:r>
              <a:rPr lang="ru-RU" sz="3800" b="1" smtClean="0">
                <a:solidFill>
                  <a:srgbClr val="0D0D0D"/>
                </a:solidFill>
                <a:cs typeface="Times New Roman" pitchFamily="18" charset="0"/>
              </a:rPr>
              <a:t>Три аспекта здоровьесбережения</a:t>
            </a:r>
            <a:r>
              <a:rPr lang="en-US" sz="3800" b="1" smtClean="0">
                <a:solidFill>
                  <a:srgbClr val="0D0D0D"/>
                </a:solidFill>
                <a:cs typeface="Times New Roman" pitchFamily="18" charset="0"/>
              </a:rPr>
              <a:t> -</a:t>
            </a:r>
            <a:r>
              <a:rPr lang="ru-RU" sz="3800" b="1" smtClean="0">
                <a:solidFill>
                  <a:srgbClr val="0D0D0D"/>
                </a:solidFill>
                <a:cs typeface="Times New Roman" pitchFamily="18" charset="0"/>
              </a:rPr>
              <a:t> физический, социальный, и психический.</a:t>
            </a:r>
          </a:p>
          <a:p>
            <a:pPr algn="just" eaLnBrk="0" hangingPunct="0">
              <a:lnSpc>
                <a:spcPct val="80000"/>
              </a:lnSpc>
            </a:pPr>
            <a:endParaRPr lang="ru-RU" sz="1400" b="1" smtClean="0">
              <a:solidFill>
                <a:srgbClr val="0D0D0D"/>
              </a:solidFill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</a:pPr>
            <a:r>
              <a:rPr lang="ru-RU" sz="1400" b="1" smtClean="0">
                <a:solidFill>
                  <a:srgbClr val="0D0D0D"/>
                </a:solidFill>
                <a:cs typeface="Times New Roman" pitchFamily="18" charset="0"/>
              </a:rPr>
              <a:t>  </a:t>
            </a:r>
            <a:r>
              <a:rPr lang="ru-RU" sz="1400" b="1" smtClean="0">
                <a:solidFill>
                  <a:srgbClr val="898989"/>
                </a:solidFill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898989"/>
                </a:solidFill>
                <a:cs typeface="Times New Roman" pitchFamily="18" charset="0"/>
              </a:rPr>
            </a:br>
            <a:r>
              <a:rPr lang="ru-RU" sz="1400" b="1" smtClean="0">
                <a:solidFill>
                  <a:srgbClr val="898989"/>
                </a:solidFill>
                <a:cs typeface="Times New Roman" pitchFamily="18" charset="0"/>
              </a:rPr>
              <a:t> «</a:t>
            </a:r>
            <a:endParaRPr lang="ru-RU" sz="1500" b="1" smtClean="0">
              <a:solidFill>
                <a:srgbClr val="898989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3400" b="1" smtClean="0">
              <a:solidFill>
                <a:srgbClr val="898989"/>
              </a:solidFill>
            </a:endParaRP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071563" y="214313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357438" y="1571625"/>
            <a:ext cx="600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928688" y="357188"/>
            <a:ext cx="6929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sp>
        <p:nvSpPr>
          <p:cNvPr id="14341" name="Заголовок 6"/>
          <p:cNvSpPr>
            <a:spLocks noGrp="1"/>
          </p:cNvSpPr>
          <p:nvPr>
            <p:ph type="ctrTitle"/>
          </p:nvPr>
        </p:nvSpPr>
        <p:spPr>
          <a:xfrm>
            <a:off x="5572125" y="5357813"/>
            <a:ext cx="3338513" cy="1214437"/>
          </a:xfrm>
        </p:spPr>
        <p:txBody>
          <a:bodyPr/>
          <a:lstStyle/>
          <a:p>
            <a:r>
              <a:rPr lang="ru-RU" sz="1400" smtClean="0"/>
              <a:t>Выполнила: Аджиева Марина Магомедаминовна</a:t>
            </a:r>
            <a:br>
              <a:rPr lang="ru-RU" sz="1400" smtClean="0"/>
            </a:br>
            <a:r>
              <a:rPr lang="ru-RU" sz="1400" u="sng" smtClean="0"/>
              <a:t> </a:t>
            </a:r>
            <a:r>
              <a:rPr lang="ru-RU" sz="1400" b="1" i="1" u="sng" smtClean="0">
                <a:cs typeface="Times New Roman" pitchFamily="18" charset="0"/>
              </a:rPr>
              <a:t>воспитатель</a:t>
            </a:r>
            <a:br>
              <a:rPr lang="ru-RU" sz="1400" b="1" i="1" u="sng" smtClean="0">
                <a:cs typeface="Times New Roman" pitchFamily="18" charset="0"/>
              </a:rPr>
            </a:br>
            <a:r>
              <a:rPr lang="ru-RU" sz="1400" smtClean="0"/>
              <a:t>ГБДОУ № 38   Адмиралтейского района</a:t>
            </a:r>
            <a:r>
              <a:rPr lang="en-US" sz="1400" smtClean="0"/>
              <a:t> 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785938" y="5929313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Санкт-Петербург</a:t>
            </a:r>
            <a:endParaRPr lang="ru-RU" sz="1400">
              <a:latin typeface="Calibri" pitchFamily="34" charset="0"/>
            </a:endParaRPr>
          </a:p>
          <a:p>
            <a:pPr algn="ctr"/>
            <a:r>
              <a:rPr lang="ru-RU" sz="1400" b="1">
                <a:latin typeface="Calibri" pitchFamily="34" charset="0"/>
              </a:rPr>
              <a:t>2013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2740025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Социальное здоровье личности</a:t>
            </a:r>
            <a:r>
              <a:rPr lang="ru-RU" sz="3600" smtClean="0"/>
              <a:t>: </a:t>
            </a:r>
            <a:r>
              <a:rPr lang="ru-RU" sz="2800" smtClean="0"/>
              <a:t>социальная активность, поведение в обществе, личное отношение к миру, обеспечивающее гармонию между потребностями человека и общества в целом.</a:t>
            </a:r>
          </a:p>
        </p:txBody>
      </p:sp>
      <p:pic>
        <p:nvPicPr>
          <p:cNvPr id="26626" name="Picture 2" descr="http://cs10682.userapi.com/v10682563/6706/j4gB5c_H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86124"/>
            <a:ext cx="4816996" cy="3309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396044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Существует    десять   золотых  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здоровьесбережения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1. </a:t>
            </a:r>
            <a:r>
              <a:rPr lang="ru-RU" sz="2700" dirty="0"/>
              <a:t>Соблюдайте режим дня!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2.</a:t>
            </a:r>
            <a:r>
              <a:rPr lang="ru-RU" sz="2700" dirty="0"/>
              <a:t> Обращайте больше внимания на питание!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3.</a:t>
            </a:r>
            <a:r>
              <a:rPr lang="ru-RU" sz="2700" dirty="0"/>
              <a:t> Больше двигайтесь!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4.</a:t>
            </a:r>
            <a:r>
              <a:rPr lang="ru-RU" sz="2700" dirty="0"/>
              <a:t> Спите в прохладной комнате!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5.</a:t>
            </a:r>
            <a:r>
              <a:rPr lang="ru-RU" sz="2700" dirty="0"/>
              <a:t> Не гасите в себе гнев, дайте вырваться ему наружу! </a:t>
            </a:r>
            <a:br>
              <a:rPr lang="ru-RU" sz="2700" dirty="0"/>
            </a:br>
            <a:r>
              <a:rPr lang="ru-RU" sz="2700" dirty="0" smtClean="0"/>
              <a:t>6.</a:t>
            </a:r>
            <a:r>
              <a:rPr lang="ru-RU" sz="2700" dirty="0"/>
              <a:t> Постоянно занимайтесь интеллектуальной деятельностью! </a:t>
            </a:r>
            <a:br>
              <a:rPr lang="ru-RU" sz="2700" dirty="0"/>
            </a:br>
            <a:r>
              <a:rPr lang="ru-RU" sz="2700" dirty="0" smtClean="0"/>
              <a:t>7.</a:t>
            </a:r>
            <a:r>
              <a:rPr lang="ru-RU" sz="2700" dirty="0"/>
              <a:t> Гоните прочь уныние и хандру!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8.</a:t>
            </a:r>
            <a:r>
              <a:rPr lang="ru-RU" sz="2700" dirty="0"/>
              <a:t> Адекватно реагируйте на все проявления своего организма! </a:t>
            </a:r>
            <a:br>
              <a:rPr lang="ru-RU" sz="2700" dirty="0"/>
            </a:br>
            <a:r>
              <a:rPr lang="ru-RU" sz="2700" dirty="0" smtClean="0"/>
              <a:t>9.</a:t>
            </a:r>
            <a:r>
              <a:rPr lang="ru-RU" sz="2700" dirty="0"/>
              <a:t> Старайтесь получать как можно больше положительных эмоций! </a:t>
            </a:r>
            <a:br>
              <a:rPr lang="ru-RU" sz="2700" dirty="0"/>
            </a:br>
            <a:r>
              <a:rPr lang="ru-RU" sz="2700" dirty="0" smtClean="0"/>
              <a:t>10.</a:t>
            </a:r>
            <a:r>
              <a:rPr lang="ru-RU" sz="2700" dirty="0"/>
              <a:t> Желайте себе и окружающим только добра! 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C:\Documents and Settings\grp7\Local Settings\Temporary Internet Files\Content.IE5\IO207YT6\MP9004424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785794"/>
            <a:ext cx="240763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929618" cy="1643074"/>
          </a:xfrm>
        </p:spPr>
        <p:txBody>
          <a:bodyPr rtlCol="0">
            <a:prstTxWarp prst="textDeflateInflat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Будьте здоровы!!!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4" descr="C:\Documents and Settings\grp7\Local Settings\Temporary Internet Files\Content.IE5\E6QS9XYM\MP9004278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30"/>
            <a:ext cx="7091846" cy="37147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7969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СОСТАВЛЯЮЩИЕ  ЗДОРОВЬЯ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358246" cy="5500702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СОЦИАЛЬНОЕ   ЗДОРОВЬЕ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ФИЗИЧЕСКОЕ  ЗДОРОВЬЕ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ПСИХИЧЕСКОЕ  ЗДОРОВЬЕ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имс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357694"/>
            <a:ext cx="3429024" cy="207170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яы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428736"/>
            <a:ext cx="2914656" cy="17859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no Pro Caption"/>
              </a:rPr>
              <a:t>КРИТЕРИИ ОЦЕНКИ  ПСИХОЛОГИЧЕСКОГО  ЗДОРОВЬЯ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357313"/>
            <a:ext cx="4071938" cy="4214812"/>
          </a:xfrm>
        </p:spPr>
        <p:txBody>
          <a:bodyPr/>
          <a:lstStyle/>
          <a:p>
            <a:r>
              <a:rPr lang="ru-RU" sz="2000" i="1" smtClean="0">
                <a:cs typeface="Times New Roman" pitchFamily="18" charset="0"/>
              </a:rPr>
              <a:t>ХОРОШО РАЗВИТАЯ РЕФЛЕКСИЯ</a:t>
            </a:r>
          </a:p>
          <a:p>
            <a:r>
              <a:rPr lang="ru-RU" sz="2000" i="1" smtClean="0">
                <a:cs typeface="Times New Roman" pitchFamily="18" charset="0"/>
              </a:rPr>
              <a:t>СТРЕССОУСТОЙЧИВОСТЬ</a:t>
            </a:r>
          </a:p>
          <a:p>
            <a:r>
              <a:rPr lang="ru-RU" sz="2000" i="1" smtClean="0">
                <a:cs typeface="Times New Roman" pitchFamily="18" charset="0"/>
              </a:rPr>
              <a:t>УМЕНИЕ НАХОДИТЬ СОБСТВЕННЫЕ РЕСУРСЫ В ТРУДНОЙ СИТУАЦИИ (И.В.Дубровина)</a:t>
            </a:r>
          </a:p>
          <a:p>
            <a:r>
              <a:rPr lang="ru-RU" sz="2000" i="1" smtClean="0"/>
              <a:t>ПОЛНОТА ПОВЕДЕНЧЕСКИХ И ЭМОЦИОНАЛЬНЫХ ПРОЯВЛЕНИЙ ЛИЧНОСТИ (В.С.Хомик)</a:t>
            </a:r>
          </a:p>
          <a:p>
            <a:endParaRPr lang="ru-RU" sz="2000" smtClean="0"/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85875"/>
            <a:ext cx="4038600" cy="3471863"/>
          </a:xfrm>
        </p:spPr>
        <p:txBody>
          <a:bodyPr/>
          <a:lstStyle/>
          <a:p>
            <a:r>
              <a:rPr lang="ru-RU" sz="2000" i="1" smtClean="0"/>
              <a:t>САМОПРИЯТИЕ И УМЕНИЕ СПРАВЛЯТЬСЯ СО СВОИМИ ТРУДНОСТЯМИ БЕЗ УЩЕРБА ДЛЯ ОКРУЖАЮЩИХ</a:t>
            </a:r>
          </a:p>
          <a:p>
            <a:r>
              <a:rPr lang="ru-RU" sz="2000" i="1" smtClean="0"/>
              <a:t>САМООБЪЕКТИВНОСТЬ КАК ЧЁТКОЕ ПРЕДСТАВЛЕНИЕ О СВОИХ СИЛЬНЫХ И СЛАБЫХ СТОРОНАХ</a:t>
            </a:r>
          </a:p>
          <a:p>
            <a:r>
              <a:rPr lang="ru-RU" sz="2000" i="1" smtClean="0"/>
              <a:t>НАЛИЧИЕ СИСТЕМЫ ЦЕННОСТЕЙ</a:t>
            </a:r>
          </a:p>
          <a:p>
            <a:endParaRPr lang="ru-RU" smtClean="0"/>
          </a:p>
        </p:txBody>
      </p:sp>
      <p:pic>
        <p:nvPicPr>
          <p:cNvPr id="1028" name="Picture 4" descr="C:\Documents and Settings\grp7\Local Settings\Temporary Internet Files\Content.IE5\00AWELYK\MP9004021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643446"/>
            <a:ext cx="3286147" cy="196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072494" cy="1071570"/>
          </a:xfrm>
          <a:ln w="12700">
            <a:solidFill>
              <a:schemeClr val="tx1"/>
            </a:solidFill>
          </a:ln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УСЛОВИЯ         ФОРМИРОВАНИЯ       ПОЛОЖИТЕЛЬНОЙ МОТИВАЦИИ  К ЗОЖ У ДЕТЕЙ ДОШКОЛЬНОГО ВОЗРАСТА 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85926"/>
          <a:ext cx="7786742" cy="10001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78674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СОЗДАНИЕ  ВОКРУГ  РЕБЁНКА  ОБРАЗОВАТЕЛЬНОЙ   СРЕДЫ,    НАПОЛНЕННЫЙ </a:t>
                      </a:r>
                      <a:r>
                        <a:rPr lang="ru-RU" baseline="0" dirty="0" smtClean="0"/>
                        <a:t> ТЕРМИНАМИ,  СИМВОЛАМИ ,ТРАДИЦИЯМИ,  АТРИБУТАМИ   ЗОЖ.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071810"/>
          <a:ext cx="7786742" cy="78581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78674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НАЛИЧИЕ  В   БЛИЖАЙШЕМ   ОКРУЖЕНИИ   ДОШКОЛЬНИКА   </a:t>
                      </a:r>
                      <a:r>
                        <a:rPr lang="ru-RU" baseline="0" dirty="0" smtClean="0"/>
                        <a:t>     ЛЮДЕЙ , ВЕДУЩИХ  ЗДОРОВЫЙ  ОБРАЗ  ЖИЗНИ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4071942"/>
          <a:ext cx="7786741" cy="92869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786741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СОЗДАНИЕ  ПОЛОЖИТЕЛЬНОГО , ЭМОЦИОНАЛЬНОГО  ФОНА  ПРИ  ФОРМИРОВАНИИ</a:t>
                      </a:r>
                      <a:r>
                        <a:rPr lang="ru-RU" baseline="0" dirty="0" smtClean="0"/>
                        <a:t>   ЗНАНИЙ, УМЕНИЙ,  НАВЫКОВ ВАЛЕОЛОГИЧЕСКОГО ХАРАКТЕРА.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5214950"/>
          <a:ext cx="7786742" cy="121444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786742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УЧЁТ   ИНДИВИДУАЛЬНЫХ   ПСИХОФИЗИОЛОГИЧЕСКИХ  И ТИПОЛОГИЧЕСКИХ   ОСОБЕННОСТЕЙ</a:t>
                      </a:r>
                      <a:r>
                        <a:rPr lang="ru-RU" baseline="0" dirty="0" smtClean="0"/>
                        <a:t>   ДЕТЕЙ  ПРИ   ОРГАНИЗАЦИИ ЗАНЯТИЙ   ОЗДОРОВИТЕЛЬНОЙ    НАПРАВЛЕННОСТИ.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863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определению всемирной организации здравоохранения здоровье – это состояние полного физического, психического и социального благополучия, а не просто отсутствие болезней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TcCV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24944"/>
            <a:ext cx="1634934" cy="3465562"/>
          </a:xfrm>
          <a:prstGeom prst="flowChartAlternateProces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Уличные игры и состязания для детей и взрослы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1071">
            <a:off x="5064167" y="3302376"/>
            <a:ext cx="3971631" cy="3062805"/>
          </a:xfrm>
          <a:prstGeom prst="flowChartAlternateProcess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438" name="Picture 6" descr="http://www.bezformata.ru/content/Images/000/005/889/image5889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5009">
            <a:off x="273651" y="3248408"/>
            <a:ext cx="2810041" cy="3010758"/>
          </a:xfrm>
          <a:prstGeom prst="flowChartAlternateProcess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Средства </a:t>
            </a:r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здоровьесбережения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750" y="4508500"/>
            <a:ext cx="8099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3">
              <a:tabLst>
                <a:tab pos="457200" algn="l"/>
              </a:tabLst>
            </a:pPr>
            <a:r>
              <a:rPr lang="ru-RU" sz="2400" i="1">
                <a:solidFill>
                  <a:srgbClr val="FF0000"/>
                </a:solidFill>
                <a:cs typeface="Times New Roman" pitchFamily="18" charset="0"/>
              </a:rPr>
              <a:t>Средства двигательной направленности: </a:t>
            </a:r>
            <a:endParaRPr lang="ru-RU" sz="2400" i="1">
              <a:solidFill>
                <a:srgbClr val="FF0000"/>
              </a:solidFill>
            </a:endParaRP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элементы движений (ходьба, бег, прыжки, метание); </a:t>
            </a:r>
            <a:endParaRPr lang="ru-RU" sz="2400"/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физические упражнения; </a:t>
            </a:r>
            <a:endParaRPr lang="ru-RU" sz="2400"/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физкультминутки, лечебная физкультура, подвижные            игры,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гимнастика,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самомассаж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и др. </a:t>
            </a:r>
            <a:endParaRPr lang="ru-RU" sz="2400"/>
          </a:p>
        </p:txBody>
      </p:sp>
      <p:pic>
        <p:nvPicPr>
          <p:cNvPr id="23555" name="Picture 3" descr="http://www.yuga.ru/media/zaryadka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320480" cy="26522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2362200"/>
          </a:xfrm>
        </p:spPr>
        <p:txBody>
          <a:bodyPr/>
          <a:lstStyle/>
          <a:p>
            <a:r>
              <a:rPr lang="ru-RU" sz="3100" smtClean="0">
                <a:solidFill>
                  <a:srgbClr val="FF0000"/>
                </a:solidFill>
              </a:rPr>
              <a:t>Оздоровительные силы природы</a:t>
            </a:r>
            <a:br>
              <a:rPr lang="ru-RU" sz="3100" smtClean="0">
                <a:solidFill>
                  <a:srgbClr val="FF0000"/>
                </a:solidFill>
              </a:rPr>
            </a:br>
            <a:r>
              <a:rPr lang="ru-RU" sz="3100" smtClean="0"/>
              <a:t> солнечные и воздушные ванны, водные процедуры, фитотерапия, ингаляция.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4578" name="Picture 2" descr="http://d2632.zouo.ru/assets/images/DSC06018888888888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7330">
            <a:off x="490168" y="2446625"/>
            <a:ext cx="3608731" cy="27065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0" name="Picture 4" descr="http://www.muraveynick.ru/images/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8802">
            <a:off x="4888396" y="2593448"/>
            <a:ext cx="3951221" cy="26341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2" name="Picture 6" descr="http://im4-tub-ru.yandex.net/i?id=344653664-2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365104"/>
            <a:ext cx="1512168" cy="2291164"/>
          </a:xfrm>
          <a:prstGeom prst="flowChartAlternateProcess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365625"/>
            <a:ext cx="8229600" cy="2289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100" dirty="0">
                <a:solidFill>
                  <a:srgbClr val="FF0000"/>
                </a:solidFill>
              </a:rPr>
              <a:t>Гигиенические </a:t>
            </a:r>
            <a:r>
              <a:rPr lang="ru-RU" sz="3100" dirty="0" smtClean="0">
                <a:solidFill>
                  <a:srgbClr val="FF0000"/>
                </a:solidFill>
              </a:rPr>
              <a:t>факторы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/>
              <a:t>выполнение </a:t>
            </a:r>
            <a:r>
              <a:rPr lang="ru-RU" sz="3100" dirty="0"/>
              <a:t>санитарно-гигиенических требований, личная и общественная гигиена, проветривание, влажная уборка помещений, соблюдение режима </a:t>
            </a:r>
            <a:r>
              <a:rPr lang="ru-RU" sz="3100" dirty="0" smtClean="0"/>
              <a:t>дня и </a:t>
            </a:r>
            <a:r>
              <a:rPr lang="ru-RU" sz="3100" dirty="0" err="1" smtClean="0"/>
              <a:t>т.д</a:t>
            </a:r>
            <a:r>
              <a:rPr lang="ru-RU" sz="3100" dirty="0" smtClean="0"/>
              <a:t> </a:t>
            </a:r>
            <a:r>
              <a:rPr lang="en-US" sz="31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25602" name="Picture 2" descr="http://img-fotki.yandex.ru/get/5312/64843573.48/0_705d6_a7bd8d8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284012" cy="2853705"/>
          </a:xfrm>
          <a:prstGeom prst="wedgeEllipseCallout">
            <a:avLst/>
          </a:prstGeom>
          <a:noFill/>
        </p:spPr>
      </p:pic>
      <p:pic>
        <p:nvPicPr>
          <p:cNvPr id="25604" name="Picture 4" descr="http://www.milliyet.com.tr/2007/10/24/son/resim/gal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126147" cy="2746835"/>
          </a:xfrm>
          <a:prstGeom prst="wedgeEllipseCallou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4688"/>
            <a:ext cx="8229600" cy="3000375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«Будьте здоровы!» </a:t>
            </a:r>
            <a:r>
              <a:rPr lang="ru-RU" sz="3200" smtClean="0">
                <a:solidFill>
                  <a:srgbClr val="FFFF00"/>
                </a:solidFill>
              </a:rPr>
              <a:t>- как часто мы произносим эти слова, желая, в первую очередь, здоровья физического или просто ради проформы. Но сегодня ясно, что для жизни в современном обществе, одного физического здоровья недостаточно. Современный человек должен быть </a:t>
            </a:r>
            <a:r>
              <a:rPr lang="ru-RU" sz="3200" smtClean="0">
                <a:solidFill>
                  <a:srgbClr val="FF0000"/>
                </a:solidFill>
              </a:rPr>
              <a:t>социально здоров.</a:t>
            </a:r>
          </a:p>
        </p:txBody>
      </p:sp>
      <p:pic>
        <p:nvPicPr>
          <p:cNvPr id="3" name="Picture 20" descr="C:\Documents and Settings\grp7\Local Settings\Temporary Internet Files\Content.IE5\00AWELYK\MP9004422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6429420" cy="28534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222</Words>
  <Application>Microsoft Office PowerPoint</Application>
  <PresentationFormat>Экран (4:3)</PresentationFormat>
  <Paragraphs>29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Times New Roman</vt:lpstr>
      <vt:lpstr>Arno Pro Caption</vt:lpstr>
      <vt:lpstr>Тема Office</vt:lpstr>
      <vt:lpstr>Выполнила: Аджиева Марина Магомедаминовна  воспитатель ГБДОУ № 38   Адмиралтейского района  </vt:lpstr>
      <vt:lpstr>Слайд 2</vt:lpstr>
      <vt:lpstr>КРИТЕРИИ ОЦЕНКИ  ПСИХОЛОГИЧЕСКОГО  ЗДОРОВЬЯ</vt:lpstr>
      <vt:lpstr>Слайд 4</vt:lpstr>
      <vt:lpstr>По определению всемирной организации здравоохранения здоровье – это состояние полного физического, психического и социального благополучия, а не просто отсутствие болезней</vt:lpstr>
      <vt:lpstr>Слайд 6</vt:lpstr>
      <vt:lpstr>Оздоровительные силы природы  солнечные и воздушные ванны, водные процедуры, фитотерапия, ингаляция.  </vt:lpstr>
      <vt:lpstr> Гигиенические факторы  выполнение санитарно-гигиенических требований, личная и общественная гигиена, проветривание, влажная уборка помещений, соблюдение режима дня и т.д . </vt:lpstr>
      <vt:lpstr>«Будьте здоровы!» - как часто мы произносим эти слова, желая, в первую очередь, здоровья физического или просто ради проформы. Но сегодня ясно, что для жизни в современном обществе, одного физического здоровья недостаточно. Современный человек должен быть социально здоров.</vt:lpstr>
      <vt:lpstr>Социальное здоровье личности: социальная активность, поведение в обществе, личное отношение к миру, обеспечивающее гармонию между потребностями человека и общества в целом.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здорового образа жизни</dc:title>
  <dc:creator>Наташа</dc:creator>
  <cp:lastModifiedBy>Эдгар</cp:lastModifiedBy>
  <cp:revision>106</cp:revision>
  <dcterms:created xsi:type="dcterms:W3CDTF">2013-05-14T18:42:21Z</dcterms:created>
  <dcterms:modified xsi:type="dcterms:W3CDTF">2015-04-24T21:01:09Z</dcterms:modified>
</cp:coreProperties>
</file>