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sldIdLst>
    <p:sldId id="282" r:id="rId2"/>
    <p:sldId id="281" r:id="rId3"/>
    <p:sldId id="256" r:id="rId4"/>
    <p:sldId id="283" r:id="rId5"/>
    <p:sldId id="264" r:id="rId6"/>
    <p:sldId id="285" r:id="rId7"/>
    <p:sldId id="265" r:id="rId8"/>
    <p:sldId id="266" r:id="rId9"/>
    <p:sldId id="284" r:id="rId10"/>
    <p:sldId id="262" r:id="rId11"/>
    <p:sldId id="273" r:id="rId12"/>
    <p:sldId id="27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75060B8-ECBF-4F75-837A-1941AB7F4DE3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9A77028-EB68-4141-A37F-99A7A16EB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CF01FA-238D-4987-8AC9-E31ED7010EB1}" type="datetimeFigureOut">
              <a:rPr lang="ru-RU" smtClean="0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A8919-B874-4781-B362-54AB88DE70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81BFCA-77BB-48EC-8AD8-071046BF348C}" type="datetimeFigureOut">
              <a:rPr lang="ru-RU" smtClean="0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B20E9-A910-4DFB-AF75-1D039474FF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4433CC-F53F-497A-A30B-4CE11ECFB68B}" type="datetimeFigureOut">
              <a:rPr lang="ru-RU" smtClean="0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6AB3E-2944-44AC-A917-AFF97EDF3E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5827D-8235-4AFA-9A43-2F8F0D212D57}" type="datetimeFigureOut">
              <a:rPr lang="ru-RU" smtClean="0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5F9EC-A96A-4932-B16A-C0931A743B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6CE987-CAE4-408C-9E1C-548C74467040}" type="datetimeFigureOut">
              <a:rPr lang="ru-RU" smtClean="0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20F14-21A0-4DFE-984C-282397E190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688E31-A1E7-4B5F-9C76-F5D50DB2B12F}" type="datetimeFigureOut">
              <a:rPr lang="ru-RU" smtClean="0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C2779-3794-4C6F-A273-6D4EFB3C26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17D74D-9D16-4E50-8198-BA804F827A9F}" type="datetimeFigureOut">
              <a:rPr lang="ru-RU" smtClean="0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67485-68B3-4353-972A-D2BB8CF86B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FED7C-38A7-4060-8E3D-EE8131EF57EA}" type="datetimeFigureOut">
              <a:rPr lang="ru-RU" smtClean="0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7A4E2-BDFD-4EA1-85C8-05DDF46C59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30F215-81EF-4D29-B972-52539A8E1531}" type="datetimeFigureOut">
              <a:rPr lang="ru-RU" smtClean="0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34F80-C60A-4AE3-8D2C-1B40C73E34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0E7900-7352-4F2B-AD70-789CB652C9A2}" type="datetimeFigureOut">
              <a:rPr lang="ru-RU" smtClean="0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43474-C32E-48A5-9815-AE11F4B643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B1C9EC-DC07-476C-B829-23875C6C66CE}" type="datetimeFigureOut">
              <a:rPr lang="ru-RU" smtClean="0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6C168-E743-426A-94CC-1B23C8710B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B93539-66A1-4C38-B506-257B1526E13D}" type="datetimeFigureOut">
              <a:rPr lang="ru-RU" smtClean="0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593E46-5381-445D-AA5E-375BAF54F1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Д/</a:t>
            </a:r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vagan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32656"/>
            <a:ext cx="3977431" cy="608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Стр.228 </a:t>
            </a:r>
            <a:endParaRPr lang="ru-RU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2" name="Rectangle 13"/>
          <p:cNvSpPr>
            <a:spLocks noGrp="1"/>
          </p:cNvSpPr>
          <p:nvPr>
            <p:ph sz="half" idx="1"/>
          </p:nvPr>
        </p:nvSpPr>
        <p:spPr>
          <a:xfrm>
            <a:off x="4356100" y="1268413"/>
            <a:ext cx="4464050" cy="496887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chemeClr val="bg1"/>
                </a:solidFill>
              </a:rPr>
              <a:t>Его считают самым великим поэтом Средневековья. Родился во Флоренции в старинной дворянской семье. Он учился в городской школе, а затем всю жизнь изучал философию, астрономию, античную литературу.</a:t>
            </a:r>
            <a:r>
              <a:rPr lang="ru-RU" sz="2400" b="1" smtClean="0"/>
              <a:t> </a:t>
            </a:r>
          </a:p>
        </p:txBody>
      </p:sp>
      <p:pic>
        <p:nvPicPr>
          <p:cNvPr id="12293" name="Picture 15" descr="92705_image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340768"/>
            <a:ext cx="407511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14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0"/>
            <a:ext cx="4317603" cy="673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 слова произошли от: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Латинского         «чтение»</a:t>
            </a:r>
          </a:p>
          <a:p>
            <a:r>
              <a:rPr lang="ru-RU" sz="3200" b="1" dirty="0" smtClean="0"/>
              <a:t>                            «усердно заниматься»</a:t>
            </a:r>
          </a:p>
          <a:p>
            <a:r>
              <a:rPr lang="ru-RU" sz="3200" b="1" dirty="0" smtClean="0"/>
              <a:t>Греческого         «школа»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/>
          </p:cNvSpPr>
          <p:nvPr>
            <p:ph type="subTitle" idx="1"/>
          </p:nvPr>
        </p:nvSpPr>
        <p:spPr>
          <a:xfrm>
            <a:off x="827088" y="3068638"/>
            <a:ext cx="7561262" cy="31686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Средневековая литература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Литература раннего </a:t>
            </a:r>
            <a:r>
              <a:rPr lang="ru-RU" dirty="0" smtClean="0"/>
              <a:t>средневековья</a:t>
            </a:r>
            <a:br>
              <a:rPr lang="ru-RU" dirty="0" smtClean="0"/>
            </a:br>
            <a:r>
              <a:rPr lang="ru-RU" dirty="0" smtClean="0"/>
              <a:t>стр. 224, п. 1.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556792"/>
          <a:ext cx="8496944" cy="35683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48472"/>
                <a:gridCol w="4248472"/>
              </a:tblGrid>
              <a:tr h="1192076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41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1192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556792"/>
          <a:ext cx="8496944" cy="35728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48472"/>
                <a:gridCol w="4248472"/>
              </a:tblGrid>
              <a:tr h="119207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Евангелие и жития святых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41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Рукописи, об</a:t>
                      </a:r>
                      <a:r>
                        <a:rPr lang="ru-RU" sz="2400" baseline="0" dirty="0" smtClean="0"/>
                        <a:t> истории народов. В основе лежит легенда и вымысел</a:t>
                      </a:r>
                      <a:endParaRPr lang="ru-RU" sz="2400" b="1" dirty="0"/>
                    </a:p>
                  </a:txBody>
                  <a:tcPr/>
                </a:tc>
              </a:tr>
              <a:tr h="1192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Сказания о великих героях прошлого, 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12" descr="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138613"/>
            <a:ext cx="3744912" cy="271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6" descr="616a716af86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138466"/>
            <a:ext cx="1832165" cy="271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116632"/>
          <a:ext cx="8568952" cy="39386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84476"/>
                <a:gridCol w="4284476"/>
              </a:tblGrid>
              <a:tr h="11920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Рыцарская литература</a:t>
                      </a:r>
                      <a:endParaRPr lang="ru-RU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418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4000" dirty="0" smtClean="0"/>
                        <a:t>Трубадуры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Поэты-певцы (рыцари).</a:t>
                      </a:r>
                      <a:r>
                        <a:rPr lang="ru-RU" sz="2400" b="1" baseline="0" dirty="0" smtClean="0"/>
                        <a:t> Поют песни о любви, о служении Прекрасной даме, о благородстве</a:t>
                      </a:r>
                      <a:endParaRPr lang="ru-RU" sz="2400" b="1" dirty="0"/>
                    </a:p>
                  </a:txBody>
                  <a:tcPr/>
                </a:tc>
              </a:tr>
              <a:tr h="119207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Рыцарские романы и повести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Фантастический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мир: феи, великаны, волшебники, красавицы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528" y="116632"/>
          <a:ext cx="8568952" cy="35683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84476"/>
                <a:gridCol w="4284476"/>
              </a:tblGrid>
              <a:tr h="11920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Рыцарская литература</a:t>
                      </a:r>
                      <a:endParaRPr lang="ru-RU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418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4000" dirty="0" smtClean="0"/>
                        <a:t>Трубадуры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1192076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8" y="116632"/>
          <a:ext cx="8568952" cy="39386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84476"/>
                <a:gridCol w="4284476"/>
              </a:tblGrid>
              <a:tr h="11920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Рыцарская литература</a:t>
                      </a:r>
                      <a:endParaRPr lang="ru-RU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418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4000" dirty="0" smtClean="0"/>
                        <a:t>Трубадуры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Поэты-певцы (рыцари).</a:t>
                      </a:r>
                      <a:r>
                        <a:rPr lang="ru-RU" sz="2400" b="1" baseline="0" dirty="0" smtClean="0"/>
                        <a:t> Поют песни о любви, о служении Прекрасной даме, о благородстве</a:t>
                      </a:r>
                      <a:endParaRPr lang="ru-RU" sz="2400" b="1" dirty="0"/>
                    </a:p>
                  </a:txBody>
                  <a:tcPr/>
                </a:tc>
              </a:tr>
              <a:tr h="1192076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3528" y="116632"/>
          <a:ext cx="8568952" cy="43010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84476"/>
                <a:gridCol w="4284476"/>
              </a:tblGrid>
              <a:tr h="11920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Рыцарская литература</a:t>
                      </a:r>
                      <a:endParaRPr lang="ru-RU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418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4000" dirty="0" smtClean="0"/>
                        <a:t>Трубадуры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Поэты-певцы (рыцари).</a:t>
                      </a:r>
                      <a:r>
                        <a:rPr lang="ru-RU" sz="2400" b="1" baseline="0" dirty="0" smtClean="0"/>
                        <a:t> Поют песни о любви, о служении Прекрасной даме, о благородстве</a:t>
                      </a:r>
                      <a:endParaRPr lang="ru-RU" sz="2400" b="1" dirty="0"/>
                    </a:p>
                  </a:txBody>
                  <a:tcPr/>
                </a:tc>
              </a:tr>
              <a:tr h="119207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Рыцарские романы и повести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Фантастический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мир: феи, великаны, волшебники, красавицы</a:t>
                      </a:r>
                      <a:endParaRPr lang="ru-RU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13" descr="1263-951352-8495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-1"/>
            <a:ext cx="5574258" cy="686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Рыцарская литература:</a:t>
            </a:r>
          </a:p>
        </p:txBody>
      </p:sp>
      <p:sp>
        <p:nvSpPr>
          <p:cNvPr id="6147" name="Rectangle 6"/>
          <p:cNvSpPr>
            <a:spLocks noGrp="1"/>
          </p:cNvSpPr>
          <p:nvPr>
            <p:ph sz="half" idx="1"/>
          </p:nvPr>
        </p:nvSpPr>
        <p:spPr>
          <a:xfrm>
            <a:off x="3924300" y="1196975"/>
            <a:ext cx="4751388" cy="49688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Arial" charset="0"/>
              </a:rPr>
              <a:t>В поэзии трубадуров воспевалось служение Прекрасной Даме, Мадонне ( «моей госпоже», в которой соединялись поклонение Богоматери и земной, прекрасной, живой женщине.</a:t>
            </a:r>
          </a:p>
        </p:txBody>
      </p:sp>
      <p:pic>
        <p:nvPicPr>
          <p:cNvPr id="6148" name="Picture 17" descr="i?id=250945004-1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5112568" cy="66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20" descr="TRISTAN-ISOLDA-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0"/>
            <a:ext cx="7848475" cy="6822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dirty="0" smtClean="0">
                <a:solidFill>
                  <a:schemeClr val="bg1"/>
                </a:solidFill>
              </a:rPr>
              <a:t>Рыцарская литература</a:t>
            </a:r>
          </a:p>
        </p:txBody>
      </p:sp>
      <p:sp>
        <p:nvSpPr>
          <p:cNvPr id="7172" name="Rectangle 11"/>
          <p:cNvSpPr>
            <a:spLocks noGrp="1"/>
          </p:cNvSpPr>
          <p:nvPr>
            <p:ph sz="half" idx="1"/>
          </p:nvPr>
        </p:nvSpPr>
        <p:spPr>
          <a:xfrm>
            <a:off x="4716463" y="1341438"/>
            <a:ext cx="4176712" cy="51117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chemeClr val="bg1"/>
                </a:solidFill>
                <a:latin typeface="Arial" charset="0"/>
              </a:rPr>
              <a:t>В Северной Франции, Италии, Испании, Германии рыцарские поэты назывались труверами или миннезингерами              ( певцы любви) </a:t>
            </a:r>
          </a:p>
        </p:txBody>
      </p:sp>
      <p:sp>
        <p:nvSpPr>
          <p:cNvPr id="7171" name="Rectangle 6"/>
          <p:cNvSpPr>
            <a:spLocks noGrp="1"/>
          </p:cNvSpPr>
          <p:nvPr>
            <p:ph sz="half" idx="2"/>
          </p:nvPr>
        </p:nvSpPr>
        <p:spPr>
          <a:xfrm>
            <a:off x="4284663" y="1412875"/>
            <a:ext cx="4402137" cy="4713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endParaRPr lang="ru-RU" sz="3200" dirty="0" smtClean="0"/>
          </a:p>
        </p:txBody>
      </p:sp>
      <p:pic>
        <p:nvPicPr>
          <p:cNvPr id="7173" name="Picture 13" descr="trouv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6126" y="0"/>
            <a:ext cx="64502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332656"/>
          <a:ext cx="8496944" cy="23762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48472"/>
                <a:gridCol w="4248472"/>
              </a:tblGrid>
              <a:tr h="11920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Городская литература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4188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Ваганты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332656"/>
          <a:ext cx="8496944" cy="38438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48472"/>
                <a:gridCol w="4248472"/>
              </a:tblGrid>
              <a:tr h="11920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Городская литература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4188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Ваганты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«бродяги», школяры, студенты,</a:t>
                      </a:r>
                      <a:r>
                        <a:rPr lang="ru-RU" sz="2400" b="1" baseline="0" dirty="0" smtClean="0"/>
                        <a:t> которые кочевали по городам в поисках новых преподавателей. Прославляли любовь, высмеивали лицемерие, жадность и обман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251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Проверка Д/з</vt:lpstr>
      <vt:lpstr>Эти слова произошли от:</vt:lpstr>
      <vt:lpstr>Слайд 3</vt:lpstr>
      <vt:lpstr>Литература раннего средневековья стр. 224, п. 1.</vt:lpstr>
      <vt:lpstr>Слайд 5</vt:lpstr>
      <vt:lpstr>Слайд 6</vt:lpstr>
      <vt:lpstr>Рыцарская литература:</vt:lpstr>
      <vt:lpstr>Рыцарская литература</vt:lpstr>
      <vt:lpstr>Слайд 9</vt:lpstr>
      <vt:lpstr>Слайд 10</vt:lpstr>
      <vt:lpstr>Стр.228 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ViTark</dc:creator>
  <cp:lastModifiedBy>User</cp:lastModifiedBy>
  <cp:revision>17</cp:revision>
  <dcterms:created xsi:type="dcterms:W3CDTF">2011-07-01T18:27:45Z</dcterms:created>
  <dcterms:modified xsi:type="dcterms:W3CDTF">2015-05-05T12:04:22Z</dcterms:modified>
</cp:coreProperties>
</file>