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12ED-6FA0-4E34-8314-D03350AA7E1E}" type="datetimeFigureOut">
              <a:rPr lang="ru-RU" smtClean="0"/>
              <a:pPr/>
              <a:t>15.05.2015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74F2B-38C8-432C-BEC3-B68230AB9D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501122" cy="607222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5400" b="1" dirty="0" smtClean="0"/>
              <a:t>МОДЕЛЬ СОВРЕМЕННОГО УРОКА РУСКОГО ЯЗЫКА И ЛИТЕРАТУРЫ</a:t>
            </a:r>
            <a:endParaRPr lang="ru-RU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9763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ru-RU" b="1" dirty="0" smtClean="0"/>
              <a:t>Каждый урок должен быть для наставника задачей, которую он должен выполнять, обдумывая это заранее: на каждом уроке он должен чего-нибудь достигнуть, сделать шаг дальше и заставить весь класс сделать этот шаг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143644"/>
            <a:ext cx="8229600" cy="357190"/>
          </a:xfrm>
        </p:spPr>
        <p:txBody>
          <a:bodyPr>
            <a:noAutofit/>
          </a:bodyPr>
          <a:lstStyle/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2800" b="1" dirty="0" smtClean="0"/>
              <a:t>К. Д. Ушинский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8572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/>
              <a:t>Русский язык</a:t>
            </a:r>
          </a:p>
        </p:txBody>
      </p:sp>
      <p:sp>
        <p:nvSpPr>
          <p:cNvPr id="57347" name="Содержимое 2"/>
          <p:cNvSpPr>
            <a:spLocks noGrp="1"/>
          </p:cNvSpPr>
          <p:nvPr>
            <p:ph idx="4294967295"/>
          </p:nvPr>
        </p:nvSpPr>
        <p:spPr>
          <a:xfrm>
            <a:off x="0" y="857250"/>
            <a:ext cx="9001125" cy="6000750"/>
          </a:xfrm>
        </p:spPr>
        <p:txBody>
          <a:bodyPr>
            <a:normAutofit fontScale="92500"/>
          </a:bodyPr>
          <a:lstStyle/>
          <a:p>
            <a:pPr algn="just" eaLnBrk="1" hangingPunct="1"/>
            <a:r>
              <a:rPr lang="ru-RU" sz="2400" b="1" dirty="0" smtClean="0"/>
              <a:t>Учитель обеспечивает </a:t>
            </a:r>
            <a:r>
              <a:rPr lang="ru-RU" sz="2400" b="1" dirty="0" smtClean="0"/>
              <a:t>формирование познавательных, коммуникативных и регулятивных действий. </a:t>
            </a:r>
          </a:p>
          <a:p>
            <a:pPr eaLnBrk="1" hangingPunct="1"/>
            <a:r>
              <a:rPr lang="ru-RU" sz="2400" b="1" dirty="0" smtClean="0"/>
              <a:t>Работа с текстом открывает возможности для формирования логических действий анализа, сравнения, установления причинно-следственных связей. </a:t>
            </a:r>
          </a:p>
          <a:p>
            <a:pPr eaLnBrk="1" hangingPunct="1"/>
            <a:r>
              <a:rPr lang="ru-RU" sz="2400" b="1" dirty="0" smtClean="0"/>
              <a:t>Ориентация в морфологической и синтаксической структуре языка и усвоение правил строения слова и предложения, графической формы букв обеспечивает развитие знаково-символических действий – замещения (например, звука буквой), моделирования (например, состава слова путём составления схемы) и преобразования модели (видоизменения слова). </a:t>
            </a:r>
          </a:p>
          <a:p>
            <a:pPr eaLnBrk="1" hangingPunct="1"/>
            <a:r>
              <a:rPr lang="ru-RU" sz="2400" b="1" dirty="0" smtClean="0"/>
              <a:t>Изучение русского языка создаёт условия для формирования «языкового чутья» как результата ориентировки ребёнка в грамматической и синтаксической структуре родного языка и обеспечивает успешное развитие адекватных возрасту форм и функций речи, включая обобщающую и планирующую функции.</a:t>
            </a:r>
          </a:p>
          <a:p>
            <a:pPr eaLnBrk="1" hangingPunct="1"/>
            <a:endParaRPr lang="ru-RU" sz="20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8572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/>
              <a:t>Литература</a:t>
            </a:r>
          </a:p>
        </p:txBody>
      </p:sp>
      <p:sp>
        <p:nvSpPr>
          <p:cNvPr id="58371" name="Содержимое 2"/>
          <p:cNvSpPr>
            <a:spLocks noGrp="1"/>
          </p:cNvSpPr>
          <p:nvPr>
            <p:ph idx="4294967295"/>
          </p:nvPr>
        </p:nvSpPr>
        <p:spPr>
          <a:xfrm>
            <a:off x="0" y="857250"/>
            <a:ext cx="9001125" cy="60007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400" b="1" dirty="0" smtClean="0"/>
              <a:t>формирование </a:t>
            </a:r>
            <a:r>
              <a:rPr lang="ru-RU" sz="2400" b="1" dirty="0" smtClean="0"/>
              <a:t>всех видов УУД личностных познавательных, коммуникативных и регулятивных действий (с приоритетом развития ценностно-смысловой сферы  и коммуникации). </a:t>
            </a:r>
          </a:p>
          <a:p>
            <a:pPr eaLnBrk="1" hangingPunct="1"/>
            <a:r>
              <a:rPr lang="ru-RU" sz="2400" b="1" dirty="0" smtClean="0"/>
              <a:t>смыслообразование через прослеживание судьбы героя и ориентацию учащегося в системе личностных смыслов;</a:t>
            </a:r>
          </a:p>
          <a:p>
            <a:pPr eaLnBrk="1" hangingPunct="1"/>
            <a:r>
              <a:rPr lang="ru-RU" sz="2400" b="1" dirty="0" smtClean="0"/>
              <a:t>самоопределение и самопознания на основе сравнения образа «Я» с героями литературных произведений посредством эмоционально-действенной идентификации;</a:t>
            </a:r>
          </a:p>
          <a:p>
            <a:pPr eaLnBrk="1" hangingPunct="1"/>
            <a:r>
              <a:rPr lang="ru-RU" sz="2400" b="1" dirty="0" smtClean="0"/>
              <a:t>основы гражданской идентичности путём знакомства с героическим историческим прошлым своего народа и своей страны и переживания гордости и эмоциональной сопричастности подвигам и достижениям её граждан;</a:t>
            </a:r>
          </a:p>
          <a:p>
            <a:pPr eaLnBrk="1" hangingPunct="1"/>
            <a:r>
              <a:rPr lang="ru-RU" sz="2400" b="1" dirty="0" smtClean="0"/>
              <a:t>в</a:t>
            </a:r>
            <a:r>
              <a:rPr lang="ru-RU" sz="2400" b="1" dirty="0" smtClean="0"/>
              <a:t>оспитание эстетических </a:t>
            </a:r>
            <a:r>
              <a:rPr lang="ru-RU" sz="2400" b="1" dirty="0" smtClean="0"/>
              <a:t>ценностей и на их основе эстетических критериев;</a:t>
            </a:r>
          </a:p>
          <a:p>
            <a:pPr eaLnBrk="1" hangingPunct="1"/>
            <a:r>
              <a:rPr lang="ru-RU" sz="2400" b="1" dirty="0" smtClean="0"/>
              <a:t>нравственно-этического оценивания через выявление морального содержания и нравственного значения действий персонажей;</a:t>
            </a:r>
          </a:p>
          <a:p>
            <a:pPr eaLnBrk="1" hangingPunct="1"/>
            <a:r>
              <a:rPr lang="ru-RU" sz="2400" b="1" dirty="0" smtClean="0"/>
              <a:t>эмоционально-личностной </a:t>
            </a:r>
            <a:r>
              <a:rPr lang="ru-RU" sz="2400" b="1" dirty="0" smtClean="0"/>
              <a:t>на </a:t>
            </a:r>
            <a:r>
              <a:rPr lang="ru-RU" sz="2400" b="1" dirty="0" smtClean="0"/>
              <a:t>основе отождествления себя с героями произведения, соотнесения и сопоставления их позиций, взглядов и мнений</a:t>
            </a:r>
            <a:r>
              <a:rPr lang="ru-RU" sz="2400" dirty="0" smtClean="0"/>
              <a:t>;</a:t>
            </a:r>
          </a:p>
          <a:p>
            <a:pPr eaLnBrk="1" hangingPunct="1"/>
            <a:endParaRPr lang="ru-RU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85725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ru-RU" sz="4800" b="1" dirty="0" smtClean="0"/>
              <a:t>Литература</a:t>
            </a:r>
          </a:p>
        </p:txBody>
      </p:sp>
      <p:sp>
        <p:nvSpPr>
          <p:cNvPr id="59395" name="Содержимое 2"/>
          <p:cNvSpPr>
            <a:spLocks noGrp="1"/>
          </p:cNvSpPr>
          <p:nvPr>
            <p:ph idx="4294967295"/>
          </p:nvPr>
        </p:nvSpPr>
        <p:spPr>
          <a:xfrm>
            <a:off x="0" y="857250"/>
            <a:ext cx="9001125" cy="6000750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умение понимать контекстную речь на основе воссоздания картины событий и поступков персонажей;</a:t>
            </a:r>
          </a:p>
          <a:p>
            <a:pPr eaLnBrk="1" hangingPunct="1"/>
            <a:r>
              <a:rPr lang="ru-RU" sz="2800" b="1" dirty="0" smtClean="0"/>
              <a:t>умение произвольно и выразительно строить контекстную речь с учётом целей коммуникации, особенностей слушателя, в том числе используя аудиовизуальные средства;</a:t>
            </a:r>
          </a:p>
          <a:p>
            <a:pPr eaLnBrk="1" hangingPunct="1"/>
            <a:r>
              <a:rPr lang="ru-RU" sz="2800" b="1" dirty="0" smtClean="0"/>
              <a:t>умение устанавливать логическую причинно-следственную последовательность событий и действий героев произведения;</a:t>
            </a:r>
          </a:p>
          <a:p>
            <a:pPr eaLnBrk="1" hangingPunct="1"/>
            <a:r>
              <a:rPr lang="ru-RU" sz="2800" b="1" dirty="0" smtClean="0"/>
              <a:t>умение строить план с выделением существенной и дополнительной информации.</a:t>
            </a:r>
          </a:p>
          <a:p>
            <a:pPr eaLnBrk="1" hangingPunct="1"/>
            <a:endParaRPr lang="ru-RU" sz="20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ru-RU" sz="3600" b="1" dirty="0" smtClean="0"/>
              <a:t>Требования к технике проведения урока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282" y="1571612"/>
            <a:ext cx="8643998" cy="492922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Урок должен быть эмоциональным, вызывать интерес, воспитывать познавательную потребность</a:t>
            </a:r>
            <a:r>
              <a:rPr lang="ru-RU" sz="2800" b="1" dirty="0"/>
              <a:t>.</a:t>
            </a:r>
            <a:endParaRPr lang="ru-RU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Темп и ритм должны быть оптимальными, действия завершенными.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Доминирование атмосферы доброжелательности и активного творческого труда.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Смена видов деятельности учащихся, сочетание различных методов и приемов обучения.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Соблюдение единого орфографического режима.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dirty="0" smtClean="0"/>
              <a:t>Обеспечение активного учения каждого школьника.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396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МОДЕЛЬ СОВРЕМЕННОГО УРОКА РУСКОГО ЯЗЫКА И ЛИТЕРАТУРЫ</vt:lpstr>
      <vt:lpstr>Каждый урок должен быть для наставника задачей, которую он должен выполнять, обдумывая это заранее: на каждом уроке он должен чего-нибудь достигнуть, сделать шаг дальше и заставить весь класс сделать этот шаг</vt:lpstr>
      <vt:lpstr>Русский язык</vt:lpstr>
      <vt:lpstr>Литература</vt:lpstr>
      <vt:lpstr>Литература</vt:lpstr>
      <vt:lpstr>Требования к технике проведения урока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Каждый урок должен быть для наставника задачей, которую он должен выполнять, обдумывая это заранее: на каждом уроке он должен чего-нибудь достигнуть, сделать шаг дальше и заставить весь класс сделать этот шаг</dc:title>
  <dc:creator>Admin</dc:creator>
  <cp:lastModifiedBy>UserXP</cp:lastModifiedBy>
  <cp:revision>3</cp:revision>
  <dcterms:created xsi:type="dcterms:W3CDTF">2015-01-27T10:01:04Z</dcterms:created>
  <dcterms:modified xsi:type="dcterms:W3CDTF">2015-05-15T15:26:44Z</dcterms:modified>
</cp:coreProperties>
</file>