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63" r:id="rId3"/>
    <p:sldId id="262" r:id="rId4"/>
    <p:sldId id="260" r:id="rId5"/>
    <p:sldId id="261" r:id="rId6"/>
    <p:sldId id="258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50B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4A4B-DF10-4700-AD7A-16065F56E92C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E380-0BEA-4425-B12F-915AE5751D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892480" cy="27089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Валентность. Нахождение химической формулы вещества по валентности.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61048"/>
            <a:ext cx="9144000" cy="28529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Валентность это свойство атомов присоединять определённое число атомов другого элемента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360024" cy="40324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5700" b="1" dirty="0" smtClean="0">
                <a:solidFill>
                  <a:srgbClr val="FF0000"/>
                </a:solidFill>
              </a:rPr>
              <a:t>CH</a:t>
            </a:r>
            <a:r>
              <a:rPr lang="en-US" sz="57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5700" b="1" dirty="0" smtClean="0">
                <a:solidFill>
                  <a:srgbClr val="FF0000"/>
                </a:solidFill>
              </a:rPr>
              <a:t> ;</a:t>
            </a:r>
            <a:r>
              <a:rPr lang="ru-RU" sz="5700" b="1" dirty="0" smtClean="0">
                <a:solidFill>
                  <a:srgbClr val="FF0000"/>
                </a:solidFill>
              </a:rPr>
              <a:t>    </a:t>
            </a:r>
            <a:r>
              <a:rPr lang="en-US" sz="5700" b="1" dirty="0" smtClean="0">
                <a:solidFill>
                  <a:srgbClr val="FF0000"/>
                </a:solidFill>
              </a:rPr>
              <a:t> NH</a:t>
            </a:r>
            <a:r>
              <a:rPr lang="en-US" sz="57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5700" b="1" dirty="0" smtClean="0">
                <a:solidFill>
                  <a:srgbClr val="FF0000"/>
                </a:solidFill>
              </a:rPr>
              <a:t>;</a:t>
            </a:r>
            <a:r>
              <a:rPr lang="ru-RU" sz="5700" b="1" dirty="0" smtClean="0">
                <a:solidFill>
                  <a:srgbClr val="FF0000"/>
                </a:solidFill>
              </a:rPr>
              <a:t>   </a:t>
            </a:r>
            <a:r>
              <a:rPr lang="en-US" sz="5700" b="1" dirty="0" smtClean="0">
                <a:solidFill>
                  <a:srgbClr val="FF0000"/>
                </a:solidFill>
              </a:rPr>
              <a:t> </a:t>
            </a:r>
            <a:r>
              <a:rPr lang="ru-RU" sz="5700" b="1" dirty="0" smtClean="0">
                <a:solidFill>
                  <a:srgbClr val="FF0000"/>
                </a:solidFill>
              </a:rPr>
              <a:t> </a:t>
            </a:r>
            <a:r>
              <a:rPr lang="en-US" sz="5700" b="1" dirty="0" smtClean="0">
                <a:solidFill>
                  <a:srgbClr val="FF0000"/>
                </a:solidFill>
              </a:rPr>
              <a:t>H</a:t>
            </a:r>
            <a:r>
              <a:rPr lang="en-US" sz="57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5700" b="1" dirty="0" smtClean="0">
                <a:solidFill>
                  <a:srgbClr val="FF0000"/>
                </a:solidFill>
              </a:rPr>
              <a:t>O ; </a:t>
            </a:r>
            <a:r>
              <a:rPr lang="ru-RU" sz="5700" b="1" dirty="0" smtClean="0">
                <a:solidFill>
                  <a:srgbClr val="FF0000"/>
                </a:solidFill>
              </a:rPr>
              <a:t>      </a:t>
            </a:r>
            <a:r>
              <a:rPr lang="en-US" sz="5700" b="1" dirty="0" err="1" smtClean="0">
                <a:solidFill>
                  <a:srgbClr val="FF0000"/>
                </a:solidFill>
              </a:rPr>
              <a:t>HCl</a:t>
            </a:r>
            <a:endParaRPr lang="en-US" sz="5700" b="1" dirty="0" smtClean="0">
              <a:solidFill>
                <a:srgbClr val="FF0000"/>
              </a:solidFill>
            </a:endParaRPr>
          </a:p>
          <a:p>
            <a:r>
              <a:rPr lang="ru-RU" sz="4800" b="1" dirty="0">
                <a:solidFill>
                  <a:srgbClr val="002060"/>
                </a:solidFill>
              </a:rPr>
              <a:t>По сколько атомов присоединяет водород? </a:t>
            </a:r>
          </a:p>
          <a:p>
            <a:pPr lvl="0"/>
            <a:r>
              <a:rPr lang="ru-RU" sz="4800" b="1" dirty="0">
                <a:solidFill>
                  <a:srgbClr val="002060"/>
                </a:solidFill>
              </a:rPr>
              <a:t>А сколько атомов водорода присоединяет каждый элемент в отдельности? 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lvl="0"/>
            <a:r>
              <a:rPr lang="ru-RU" sz="4800" b="1" dirty="0" smtClean="0">
                <a:solidFill>
                  <a:srgbClr val="002060"/>
                </a:solidFill>
              </a:rPr>
              <a:t>Следовательно   Н ….……, а  С ………, </a:t>
            </a:r>
            <a:r>
              <a:rPr lang="en-US" sz="4800" b="1" dirty="0" smtClean="0">
                <a:solidFill>
                  <a:srgbClr val="002060"/>
                </a:solidFill>
              </a:rPr>
              <a:t>N….., </a:t>
            </a:r>
          </a:p>
          <a:p>
            <a:pPr marL="0" lvl="0" indent="0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O ………….., </a:t>
            </a:r>
            <a:r>
              <a:rPr lang="en-US" sz="4800" b="1" dirty="0" err="1" smtClean="0">
                <a:solidFill>
                  <a:srgbClr val="002060"/>
                </a:solidFill>
              </a:rPr>
              <a:t>Cl</a:t>
            </a:r>
            <a:r>
              <a:rPr lang="en-US" sz="4800" b="1" dirty="0" smtClean="0">
                <a:solidFill>
                  <a:srgbClr val="002060"/>
                </a:solidFill>
              </a:rPr>
              <a:t> ………</a:t>
            </a:r>
            <a:endParaRPr lang="ru-RU" sz="4800" b="1" dirty="0">
              <a:solidFill>
                <a:srgbClr val="002060"/>
              </a:solidFill>
            </a:endParaRPr>
          </a:p>
          <a:p>
            <a:endParaRPr lang="en-US" sz="4400" b="1" dirty="0" smtClean="0">
              <a:solidFill>
                <a:srgbClr val="002060"/>
              </a:solidFill>
            </a:endParaRPr>
          </a:p>
          <a:p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7558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Периодическая система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>
                <a:solidFill>
                  <a:srgbClr val="002060"/>
                </a:solidFill>
              </a:rPr>
              <a:t>с</a:t>
            </a:r>
            <a:r>
              <a:rPr lang="ru-RU" sz="4800" b="1" dirty="0" smtClean="0">
                <a:solidFill>
                  <a:srgbClr val="002060"/>
                </a:solidFill>
              </a:rPr>
              <a:t>остоит из 8 групп.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Каждая группа состоит из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ru-RU" sz="4800" b="1" dirty="0" smtClean="0"/>
              <a:t>а</a:t>
            </a:r>
            <a:r>
              <a:rPr lang="ru-RU" sz="4800" b="1" dirty="0" smtClean="0">
                <a:solidFill>
                  <a:srgbClr val="002060"/>
                </a:solidFill>
              </a:rPr>
              <a:t> подгруппы и </a:t>
            </a:r>
            <a:r>
              <a:rPr lang="ru-RU" sz="4800" b="1" dirty="0" smtClean="0"/>
              <a:t>б</a:t>
            </a:r>
            <a:r>
              <a:rPr lang="ru-RU" sz="4800" b="1" dirty="0" smtClean="0">
                <a:solidFill>
                  <a:srgbClr val="002060"/>
                </a:solidFill>
              </a:rPr>
              <a:t> подгруппы</a:t>
            </a:r>
            <a:r>
              <a:rPr lang="en-US" sz="4800" b="1" dirty="0" smtClean="0">
                <a:solidFill>
                  <a:srgbClr val="002060"/>
                </a:solidFill>
              </a:rPr>
              <a:t>.</a:t>
            </a:r>
            <a:endParaRPr lang="ru-RU" sz="4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4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Показать в П.С.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372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Как найти валентность по периодической </a:t>
            </a:r>
            <a:r>
              <a:rPr lang="ru-RU" b="1" u="sng" dirty="0" smtClean="0">
                <a:solidFill>
                  <a:srgbClr val="C00000"/>
                </a:solidFill>
              </a:rPr>
              <a:t>системе(алгоритм)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1).Валентность металлов </a:t>
            </a:r>
            <a:r>
              <a:rPr lang="en-US" sz="3600" dirty="0"/>
              <a:t>I</a:t>
            </a:r>
            <a:r>
              <a:rPr lang="ru-RU" sz="3600" dirty="0"/>
              <a:t>-</a:t>
            </a:r>
            <a:r>
              <a:rPr lang="en-US" sz="3600" dirty="0"/>
              <a:t>III</a:t>
            </a:r>
            <a:r>
              <a:rPr lang="ru-RU" sz="3600" dirty="0"/>
              <a:t>группы</a:t>
            </a:r>
            <a:r>
              <a:rPr lang="ru-RU" sz="3600" dirty="0" smtClean="0"/>
              <a:t>,</a:t>
            </a:r>
            <a:endParaRPr lang="en-US" sz="3600" dirty="0" smtClean="0"/>
          </a:p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dirty="0"/>
              <a:t>а-</a:t>
            </a:r>
            <a:r>
              <a:rPr lang="ru-RU" sz="3600" dirty="0" err="1"/>
              <a:t>подгр</a:t>
            </a:r>
            <a:r>
              <a:rPr lang="ru-RU" sz="3600" dirty="0"/>
              <a:t>. </a:t>
            </a:r>
            <a:r>
              <a:rPr lang="ru-RU" sz="3600" b="1" dirty="0" smtClean="0"/>
              <a:t>= </a:t>
            </a:r>
            <a:r>
              <a:rPr lang="ru-RU" sz="3600" b="1" dirty="0"/>
              <a:t>№ группы</a:t>
            </a:r>
            <a:endParaRPr lang="ru-RU" sz="3600" dirty="0"/>
          </a:p>
          <a:p>
            <a:pPr marL="0" indent="0">
              <a:buNone/>
            </a:pPr>
            <a:r>
              <a:rPr lang="ru-RU" sz="3600" i="1" dirty="0"/>
              <a:t>2). Валентность неметаллов </a:t>
            </a:r>
            <a:r>
              <a:rPr lang="ru-RU" sz="3600" b="1" u="sng" dirty="0"/>
              <a:t>=</a:t>
            </a:r>
            <a:r>
              <a:rPr lang="ru-RU" sz="3600" i="1" u="sng" dirty="0"/>
              <a:t> № группы</a:t>
            </a:r>
            <a:r>
              <a:rPr lang="ru-RU" sz="3600" i="1" dirty="0"/>
              <a:t>,</a:t>
            </a:r>
            <a:endParaRPr lang="ru-RU" sz="3600" dirty="0"/>
          </a:p>
          <a:p>
            <a:pPr algn="r">
              <a:buNone/>
            </a:pPr>
            <a:r>
              <a:rPr lang="ru-RU" sz="3600" i="1" dirty="0"/>
              <a:t>если </a:t>
            </a:r>
            <a:r>
              <a:rPr lang="ru-RU" sz="3600" i="1" dirty="0" smtClean="0"/>
              <a:t>они в </a:t>
            </a:r>
            <a:r>
              <a:rPr lang="ru-RU" sz="3600" i="1" dirty="0"/>
              <a:t>химической формуле </a:t>
            </a:r>
            <a:r>
              <a:rPr lang="en-US" sz="3600" i="1" dirty="0" smtClean="0"/>
              <a:t>c</a:t>
            </a:r>
            <a:r>
              <a:rPr lang="ru-RU" sz="3600" i="1" dirty="0" err="1" smtClean="0"/>
              <a:t>тоят</a:t>
            </a:r>
            <a:r>
              <a:rPr lang="ru-RU" sz="3600" i="1" dirty="0" smtClean="0"/>
              <a:t> </a:t>
            </a:r>
            <a:r>
              <a:rPr lang="ru-RU" sz="3600" i="1" dirty="0"/>
              <a:t>на </a:t>
            </a:r>
            <a:r>
              <a:rPr lang="ru-RU" sz="3600" b="1" i="1" u="sng" dirty="0"/>
              <a:t>1месте</a:t>
            </a:r>
            <a:r>
              <a:rPr lang="ru-RU" sz="3600" i="1" dirty="0"/>
              <a:t>.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3). Если неметалл в химической формуле стоит на </a:t>
            </a:r>
            <a:r>
              <a:rPr lang="ru-RU" sz="3600" u="sng" dirty="0"/>
              <a:t>2 месте</a:t>
            </a:r>
            <a:r>
              <a:rPr lang="ru-RU" sz="3600" dirty="0"/>
              <a:t>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то валентность</a:t>
            </a:r>
            <a:r>
              <a:rPr lang="ru-RU" sz="3600" b="1" dirty="0" smtClean="0"/>
              <a:t>= 8 </a:t>
            </a:r>
            <a:r>
              <a:rPr lang="ru-RU" sz="3600" b="1" dirty="0"/>
              <a:t>- № </a:t>
            </a:r>
            <a:r>
              <a:rPr lang="ru-RU" sz="3600" b="1" dirty="0" smtClean="0"/>
              <a:t>группы.</a:t>
            </a:r>
            <a:endParaRPr lang="ru-RU" sz="3600" dirty="0"/>
          </a:p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8224" y="5334797"/>
            <a:ext cx="2555776" cy="138499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</a:t>
            </a:r>
            <a:r>
              <a:rPr lang="en-US" sz="2000" b="1" dirty="0" smtClean="0"/>
              <a:t>   I</a:t>
            </a:r>
            <a:r>
              <a:rPr lang="ru-RU" sz="2000" b="1" dirty="0" smtClean="0"/>
              <a:t>            </a:t>
            </a:r>
            <a:r>
              <a:rPr lang="en-US" sz="2000" b="1" dirty="0" smtClean="0"/>
              <a:t>II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</a:t>
            </a:r>
            <a:r>
              <a:rPr lang="en-US" sz="4000" b="1" dirty="0" smtClean="0"/>
              <a:t>Na</a:t>
            </a:r>
            <a:r>
              <a:rPr lang="en-US" sz="2000" b="1" dirty="0" smtClean="0"/>
              <a:t>2</a:t>
            </a:r>
            <a:r>
              <a:rPr lang="en-US" sz="4000" b="1" dirty="0" smtClean="0"/>
              <a:t>S</a:t>
            </a:r>
          </a:p>
          <a:p>
            <a:r>
              <a:rPr lang="en-US" sz="2400" b="1" dirty="0" smtClean="0"/>
              <a:t>1</a:t>
            </a:r>
            <a:r>
              <a:rPr lang="ru-RU" sz="2400" b="1" dirty="0" smtClean="0"/>
              <a:t>место. 2место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690142" y="6027294"/>
            <a:ext cx="101918" cy="294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7869684" y="6027294"/>
            <a:ext cx="432048" cy="2947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Найти валентность по периодической системе  и по формуле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 algn="just">
              <a:spcAft>
                <a:spcPts val="0"/>
              </a:spcAft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O; </a:t>
            </a:r>
            <a:r>
              <a:rPr lang="en-US" sz="4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MgO</a:t>
            </a:r>
            <a:r>
              <a:rPr lang="ru-RU" sz="4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Al</a:t>
            </a:r>
            <a:r>
              <a:rPr lang="ru-RU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ru-RU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ru-RU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</a:t>
            </a:r>
            <a:r>
              <a:rPr lang="ru-RU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en-US" sz="4800" b="1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r>
              <a:rPr lang="en-US" sz="4800" b="1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KCl</a:t>
            </a:r>
            <a:r>
              <a:rPr lang="en-US" sz="4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 –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металл расположен в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группе, а подгруппе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=&gt;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одновалентен.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 –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неметалл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формуле на втором месте    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расположен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VI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группе,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а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подгруппе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=&gt; 8 – 6 = II</a:t>
            </a:r>
            <a:endParaRPr lang="en-US" sz="28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SO</a:t>
            </a:r>
            <a:r>
              <a:rPr lang="en-US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 H</a:t>
            </a:r>
            <a:r>
              <a:rPr lang="en-US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</a:t>
            </a:r>
            <a:r>
              <a:rPr lang="en-US" sz="4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en-US" sz="4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</a:t>
            </a:r>
            <a:r>
              <a:rPr lang="en-US" sz="4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en-US" sz="4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Ca</a:t>
            </a:r>
            <a:r>
              <a:rPr lang="en-US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</a:t>
            </a:r>
            <a:r>
              <a:rPr lang="en-US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48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; SiO</a:t>
            </a:r>
            <a:r>
              <a:rPr lang="en-US" sz="4800" b="1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endParaRPr lang="ru-RU" sz="4800" b="1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3898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Алгоритм составления формулы соединения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630584"/>
              </p:ext>
            </p:extLst>
          </p:nvPr>
        </p:nvGraphicFramePr>
        <p:xfrm>
          <a:off x="0" y="1484784"/>
          <a:ext cx="9252520" cy="53644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488305"/>
                <a:gridCol w="2764215"/>
              </a:tblGrid>
              <a:tr h="668120">
                <a:tc>
                  <a:txBody>
                    <a:bodyPr/>
                    <a:lstStyle/>
                    <a:p>
                      <a:r>
                        <a:rPr lang="ru-RU" sz="3200" kern="1200" dirty="0" smtClean="0"/>
                        <a:t>1. Написать символы элементов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kern="1200" dirty="0" smtClean="0"/>
                        <a:t>Р  О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996">
                <a:tc>
                  <a:txBody>
                    <a:bodyPr/>
                    <a:lstStyle/>
                    <a:p>
                      <a:r>
                        <a:rPr lang="ru-RU" sz="3200" kern="1200" dirty="0" smtClean="0"/>
                        <a:t>2. Определить валентности элементов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/>
                        <a:t> </a:t>
                      </a:r>
                      <a:r>
                        <a:rPr lang="en-US" sz="2800" b="1" kern="1200" dirty="0" smtClean="0"/>
                        <a:t>V  </a:t>
                      </a:r>
                      <a:r>
                        <a:rPr lang="ru-RU" sz="2800" b="1" kern="1200" dirty="0" smtClean="0"/>
                        <a:t> </a:t>
                      </a:r>
                      <a:r>
                        <a:rPr lang="en-US" sz="2800" b="1" kern="1200" dirty="0" smtClean="0"/>
                        <a:t> II</a:t>
                      </a:r>
                      <a:endParaRPr lang="ru-RU" sz="3200" b="1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kern="1200" dirty="0" smtClean="0"/>
                        <a:t>Р  О</a:t>
                      </a:r>
                      <a:endParaRPr lang="ru-RU" sz="4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093">
                <a:tc>
                  <a:txBody>
                    <a:bodyPr/>
                    <a:lstStyle/>
                    <a:p>
                      <a:r>
                        <a:rPr lang="ru-RU" sz="3200" kern="1200" smtClean="0"/>
                        <a:t> </a:t>
                      </a:r>
                      <a:r>
                        <a:rPr lang="en-US" sz="3200" kern="1200" smtClean="0"/>
                        <a:t>3</a:t>
                      </a:r>
                      <a:r>
                        <a:rPr lang="ru-RU" sz="3200" kern="1200" dirty="0" smtClean="0"/>
                        <a:t>.Найти наименьшее кратное      численных значений валентностей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b="1" kern="1200" dirty="0" smtClean="0"/>
                    </a:p>
                    <a:p>
                      <a:r>
                        <a:rPr lang="en-US" sz="4000" b="1" kern="1200" dirty="0" smtClean="0"/>
                        <a:t>V</a:t>
                      </a:r>
                      <a:r>
                        <a:rPr lang="ru-RU" sz="4000" b="1" kern="1200" dirty="0" smtClean="0"/>
                        <a:t> · </a:t>
                      </a:r>
                      <a:r>
                        <a:rPr lang="en-US" sz="4000" b="1" kern="1200" dirty="0" smtClean="0"/>
                        <a:t>II</a:t>
                      </a:r>
                      <a:r>
                        <a:rPr lang="ru-RU" sz="4000" b="1" kern="1200" dirty="0" smtClean="0"/>
                        <a:t> = 10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8120">
                <a:tc>
                  <a:txBody>
                    <a:bodyPr/>
                    <a:lstStyle/>
                    <a:p>
                      <a:r>
                        <a:rPr lang="ru-RU" sz="3200" kern="1200" dirty="0" smtClean="0"/>
                        <a:t>4. Найти индекс для Р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kern="1200" dirty="0" smtClean="0"/>
                        <a:t>10 : </a:t>
                      </a:r>
                      <a:r>
                        <a:rPr lang="en-US" sz="4000" b="1" kern="1200" dirty="0" smtClean="0"/>
                        <a:t>V</a:t>
                      </a:r>
                      <a:r>
                        <a:rPr lang="ru-RU" sz="4000" b="1" kern="1200" dirty="0" smtClean="0"/>
                        <a:t> = 2 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8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/>
                        <a:t>5. Найти индекс для О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/>
                        <a:t>10 : </a:t>
                      </a:r>
                      <a:r>
                        <a:rPr lang="en-US" sz="4000" b="1" kern="1200" dirty="0" smtClean="0"/>
                        <a:t>II</a:t>
                      </a:r>
                      <a:r>
                        <a:rPr lang="ru-RU" sz="4000" b="1" kern="1200" dirty="0" smtClean="0"/>
                        <a:t> = 5 </a:t>
                      </a:r>
                      <a:endParaRPr lang="ru-RU" sz="4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8120">
                <a:tc>
                  <a:txBody>
                    <a:bodyPr/>
                    <a:lstStyle/>
                    <a:p>
                      <a:r>
                        <a:rPr lang="ru-RU" sz="3200" kern="1200" dirty="0" smtClean="0"/>
                        <a:t>6. Записать индексы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4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4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40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4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924782">
            <a:off x="4056144" y="4855968"/>
            <a:ext cx="2107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  уме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64488" cy="13010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Составить формулы по валентности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5313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sz="6000" dirty="0" err="1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lang="en-US" sz="6000" dirty="0" err="1" smtClean="0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aO</a:t>
            </a:r>
            <a:r>
              <a:rPr lang="en-US" sz="6000" dirty="0" smtClean="0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6000" dirty="0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 Al</a:t>
            </a:r>
            <a:r>
              <a:rPr lang="ru-RU" sz="6000" dirty="0" smtClean="0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Р</a:t>
            </a:r>
            <a:r>
              <a:rPr lang="en-US" sz="6000" dirty="0" smtClean="0">
                <a:solidFill>
                  <a:srgbClr val="05850B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6000" dirty="0" err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SiO</a:t>
            </a:r>
            <a:r>
              <a:rPr lang="en-US" sz="600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600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CO; </a:t>
            </a:r>
            <a:r>
              <a:rPr lang="en-US" sz="6000" dirty="0" err="1">
                <a:latin typeface="Times New Roman"/>
                <a:ea typeface="Times New Roman"/>
                <a:cs typeface="Times New Roman"/>
              </a:rPr>
              <a:t>MgCl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;  </a:t>
            </a:r>
            <a:r>
              <a:rPr lang="en-US" sz="6000" dirty="0" err="1">
                <a:latin typeface="Times New Roman"/>
                <a:ea typeface="Times New Roman"/>
                <a:cs typeface="Times New Roman"/>
              </a:rPr>
              <a:t>NaO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; </a:t>
            </a:r>
            <a:r>
              <a:rPr lang="en-US" sz="6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dirty="0" err="1">
                <a:latin typeface="Times New Roman"/>
                <a:ea typeface="Times New Roman"/>
                <a:cs typeface="Times New Roman"/>
              </a:rPr>
              <a:t>MgF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;  BO;  </a:t>
            </a:r>
            <a:r>
              <a:rPr lang="en-US" sz="6000" dirty="0" err="1">
                <a:latin typeface="Times New Roman"/>
                <a:ea typeface="Times New Roman"/>
                <a:cs typeface="Times New Roman"/>
              </a:rPr>
              <a:t>ClO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6000" dirty="0" err="1">
                <a:latin typeface="Times New Roman"/>
                <a:ea typeface="Times New Roman"/>
                <a:cs typeface="Times New Roman"/>
              </a:rPr>
              <a:t>CuO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; N</a:t>
            </a:r>
            <a:r>
              <a:rPr lang="en-US" sz="6000" dirty="0" smtClean="0">
                <a:latin typeface="Times New Roman"/>
                <a:ea typeface="Times New Roman"/>
                <a:cs typeface="Times New Roman"/>
              </a:rPr>
              <a:t>O</a:t>
            </a:r>
            <a:r>
              <a:rPr lang="en-US" sz="6000" baseline="-25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en-US" sz="6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CH</a:t>
            </a:r>
            <a:r>
              <a:rPr lang="ru-RU" sz="6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;.</a:t>
            </a:r>
          </a:p>
          <a:p>
            <a:pPr algn="just">
              <a:spcAft>
                <a:spcPts val="0"/>
              </a:spcAft>
            </a:pPr>
            <a:r>
              <a:rPr lang="ru-RU" sz="6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Упр. 5,6,7; стр. 37</a:t>
            </a:r>
            <a:r>
              <a:rPr lang="en-US" sz="6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6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4000" dirty="0">
              <a:latin typeface="MS Sans Serif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5166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24528" cy="36584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5850B"/>
                </a:solidFill>
              </a:rPr>
              <a:t>Дом. задание: </a:t>
            </a:r>
            <a:r>
              <a:rPr lang="ru-RU" sz="6000" b="1" dirty="0">
                <a:solidFill>
                  <a:srgbClr val="05850B"/>
                </a:solidFill>
                <a:latin typeface="Times New Roman"/>
                <a:ea typeface="Calibri"/>
              </a:rPr>
              <a:t>§</a:t>
            </a:r>
            <a:r>
              <a:rPr lang="ru-RU" sz="6000" b="1" dirty="0" smtClean="0">
                <a:solidFill>
                  <a:srgbClr val="05850B"/>
                </a:solidFill>
                <a:latin typeface="Times New Roman"/>
                <a:ea typeface="Calibri"/>
              </a:rPr>
              <a:t>11: выучить определения и алгоритмы, </a:t>
            </a:r>
            <a:r>
              <a:rPr lang="ru-RU" sz="6000" b="1" dirty="0" err="1" smtClean="0">
                <a:solidFill>
                  <a:srgbClr val="05850B"/>
                </a:solidFill>
                <a:latin typeface="Times New Roman"/>
                <a:ea typeface="Calibri"/>
              </a:rPr>
              <a:t>упр</a:t>
            </a:r>
            <a:r>
              <a:rPr lang="ru-RU" sz="6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Упр. 5,6,7; стр. 37</a:t>
            </a:r>
            <a:r>
              <a:rPr lang="en-US" sz="6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6000" b="1" dirty="0" smtClean="0">
                <a:solidFill>
                  <a:srgbClr val="05850B"/>
                </a:solidFill>
                <a:latin typeface="Times New Roman"/>
                <a:ea typeface="Calibri"/>
              </a:rPr>
              <a:t>…..?</a:t>
            </a:r>
            <a:endParaRPr lang="ru-RU" sz="6000" b="1" dirty="0">
              <a:solidFill>
                <a:srgbClr val="05850B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4293096"/>
            <a:ext cx="4392488" cy="20776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1284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12582" t="5647" r="4584" b="35801"/>
          <a:stretch>
            <a:fillRect/>
          </a:stretch>
        </p:blipFill>
        <p:spPr bwMode="auto">
          <a:xfrm>
            <a:off x="683568" y="0"/>
            <a:ext cx="806489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332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Валентность. Нахождение химической формулы вещества по валентности.</vt:lpstr>
      <vt:lpstr>Валентность это свойство атомов присоединять определённое число атомов другого элемента</vt:lpstr>
      <vt:lpstr>Периодическая система</vt:lpstr>
      <vt:lpstr>Как найти валентность по периодической системе(алгоритм)</vt:lpstr>
      <vt:lpstr>Найти валентность по периодической системе  и по формуле</vt:lpstr>
      <vt:lpstr>Алгоритм составления формулы соединения</vt:lpstr>
      <vt:lpstr>Составить формулы по валентности</vt:lpstr>
      <vt:lpstr>Дом. задание: §11: выучить определения и алгоритмы, упр Упр. 5,6,7; стр. 37 …..?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Ytkina</dc:creator>
  <cp:lastModifiedBy>UtkinaL</cp:lastModifiedBy>
  <cp:revision>21</cp:revision>
  <dcterms:created xsi:type="dcterms:W3CDTF">2012-10-08T15:27:19Z</dcterms:created>
  <dcterms:modified xsi:type="dcterms:W3CDTF">2015-05-26T09:48:24Z</dcterms:modified>
</cp:coreProperties>
</file>