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  <p:sldId id="261" r:id="rId7"/>
    <p:sldId id="259" r:id="rId8"/>
    <p:sldId id="269" r:id="rId9"/>
    <p:sldId id="263" r:id="rId10"/>
    <p:sldId id="266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DE2E-9F65-4C15-975E-7F72DAB168C0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10C9-DB2E-4A8F-A80E-AA543B74D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469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DE2E-9F65-4C15-975E-7F72DAB168C0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10C9-DB2E-4A8F-A80E-AA543B74D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94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DE2E-9F65-4C15-975E-7F72DAB168C0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10C9-DB2E-4A8F-A80E-AA543B74D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935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DE2E-9F65-4C15-975E-7F72DAB168C0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10C9-DB2E-4A8F-A80E-AA543B74D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430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DE2E-9F65-4C15-975E-7F72DAB168C0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10C9-DB2E-4A8F-A80E-AA543B74D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157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DE2E-9F65-4C15-975E-7F72DAB168C0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10C9-DB2E-4A8F-A80E-AA543B74D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49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DE2E-9F65-4C15-975E-7F72DAB168C0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10C9-DB2E-4A8F-A80E-AA543B74D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79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DE2E-9F65-4C15-975E-7F72DAB168C0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10C9-DB2E-4A8F-A80E-AA543B74D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287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DE2E-9F65-4C15-975E-7F72DAB168C0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10C9-DB2E-4A8F-A80E-AA543B74D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034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DE2E-9F65-4C15-975E-7F72DAB168C0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10C9-DB2E-4A8F-A80E-AA543B74D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981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DE2E-9F65-4C15-975E-7F72DAB168C0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A10C9-DB2E-4A8F-A80E-AA543B74D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650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ADE2E-9F65-4C15-975E-7F72DAB168C0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A10C9-DB2E-4A8F-A80E-AA543B74D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78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Admin\Desktop\slajd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1124744"/>
            <a:ext cx="43924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/>
              <a:t>РЕКОМЕНДАЦИИ ПО НАПИСАНИЮ</a:t>
            </a:r>
          </a:p>
          <a:p>
            <a:pPr algn="ctr"/>
            <a:r>
              <a:rPr lang="ru-RU" sz="4000" dirty="0" smtClean="0"/>
              <a:t>РАБОЧЕЙ ПРОГРАММЫ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619672" y="4221088"/>
            <a:ext cx="56166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Презентацию подготовила:</a:t>
            </a:r>
          </a:p>
          <a:p>
            <a:pPr algn="r"/>
            <a:r>
              <a:rPr lang="ru-RU" dirty="0" smtClean="0"/>
              <a:t>Федчун И.В.</a:t>
            </a:r>
          </a:p>
          <a:p>
            <a:pPr algn="r"/>
            <a:r>
              <a:rPr lang="ru-RU" dirty="0" smtClean="0"/>
              <a:t>учитель-логопед МБДОУ ДС №2</a:t>
            </a:r>
          </a:p>
          <a:p>
            <a:pPr algn="r"/>
            <a:r>
              <a:rPr lang="ru-RU" dirty="0" smtClean="0"/>
              <a:t> </a:t>
            </a:r>
          </a:p>
          <a:p>
            <a:pPr algn="r"/>
            <a:endParaRPr lang="ru-RU" dirty="0"/>
          </a:p>
          <a:p>
            <a:pPr algn="ctr"/>
            <a:r>
              <a:rPr lang="ru-RU" dirty="0" smtClean="0"/>
              <a:t>с. Черниговка, 2014г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203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dmin\Desktop\krasivye-kartinki-dlya-fona-prezentaci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844"/>
            <a:ext cx="9144000" cy="6887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6" y="620688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СОДЕРЖАТЕЛЬНЫЙ РАЗДЕЛ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1268760"/>
            <a:ext cx="777686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/>
              <a:t>Возрастные </a:t>
            </a:r>
            <a:r>
              <a:rPr lang="ru-RU" sz="2400" dirty="0"/>
              <a:t>особенности психофизического развития детей (в норме</a:t>
            </a:r>
            <a:r>
              <a:rPr lang="ru-RU" sz="2400" dirty="0" smtClean="0"/>
              <a:t>)</a:t>
            </a:r>
          </a:p>
          <a:p>
            <a:pPr marL="342900" indent="-342900">
              <a:buAutoNum type="arabicPeriod"/>
            </a:pPr>
            <a:r>
              <a:rPr lang="ru-RU" sz="2400" dirty="0"/>
              <a:t>Содержание психологопедагогической </a:t>
            </a:r>
            <a:r>
              <a:rPr lang="ru-RU" sz="2400" dirty="0" smtClean="0"/>
              <a:t>работы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Образовательная область «Речевое развитие» (основные цели и задачи)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   </a:t>
            </a:r>
            <a:r>
              <a:rPr lang="ru-RU" sz="2400" dirty="0"/>
              <a:t>Перспективный план логопедической работы с </a:t>
            </a:r>
            <a:r>
              <a:rPr lang="ru-RU" sz="2400" dirty="0" smtClean="0"/>
              <a:t>детьми (по возрастам)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442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dmin\Desktop\krasivye-kartinki-dlya-fona-prezentaci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844"/>
            <a:ext cx="9144000" cy="6887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27584" y="1628705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Список литературы</a:t>
            </a:r>
          </a:p>
          <a:p>
            <a:r>
              <a:rPr lang="ru-RU" sz="4000" dirty="0" smtClean="0"/>
              <a:t>Приложение</a:t>
            </a:r>
          </a:p>
          <a:p>
            <a:r>
              <a:rPr lang="ru-RU" sz="4000" dirty="0" smtClean="0"/>
              <a:t>Оглавление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89024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dmin\Desktop\krasivye-kartinki-dlya-fona-prezentaci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844"/>
            <a:ext cx="9144000" cy="6887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3568" y="764704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Общее положение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3568" y="1700808"/>
            <a:ext cx="78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В последнее время в системе дошкольного образования активно обсуждается проблемный вопрос: «Рабочая программа нужна ли она?</a:t>
            </a:r>
            <a:endParaRPr lang="ru-RU" dirty="0" smtClean="0"/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Законом «Об образовании в Российской Федерации» устанавливается место и значение рабочей программы в системе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11818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dmin\Desktop\krasivye-kartinki-dlya-fona-prezentaci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388" y="-24207"/>
            <a:ext cx="9144000" cy="6887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6" y="476672"/>
            <a:ext cx="77768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 smtClean="0"/>
              <a:t>Так, этот термин входит в понятие «образовательная программа» как составная часть комплекса основных характеристик образования, а также в понятие «примерная основная образовательная программа» как структурная единица учебно-методической документации. Кроме того, ст. 48 «Обязанности и ответственность педагогических работников» гласит:</a:t>
            </a:r>
          </a:p>
          <a:p>
            <a:pPr algn="just"/>
            <a:r>
              <a:rPr lang="ru-RU" sz="2200" dirty="0" smtClean="0"/>
              <a:t>«1. Педагогические работники обязаны: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ru-RU" sz="2200" dirty="0" smtClean="0"/>
              <a:t>     Осуществлять свою деятельность на новом    </a:t>
            </a:r>
          </a:p>
          <a:p>
            <a:pPr algn="just"/>
            <a:r>
              <a:rPr lang="ru-RU" sz="2200" dirty="0" smtClean="0"/>
              <a:t>профессиональном уровне, обеспечивать в полном объеме реализацию преподаваемых учебных предмета, дисциплины в соответствии с утвержденной рабочей программой»</a:t>
            </a:r>
          </a:p>
        </p:txBody>
      </p:sp>
    </p:spTree>
    <p:extLst>
      <p:ext uri="{BB962C8B-B14F-4D97-AF65-F5344CB8AC3E}">
        <p14:creationId xmlns:p14="http://schemas.microsoft.com/office/powerpoint/2010/main" val="6510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dmin\Desktop\krasivye-kartinki-dlya-fona-prezentaci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844"/>
            <a:ext cx="9144000" cy="6887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6" y="620688"/>
            <a:ext cx="77048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Педагог может самостоятельно выбрать форму написания рабочей программы. Важно помнить, что она должна быть соотнесена с образовательной программой ДОУ (школы), разработанной и утвержденной образовательной организацией, при этом в ее структурные элементы могут быть внесены коррективы с учетом возрастных, психологических и индивидуальных особенностей детей.</a:t>
            </a:r>
          </a:p>
          <a:p>
            <a:pPr algn="just"/>
            <a:r>
              <a:rPr lang="ru-RU" sz="2400" dirty="0" smtClean="0"/>
              <a:t>На основе анализа педагогической практики и методических рекомендаций, были разработаны примерные структурные элементы рабочей программы.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3161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dmin\Desktop\krasivye-kartinki-dlya-fona-prezentaci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844"/>
            <a:ext cx="9144000" cy="6887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27584" y="1268760"/>
            <a:ext cx="7200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ПРИМЕРНЫЕ СТРУКТУРНЫЕ ЭЛЕМЕНТЫ РАБОЧЕЙ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395765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dmin\Desktop\krasivye-kartinki-dlya-fona-prezentaci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95" y="-42479"/>
            <a:ext cx="9144000" cy="6887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3568" y="1052736"/>
            <a:ext cx="784887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ru-RU" sz="2200" dirty="0" smtClean="0"/>
              <a:t>полное наименование образовательной организации;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200" dirty="0" smtClean="0"/>
              <a:t>гриф «согласовано» на педагогическом совете образовательной организации (дата, № протокола), «утверждаю» – руководитель образовательной организации;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200" dirty="0" smtClean="0"/>
              <a:t>название программы;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200" dirty="0" smtClean="0"/>
              <a:t>фамилия, имя и отчество разработчика программы (полностью);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200" dirty="0" smtClean="0"/>
              <a:t>должность;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200" dirty="0" smtClean="0"/>
              <a:t>название населенного пункта;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2200" dirty="0" smtClean="0"/>
              <a:t>год разработки программы.</a:t>
            </a:r>
            <a:endParaRPr lang="ru-RU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939105" y="529516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Титульный лист:</a:t>
            </a:r>
          </a:p>
        </p:txBody>
      </p:sp>
    </p:spTree>
    <p:extLst>
      <p:ext uri="{BB962C8B-B14F-4D97-AF65-F5344CB8AC3E}">
        <p14:creationId xmlns:p14="http://schemas.microsoft.com/office/powerpoint/2010/main" val="325180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dmin\Desktop\krasivye-kartinki-dlya-fona-prezentaci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844"/>
            <a:ext cx="9144000" cy="6887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27584" y="620688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ЦЕЛЕВОЙ РАЗДЕЛ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1143908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AutoNum type="arabicPeriod"/>
            </a:pPr>
            <a:r>
              <a:rPr lang="ru-RU" b="1" dirty="0" smtClean="0"/>
              <a:t>Пояснительная записка</a:t>
            </a:r>
          </a:p>
          <a:p>
            <a:pPr lvl="0"/>
            <a:r>
              <a:rPr lang="ru-RU" dirty="0" smtClean="0"/>
              <a:t>В  пояснительной записке важно указать нормативные правовые документы, на основе которых разработана программа, примерную образовательную программу, парциальные программы и технологии.</a:t>
            </a:r>
            <a:endParaRPr lang="ru-RU" dirty="0"/>
          </a:p>
          <a:p>
            <a:pPr lvl="1"/>
            <a:r>
              <a:rPr lang="ru-RU" dirty="0" smtClean="0"/>
              <a:t>1.1.Цели </a:t>
            </a:r>
            <a:r>
              <a:rPr lang="ru-RU" dirty="0"/>
              <a:t>и задачи реализации Программы</a:t>
            </a:r>
            <a:endParaRPr lang="ru-RU" sz="1400" dirty="0"/>
          </a:p>
          <a:p>
            <a:pPr lvl="1"/>
            <a:r>
              <a:rPr lang="ru-RU" dirty="0" smtClean="0"/>
              <a:t>1.2.Принципы </a:t>
            </a:r>
            <a:r>
              <a:rPr lang="ru-RU" dirty="0"/>
              <a:t>и подходы к формированию </a:t>
            </a:r>
            <a:r>
              <a:rPr lang="ru-RU" dirty="0" smtClean="0"/>
              <a:t>Программы</a:t>
            </a:r>
          </a:p>
          <a:p>
            <a:r>
              <a:rPr lang="ru-RU" dirty="0" smtClean="0"/>
              <a:t>         1.3. </a:t>
            </a:r>
            <a:r>
              <a:rPr lang="ru-RU" dirty="0"/>
              <a:t>«Значимые для разработки и реализации </a:t>
            </a:r>
            <a:r>
              <a:rPr lang="ru-RU" dirty="0" smtClean="0"/>
              <a:t>программы</a:t>
            </a:r>
            <a:endParaRPr lang="ru-RU" dirty="0"/>
          </a:p>
          <a:p>
            <a:r>
              <a:rPr lang="ru-RU" dirty="0"/>
              <a:t>характеристики» представлены возрастные особенности развития детей</a:t>
            </a:r>
          </a:p>
          <a:p>
            <a:r>
              <a:rPr lang="ru-RU" dirty="0"/>
              <a:t>раннего и дошкольного возраста, </a:t>
            </a:r>
            <a:r>
              <a:rPr lang="ru-RU" dirty="0" smtClean="0"/>
              <a:t>которые </a:t>
            </a:r>
            <a:r>
              <a:rPr lang="ru-RU" dirty="0"/>
              <a:t>воспитываются</a:t>
            </a:r>
          </a:p>
          <a:p>
            <a:r>
              <a:rPr lang="ru-RU" dirty="0"/>
              <a:t>в </a:t>
            </a:r>
            <a:r>
              <a:rPr lang="ru-RU"/>
              <a:t>данной </a:t>
            </a:r>
            <a:r>
              <a:rPr lang="ru-RU" smtClean="0"/>
              <a:t>организации.</a:t>
            </a:r>
            <a:endParaRPr lang="ru-RU" dirty="0"/>
          </a:p>
          <a:p>
            <a:pPr lvl="1"/>
            <a:r>
              <a:rPr lang="ru-RU" dirty="0" smtClean="0"/>
              <a:t>1.4. Срок реализации</a:t>
            </a:r>
            <a:endParaRPr lang="ru-RU" dirty="0"/>
          </a:p>
          <a:p>
            <a:pPr lvl="1"/>
            <a:r>
              <a:rPr lang="ru-RU" dirty="0" smtClean="0"/>
              <a:t>1.5.Планируемые </a:t>
            </a:r>
            <a:r>
              <a:rPr lang="ru-RU" dirty="0"/>
              <a:t>результаты освоения Программы:</a:t>
            </a:r>
            <a:endParaRPr lang="ru-RU" sz="1400" dirty="0"/>
          </a:p>
          <a:p>
            <a:pPr lvl="0"/>
            <a:r>
              <a:rPr lang="ru-RU" dirty="0" smtClean="0"/>
              <a:t>                Целевые </a:t>
            </a:r>
            <a:r>
              <a:rPr lang="ru-RU" dirty="0"/>
              <a:t>ориентиры на этапе завершения дошкольного </a:t>
            </a:r>
            <a:r>
              <a:rPr lang="ru-RU" dirty="0" smtClean="0"/>
              <a:t>                       </a:t>
            </a:r>
          </a:p>
          <a:p>
            <a:pPr lvl="0"/>
            <a:r>
              <a:rPr lang="ru-RU" dirty="0"/>
              <a:t> </a:t>
            </a:r>
            <a:r>
              <a:rPr lang="ru-RU" dirty="0" smtClean="0"/>
              <a:t>               образования</a:t>
            </a:r>
            <a:r>
              <a:rPr lang="ru-RU" dirty="0"/>
              <a:t>;</a:t>
            </a:r>
            <a:endParaRPr lang="ru-RU" sz="1400" dirty="0"/>
          </a:p>
          <a:p>
            <a:pPr lvl="0"/>
            <a:r>
              <a:rPr lang="ru-RU" dirty="0" smtClean="0"/>
              <a:t>                 Система </a:t>
            </a:r>
            <a:r>
              <a:rPr lang="ru-RU" dirty="0"/>
              <a:t>оценки результатов освоения </a:t>
            </a:r>
            <a:r>
              <a:rPr lang="ru-RU" dirty="0" smtClean="0"/>
              <a:t>Программы (варианты   </a:t>
            </a:r>
          </a:p>
          <a:p>
            <a:pPr lvl="0"/>
            <a:r>
              <a:rPr lang="ru-RU" dirty="0"/>
              <a:t> </a:t>
            </a:r>
            <a:r>
              <a:rPr lang="ru-RU" dirty="0" smtClean="0"/>
              <a:t>                отчетов, система таблиц мониторинга).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75461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dmin\Desktop\krasivye-kartinki-dlya-fona-prezentaci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843"/>
            <a:ext cx="9144000" cy="6887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404664"/>
            <a:ext cx="756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Нормативные </a:t>
            </a:r>
            <a:r>
              <a:rPr lang="ru-RU" sz="2400" b="1" dirty="0" smtClean="0"/>
              <a:t>документы</a:t>
            </a:r>
            <a:r>
              <a:rPr lang="ru-RU" sz="2400" dirty="0"/>
              <a:t> </a:t>
            </a:r>
            <a:endParaRPr lang="ru-RU" sz="2400" dirty="0" smtClean="0"/>
          </a:p>
          <a:p>
            <a:pPr algn="ctr"/>
            <a:r>
              <a:rPr lang="ru-RU" sz="2400" b="1" dirty="0" smtClean="0"/>
              <a:t>как </a:t>
            </a:r>
            <a:r>
              <a:rPr lang="ru-RU" sz="2400" b="1" dirty="0"/>
              <a:t>основание для разработки </a:t>
            </a:r>
            <a:r>
              <a:rPr lang="ru-RU" sz="2400" b="1" dirty="0" smtClean="0"/>
              <a:t>рабочей программы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235661"/>
            <a:ext cx="79208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/>
              <a:t>Федеральный государственный образовательный стандарт дошкольного образования (далее ФГОС) Приказ № 1155 от 17 октября 2013 </a:t>
            </a:r>
            <a:r>
              <a:rPr lang="ru-RU" dirty="0" smtClean="0"/>
              <a:t>года;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 smtClean="0"/>
              <a:t>Федеральный </a:t>
            </a:r>
            <a:r>
              <a:rPr lang="ru-RU" dirty="0"/>
              <a:t>закон «Об образовании» от 01.09.2013</a:t>
            </a:r>
            <a:r>
              <a:rPr lang="ru-RU" dirty="0" smtClean="0"/>
              <a:t>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 smtClean="0"/>
              <a:t>«</a:t>
            </a:r>
            <a:r>
              <a:rPr lang="ru-RU" dirty="0"/>
              <a:t>Санитарно-эпидемические требования к устройству, содержанию и организации режима работы дошкольных образовательных учреждений» (СанПин 2.4.1.3049-13) утвержденный Постановлением Главного государственного санитарного врача РФ от 15.05.2013г. № </a:t>
            </a:r>
            <a:r>
              <a:rPr lang="ru-RU" dirty="0" smtClean="0"/>
              <a:t>26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 smtClean="0"/>
              <a:t>«Программа </a:t>
            </a:r>
            <a:r>
              <a:rPr lang="ru-RU" dirty="0"/>
              <a:t>логопедической работы по преодолению общего недоразвития речи у детей» под редакцией Т.Б. Филичевой, Г.В. Чиркиной. </a:t>
            </a:r>
            <a:endParaRPr lang="ru-RU" dirty="0" smtClean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 smtClean="0"/>
              <a:t>«</a:t>
            </a:r>
            <a:r>
              <a:rPr lang="ru-RU" dirty="0"/>
              <a:t>Программа коррекционно-развивающей работы в логопедической группе детского сада для детей с общим недоразвитием речи (с 4 до 7 лет)» Н.В. </a:t>
            </a:r>
            <a:r>
              <a:rPr lang="ru-RU" dirty="0" smtClean="0"/>
              <a:t>Нищева.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Примерная </a:t>
            </a:r>
            <a:r>
              <a:rPr lang="ru-RU" dirty="0"/>
              <a:t>общеобразовательная программа дошкольного образования «От рождения до школы» под редакцией Н.Е. Вераксы, </a:t>
            </a:r>
            <a:r>
              <a:rPr lang="ru-RU" dirty="0" smtClean="0"/>
              <a:t>2014;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/>
              <a:t> </a:t>
            </a:r>
            <a:r>
              <a:rPr lang="ru-RU" dirty="0" smtClean="0"/>
              <a:t>             Образовательная </a:t>
            </a:r>
            <a:r>
              <a:rPr lang="ru-RU" dirty="0"/>
              <a:t>программа </a:t>
            </a:r>
            <a:r>
              <a:rPr lang="ru-RU" dirty="0" smtClean="0"/>
              <a:t>ДОУ;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ru-RU" dirty="0"/>
              <a:t> </a:t>
            </a:r>
            <a:r>
              <a:rPr lang="ru-RU" dirty="0" smtClean="0"/>
              <a:t>             Должностные </a:t>
            </a:r>
            <a:r>
              <a:rPr lang="ru-RU" dirty="0"/>
              <a:t>обязанности учителя-логопеда, конкретизируемые на основе требований к должности «учитель-логопед» в Едином квалификационном справочнике №761 от 26.08.2010.</a:t>
            </a:r>
          </a:p>
        </p:txBody>
      </p:sp>
    </p:spTree>
    <p:extLst>
      <p:ext uri="{BB962C8B-B14F-4D97-AF65-F5344CB8AC3E}">
        <p14:creationId xmlns:p14="http://schemas.microsoft.com/office/powerpoint/2010/main" val="22168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dmin\Desktop\krasivye-kartinki-dlya-fona-prezentaci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844"/>
            <a:ext cx="9144000" cy="6887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6" y="620688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ОРГАНИЗАЦИОННЫЙ РАЗДЕЛ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9592" y="1143908"/>
            <a:ext cx="76328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AutoNum type="arabicPeriod"/>
            </a:pPr>
            <a:r>
              <a:rPr lang="ru-RU" sz="2000" dirty="0" smtClean="0"/>
              <a:t>Организация </a:t>
            </a:r>
            <a:r>
              <a:rPr lang="ru-RU" sz="2000" dirty="0"/>
              <a:t>коррекционно-развивающей работы с </a:t>
            </a:r>
            <a:r>
              <a:rPr lang="ru-RU" sz="2000" dirty="0" smtClean="0"/>
              <a:t>детьми: </a:t>
            </a:r>
            <a:endParaRPr lang="ru-RU" sz="2000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000" dirty="0" smtClean="0"/>
              <a:t>задачи </a:t>
            </a:r>
            <a:r>
              <a:rPr lang="ru-RU" sz="2000" dirty="0"/>
              <a:t>и содержание коррекционно-развивающего обу­чения </a:t>
            </a:r>
            <a:r>
              <a:rPr lang="ru-RU" sz="2000" dirty="0" smtClean="0"/>
              <a:t>детей (по возрастам);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000" dirty="0" smtClean="0"/>
              <a:t>виды и формы образовательной деятельности;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000" dirty="0" smtClean="0"/>
              <a:t>тематическое планирование;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000" dirty="0" smtClean="0"/>
              <a:t>наполняемость </a:t>
            </a:r>
            <a:r>
              <a:rPr lang="ru-RU" sz="2000" dirty="0"/>
              <a:t>группы и периодичность логопедических занятий с </a:t>
            </a:r>
            <a:r>
              <a:rPr lang="ru-RU" sz="2000" dirty="0" smtClean="0"/>
              <a:t>детьми;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000" dirty="0" smtClean="0"/>
              <a:t>количество индивидуальных, фронтальных занятий (в неделю, месяц, год);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000" dirty="0" smtClean="0"/>
              <a:t>примерная </a:t>
            </a:r>
            <a:r>
              <a:rPr lang="ru-RU" sz="2000" dirty="0"/>
              <a:t>сетка образовательной </a:t>
            </a:r>
            <a:r>
              <a:rPr lang="ru-RU" sz="2000" dirty="0" smtClean="0"/>
              <a:t>деятельности;</a:t>
            </a:r>
          </a:p>
          <a:p>
            <a:pPr lvl="0"/>
            <a:r>
              <a:rPr lang="ru-RU" sz="2000" dirty="0" smtClean="0"/>
              <a:t>2. Условия реализации программы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000" dirty="0" smtClean="0"/>
              <a:t>Особенности организации предметно-пространственной  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000" dirty="0"/>
              <a:t> </a:t>
            </a:r>
            <a:r>
              <a:rPr lang="ru-RU" sz="2000" dirty="0" smtClean="0"/>
              <a:t>      развивающей среды (оснащение) </a:t>
            </a:r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323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642</Words>
  <Application>Microsoft Office PowerPoint</Application>
  <PresentationFormat>Экран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AMD</cp:lastModifiedBy>
  <cp:revision>17</cp:revision>
  <dcterms:created xsi:type="dcterms:W3CDTF">2014-08-26T23:39:02Z</dcterms:created>
  <dcterms:modified xsi:type="dcterms:W3CDTF">2014-08-27T12:54:37Z</dcterms:modified>
</cp:coreProperties>
</file>