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8" r:id="rId3"/>
    <p:sldId id="262" r:id="rId4"/>
    <p:sldId id="269" r:id="rId5"/>
    <p:sldId id="263" r:id="rId6"/>
    <p:sldId id="270" r:id="rId7"/>
    <p:sldId id="271" r:id="rId8"/>
    <p:sldId id="272" r:id="rId9"/>
    <p:sldId id="259" r:id="rId10"/>
    <p:sldId id="264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3C0126C-4742-439D-A493-C139BD10E168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778C2DA-D58F-4A3A-B761-2B4B801F2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48A8C-42E4-49EC-83E0-A6C32AFA7FD3}" type="slidenum">
              <a:rPr lang="ru-RU"/>
              <a:pPr/>
              <a:t>2</a:t>
            </a:fld>
            <a:endParaRPr lang="ru-RU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Щелкните один раз мышкой для включения анимации слайда.</a:t>
            </a:r>
          </a:p>
          <a:p>
            <a:pPr>
              <a:spcBef>
                <a:spcPct val="0"/>
              </a:spcBef>
            </a:pPr>
            <a:r>
              <a:rPr lang="ru-RU" smtClean="0"/>
              <a:t>Учащиеся должны самостоятельно дать определение портрета. Данный слайд является вспомогательным и поясняющим.</a:t>
            </a:r>
          </a:p>
          <a:p>
            <a:pPr>
              <a:spcBef>
                <a:spcPct val="0"/>
              </a:spcBef>
            </a:pPr>
            <a:r>
              <a:rPr lang="ru-RU" smtClean="0"/>
              <a:t>Для перехода к следующему слайду, щелкните мышкой в любом свободном от изображений и текста месте слайда.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8F5ACB-614B-4063-B439-774246133CD9}" type="slidenum">
              <a:rPr lang="ru-RU"/>
              <a:pPr/>
              <a:t>4</a:t>
            </a:fld>
            <a:endParaRPr lang="ru-RU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4343400"/>
            <a:ext cx="6553200" cy="4419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 помощью управляющей кнопки «возврат» вернитесь к предыдущему слайду. 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B2167C-7959-4F09-84A0-B972E77CAD08}" type="slidenum">
              <a:rPr lang="ru-RU"/>
              <a:pPr/>
              <a:t>6</a:t>
            </a:fld>
            <a:endParaRPr lang="ru-RU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4343400"/>
            <a:ext cx="6553200" cy="4419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 помощью управляющей кнопки «возврат» вернитесь к предыдущему слайду. 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0DFC3C-9F8C-4CAC-8008-E5548233473D}" type="slidenum">
              <a:rPr lang="ru-RU"/>
              <a:pPr/>
              <a:t>7</a:t>
            </a:fld>
            <a:endParaRPr lang="ru-RU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Щелчком мыши открываются изображения. Учащиеся определяют характеристику портрета по тому, какой персонаж на нем изображен.По щелчку постепенно открываются названия этих характеристик.</a:t>
            </a:r>
          </a:p>
          <a:p>
            <a:pPr>
              <a:spcBef>
                <a:spcPct val="0"/>
              </a:spcBef>
            </a:pPr>
            <a:r>
              <a:rPr lang="ru-RU" smtClean="0"/>
              <a:t>По управляющей кнопке, которая появляется в правом нижнем углу, вернитесь к Плану описания портрета.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A9C703-DC2B-452C-9923-E2DB985168CF}" type="slidenum">
              <a:rPr lang="ru-RU"/>
              <a:pPr/>
              <a:t>8</a:t>
            </a:fld>
            <a:endParaRPr lang="ru-RU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Схема поясняющая положение персонажа в картине.</a:t>
            </a:r>
          </a:p>
          <a:p>
            <a:pPr>
              <a:spcBef>
                <a:spcPct val="0"/>
              </a:spcBef>
            </a:pPr>
            <a:r>
              <a:rPr lang="ru-RU" smtClean="0"/>
              <a:t>В зависимости от композиции, от того как изображен этот персонаж /стоящим, сидящим или лежащим/ зависит эта характеристика.</a:t>
            </a:r>
          </a:p>
          <a:p>
            <a:pPr>
              <a:spcBef>
                <a:spcPct val="0"/>
              </a:spcBef>
            </a:pPr>
            <a:r>
              <a:rPr lang="ru-RU" smtClean="0"/>
              <a:t>Схема открывается по щелчку мыши.</a:t>
            </a:r>
          </a:p>
          <a:p>
            <a:pPr>
              <a:spcBef>
                <a:spcPct val="0"/>
              </a:spcBef>
            </a:pPr>
            <a:r>
              <a:rPr lang="ru-RU" smtClean="0"/>
              <a:t>По управляющей кнопке, которая появляется в левом нижнем углу, вернитесь к Плану описания портрета.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DC22-A2A8-4836-9F2F-8E4CB8A7CC71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AB18-DEC8-4BDD-B66E-4E47E3E47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E156-821A-4B53-88BA-819FE3340246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EC66-EAF6-4DBB-A1CC-3CFE4E571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0126-3DF9-4078-B124-D985EB296704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C2CB-541A-467A-B703-61DD305BF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E0AFC1-6CEE-4051-BB5A-9265ED830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AD49CB-3EB1-4A64-869E-9689A5317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54DD-C345-49E6-B904-F649FC79C4D8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8820-DB79-4C23-B809-97D34DD07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50A0-CC1D-466D-86EE-4C01EAE3EA0E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666E-1CB5-4611-A5DA-B017EC88B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8400-9D06-4763-8DD2-08C631EFB548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4629-D4DD-48F1-BFA4-06A9ECC54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A74B-745E-4D53-AEE2-78521F2B4A47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7FA8-BD27-42F3-B761-0EF8230FB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0B27-2CE7-40F2-9BEB-0098F21D8419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8F4C0-0BDE-48B6-90D2-B275ABC42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2168B-79B4-405E-8B3F-CA007DA211C6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D4D31-77A9-40C2-B8D5-28E1039F5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96CB-184A-4826-91B2-7B68E3BEBF7F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143B-E7C9-447D-9568-5A3F8B880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BF6D-F855-4B08-A576-8CA130E35B56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F5AF-B967-4DA8-97A3-B26471586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02F520-A666-4703-8024-84860939DD3E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42E0D5-3ACC-4A4B-8C78-73F211A70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780928"/>
            <a:ext cx="518457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Портрет.</a:t>
            </a:r>
            <a:endParaRPr lang="ru-RU" sz="9600" b="1" cap="all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4103" name="Picture 7" descr="D:\Тео\Школа\Рисунок12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4509120"/>
            <a:ext cx="2722566" cy="204775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104" name="Picture 8" descr="D:\Тео\Школа\10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228339" cy="346455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0099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Пропорции лица</a:t>
            </a:r>
          </a:p>
        </p:txBody>
      </p:sp>
      <p:pic>
        <p:nvPicPr>
          <p:cNvPr id="13316" name="Picture 2" descr="D:\Тео\3d7dbc45101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3000"/>
            <a:ext cx="4584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D:\Тео\3d7dbc45101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59300" y="1143000"/>
            <a:ext cx="4584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Тео\С урока\IMG_1577.jpg"/>
          <p:cNvPicPr>
            <a:picLocks noChangeAspect="1" noChangeArrowheads="1"/>
          </p:cNvPicPr>
          <p:nvPr/>
        </p:nvPicPr>
        <p:blipFill>
          <a:blip r:embed="rId4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642910" y="1785926"/>
            <a:ext cx="2643206" cy="3777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5" descr="D:\Тео\С урока\IMG_1578.jpg"/>
          <p:cNvPicPr>
            <a:picLocks noChangeAspect="1" noChangeArrowheads="1"/>
          </p:cNvPicPr>
          <p:nvPr/>
        </p:nvPicPr>
        <p:blipFill>
          <a:blip r:embed="rId5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4786314" y="1857364"/>
            <a:ext cx="2714644" cy="378721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1538" y="5000636"/>
            <a:ext cx="2301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Глаза в центре овала!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86" y="5286388"/>
            <a:ext cx="28402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Расстояние между глазами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равно самому глазу.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43625" y="2714625"/>
            <a:ext cx="2428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29313" y="3786188"/>
            <a:ext cx="2643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15063" y="4286250"/>
            <a:ext cx="2357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43625" y="4786313"/>
            <a:ext cx="2428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43625" y="3286125"/>
            <a:ext cx="2428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000892" y="392906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 носа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4429132"/>
            <a:ext cx="204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подбородка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00892" y="2928934"/>
            <a:ext cx="14259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волос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0892" y="3429000"/>
            <a:ext cx="12575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глаз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14942" y="5286388"/>
            <a:ext cx="31589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Овал головы делим на четыре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равные части.</a:t>
            </a:r>
          </a:p>
        </p:txBody>
      </p:sp>
      <p:pic>
        <p:nvPicPr>
          <p:cNvPr id="13332" name="Picture 2" descr="D:\Тео\Школа\Каритинки\j0432608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86625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D:\Тео\С урока\IMG_1579.jpg"/>
          <p:cNvPicPr>
            <a:picLocks noChangeAspect="1" noChangeArrowheads="1"/>
          </p:cNvPicPr>
          <p:nvPr/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 rot="21411222">
            <a:off x="1063321" y="343518"/>
            <a:ext cx="2186176" cy="292694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7" descr="D:\Тео\С урока\IMG_1580.jpg"/>
          <p:cNvPicPr>
            <a:picLocks noChangeAspect="1" noChangeArrowheads="1"/>
          </p:cNvPicPr>
          <p:nvPr/>
        </p:nvPicPr>
        <p:blipFill>
          <a:blip r:embed="rId4" cstate="screen">
            <a:lum bright="10000" contrast="40000"/>
          </a:blip>
          <a:srcRect/>
          <a:stretch>
            <a:fillRect/>
          </a:stretch>
        </p:blipFill>
        <p:spPr bwMode="auto">
          <a:xfrm rot="524570">
            <a:off x="5548741" y="492926"/>
            <a:ext cx="1989979" cy="266427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3573016"/>
            <a:ext cx="385259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Короткие волосы.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Уши рисуем между двумя линиями-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линией глаза и линией кончика носа.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3643314"/>
            <a:ext cx="328614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Наблюдайте друг за другом,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рассматривайте лица.</a:t>
            </a:r>
          </a:p>
        </p:txBody>
      </p:sp>
      <p:pic>
        <p:nvPicPr>
          <p:cNvPr id="14343" name="Picture 2" descr="D:\Тео\Школа\Рисунок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5" y="5000625"/>
            <a:ext cx="16113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D:\Тео\Школа\Рисунок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77075" y="4286250"/>
            <a:ext cx="20669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Тео\Школа\f_4c6cd1beb15c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00430" y="285728"/>
            <a:ext cx="1857388" cy="15022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346" name="Picture 2" descr="D:\Тео\3d7dbc451019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38" y="142875"/>
            <a:ext cx="33575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" descr="D:\Тео\3d7dbc451019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929188" y="142875"/>
            <a:ext cx="3357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5" descr="D:\Тео\Анимашки\Художники\5.gif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929188" y="3000375"/>
            <a:ext cx="3048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600" b="1" u="sng" smtClean="0"/>
              <a:t>Портрет.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63246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400" b="1" i="1" smtClean="0">
                <a:solidFill>
                  <a:srgbClr val="FF3300"/>
                </a:solidFill>
              </a:rPr>
              <a:t>(</a:t>
            </a:r>
            <a:r>
              <a:rPr lang="ru-RU" b="1" i="1" smtClean="0">
                <a:solidFill>
                  <a:srgbClr val="FF3300"/>
                </a:solidFill>
              </a:rPr>
              <a:t>от  франц. – изображать,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FF3300"/>
                </a:solidFill>
              </a:rPr>
              <a:t> передавать  «черта  в  черту»)</a:t>
            </a:r>
            <a:r>
              <a:rPr lang="ru-RU" smtClean="0"/>
              <a:t> </a:t>
            </a:r>
          </a:p>
        </p:txBody>
      </p:sp>
      <p:pic>
        <p:nvPicPr>
          <p:cNvPr id="319492" name="Picture 4" descr="д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0" y="1268413"/>
            <a:ext cx="21828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685800" y="2667000"/>
            <a:ext cx="571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/>
              <a:t>   </a:t>
            </a:r>
            <a:r>
              <a:rPr lang="ru-RU" sz="3000"/>
              <a:t>– это изображение  человека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3348038" y="3213100"/>
            <a:ext cx="3529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/>
              <a:t>   </a:t>
            </a:r>
            <a:r>
              <a:rPr lang="ru-RU" sz="3000"/>
              <a:t>или  группы людей,  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3419475" y="4005263"/>
            <a:ext cx="5040313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000"/>
              <a:t>реально  существующих,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000"/>
              <a:t>либо существовавших  в  прошлом.  </a:t>
            </a:r>
          </a:p>
        </p:txBody>
      </p:sp>
      <p:pic>
        <p:nvPicPr>
          <p:cNvPr id="319496" name="Picture 8" descr="г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3276600"/>
            <a:ext cx="29638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  <p:bldP spid="319491" grpId="0" build="p"/>
      <p:bldP spid="319493" grpId="0"/>
      <p:bldP spid="319494" grpId="0"/>
      <p:bldP spid="3194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Тео\Портрет крестьянки в русском костюмеН.Аргуно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836613"/>
            <a:ext cx="4059237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Тео\Ярославн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3" y="827088"/>
            <a:ext cx="3390900" cy="522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6000768"/>
            <a:ext cx="31631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Портрет крестьянки в русском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костюме       Н.Аргунов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2132" y="6143644"/>
            <a:ext cx="26633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Ярославна      И. Глазунов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6800" y="0"/>
            <a:ext cx="4889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084888" y="3789363"/>
            <a:ext cx="28797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Ребенок с кнутиком.</a:t>
            </a:r>
            <a:r>
              <a:rPr lang="ru-RU"/>
              <a:t> </a:t>
            </a:r>
          </a:p>
          <a:p>
            <a:endParaRPr lang="ru-RU"/>
          </a:p>
          <a:p>
            <a:r>
              <a:rPr lang="ru-RU" i="1"/>
              <a:t>Ренуар О., </a:t>
            </a:r>
            <a:r>
              <a:rPr lang="ru-RU"/>
              <a:t>Франция. 1885. Холст, масло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Тео\Кружевница Тропини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88" y="785813"/>
            <a:ext cx="3922712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Тео\За туалетом.Автопортрет,З.Серебряков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785813"/>
            <a:ext cx="4429125" cy="516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48" y="6000768"/>
            <a:ext cx="27490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За туалетом. Автопортрет.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З. Серебрякова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8" y="6072206"/>
            <a:ext cx="26452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Кружевница  </a:t>
            </a:r>
            <a:r>
              <a:rPr lang="ru-RU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В.Тропинин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435600" y="4149725"/>
            <a:ext cx="34798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Портрет  Екатерины  </a:t>
            </a:r>
            <a:r>
              <a:rPr lang="en-US" b="1"/>
              <a:t>II</a:t>
            </a:r>
            <a:r>
              <a:rPr lang="ru-RU" b="1"/>
              <a:t>.</a:t>
            </a:r>
            <a:r>
              <a:rPr lang="ru-RU"/>
              <a:t> </a:t>
            </a:r>
          </a:p>
          <a:p>
            <a:endParaRPr lang="ru-RU" sz="1000"/>
          </a:p>
          <a:p>
            <a:r>
              <a:rPr lang="ru-RU" i="1"/>
              <a:t>Левицкий Д.Г., </a:t>
            </a:r>
          </a:p>
          <a:p>
            <a:r>
              <a:rPr lang="ru-RU"/>
              <a:t>Россия. 1783 г. </a:t>
            </a:r>
          </a:p>
          <a:p>
            <a:r>
              <a:rPr lang="ru-RU"/>
              <a:t>Холст, масло</a:t>
            </a:r>
          </a:p>
        </p:txBody>
      </p:sp>
      <p:pic>
        <p:nvPicPr>
          <p:cNvPr id="9219" name="Picture 6" descr="Д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0"/>
            <a:ext cx="4297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4602163" cy="69215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Arial" charset="0"/>
              </a:rPr>
              <a:t>Персонажи портрета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04800" y="3657600"/>
            <a:ext cx="19446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Char char="§"/>
            </a:pPr>
            <a:r>
              <a:rPr lang="ru-RU" sz="2100" b="1" i="1"/>
              <a:t> мужской</a:t>
            </a:r>
          </a:p>
        </p:txBody>
      </p:sp>
      <p:pic>
        <p:nvPicPr>
          <p:cNvPr id="227332" name="Picture 4" descr="44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692150"/>
            <a:ext cx="22240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3" name="Picture 5" descr="44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125" y="620713"/>
            <a:ext cx="23145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4" name="Picture 6" descr="Копия 38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81400" y="3657600"/>
            <a:ext cx="19970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5" name="Picture 7" descr="рл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9000" y="609600"/>
            <a:ext cx="22050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6858000" y="3733800"/>
            <a:ext cx="19446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Char char="§"/>
            </a:pPr>
            <a:r>
              <a:rPr lang="ru-RU" sz="2100" b="1" i="1"/>
              <a:t> женский</a:t>
            </a:r>
          </a:p>
        </p:txBody>
      </p:sp>
      <p:sp>
        <p:nvSpPr>
          <p:cNvPr id="227341" name="Rectangle 13"/>
          <p:cNvSpPr>
            <a:spLocks noChangeArrowheads="1"/>
          </p:cNvSpPr>
          <p:nvPr/>
        </p:nvSpPr>
        <p:spPr bwMode="auto">
          <a:xfrm>
            <a:off x="3635375" y="3284538"/>
            <a:ext cx="19446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Char char="§"/>
            </a:pPr>
            <a:r>
              <a:rPr lang="ru-RU" sz="2100" b="1" i="1"/>
              <a:t> детский</a:t>
            </a:r>
          </a:p>
        </p:txBody>
      </p:sp>
      <p:sp>
        <p:nvSpPr>
          <p:cNvPr id="227342" name="Rectangle 14"/>
          <p:cNvSpPr>
            <a:spLocks noChangeArrowheads="1"/>
          </p:cNvSpPr>
          <p:nvPr/>
        </p:nvSpPr>
        <p:spPr bwMode="auto">
          <a:xfrm>
            <a:off x="3581400" y="61722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ru-RU" sz="2100" b="1" i="1">
                <a:solidFill>
                  <a:schemeClr val="bg1"/>
                </a:solidFill>
              </a:rPr>
              <a:t> </a:t>
            </a:r>
            <a:r>
              <a:rPr lang="ru-RU" sz="2100" b="1" i="1"/>
              <a:t>смешанный</a:t>
            </a:r>
          </a:p>
        </p:txBody>
      </p:sp>
      <p:pic>
        <p:nvPicPr>
          <p:cNvPr id="227343" name="Picture 15" descr="3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95400" y="4114800"/>
            <a:ext cx="1946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44" name="Picture 16" descr="4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867400" y="4114800"/>
            <a:ext cx="200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227331" grpId="0"/>
      <p:bldP spid="227340" grpId="0"/>
      <p:bldP spid="227341" grpId="0"/>
      <p:bldP spid="2273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88238" cy="4318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Arial" charset="0"/>
              </a:rPr>
              <a:t>Положение  персонажа </a:t>
            </a:r>
            <a:r>
              <a:rPr lang="ru-RU" sz="2800" b="1" i="1" smtClean="0">
                <a:solidFill>
                  <a:schemeClr val="bg1"/>
                </a:solidFill>
                <a:latin typeface="Arial" charset="0"/>
              </a:rPr>
              <a:t>в картине</a:t>
            </a:r>
            <a:r>
              <a:rPr lang="ru-RU" sz="2100" b="1" i="1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51907" name="Picture 3" descr="6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762000"/>
            <a:ext cx="18272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8" name="Picture 4" descr="6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762000"/>
            <a:ext cx="17954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81000" y="3733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ru-RU" b="1" i="1">
                <a:solidFill>
                  <a:schemeClr val="bg1"/>
                </a:solidFill>
              </a:rPr>
              <a:t> </a:t>
            </a:r>
            <a:r>
              <a:rPr lang="ru-RU" b="1" i="1"/>
              <a:t>стоящая  натура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6367463" y="3733800"/>
            <a:ext cx="27765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ru-RU" b="1" i="1">
                <a:solidFill>
                  <a:schemeClr val="bg1"/>
                </a:solidFill>
              </a:rPr>
              <a:t> </a:t>
            </a:r>
            <a:r>
              <a:rPr lang="ru-RU" b="1" i="1"/>
              <a:t>сидящая  натура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36576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ru-RU" b="1" i="1">
                <a:solidFill>
                  <a:schemeClr val="bg1"/>
                </a:solidFill>
              </a:rPr>
              <a:t> </a:t>
            </a:r>
            <a:r>
              <a:rPr lang="ru-RU" b="1" i="1"/>
              <a:t>лежащая  натура</a:t>
            </a:r>
          </a:p>
        </p:txBody>
      </p:sp>
      <p:sp>
        <p:nvSpPr>
          <p:cNvPr id="251912" name="Rectangle 8"/>
          <p:cNvSpPr>
            <a:spLocks noChangeAspect="1" noChangeArrowheads="1"/>
          </p:cNvSpPr>
          <p:nvPr/>
        </p:nvSpPr>
        <p:spPr bwMode="auto">
          <a:xfrm>
            <a:off x="7467600" y="1295400"/>
            <a:ext cx="995363" cy="1371600"/>
          </a:xfrm>
          <a:prstGeom prst="rect">
            <a:avLst/>
          </a:prstGeom>
          <a:noFill/>
          <a:ln w="1143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18" name="Rectangle 14"/>
          <p:cNvSpPr>
            <a:spLocks noChangeAspect="1" noChangeArrowheads="1"/>
          </p:cNvSpPr>
          <p:nvPr/>
        </p:nvSpPr>
        <p:spPr bwMode="auto">
          <a:xfrm>
            <a:off x="1047750" y="1295400"/>
            <a:ext cx="747713" cy="1447800"/>
          </a:xfrm>
          <a:prstGeom prst="rect">
            <a:avLst/>
          </a:prstGeom>
          <a:noFill/>
          <a:ln w="1143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19" name="Oval 15"/>
          <p:cNvSpPr>
            <a:spLocks noChangeAspect="1" noChangeArrowheads="1"/>
          </p:cNvSpPr>
          <p:nvPr/>
        </p:nvSpPr>
        <p:spPr bwMode="auto">
          <a:xfrm>
            <a:off x="1371600" y="1447800"/>
            <a:ext cx="114300" cy="166688"/>
          </a:xfrm>
          <a:prstGeom prst="ellipse">
            <a:avLst/>
          </a:prstGeom>
          <a:solidFill>
            <a:srgbClr val="5F5F5F"/>
          </a:solidFill>
          <a:ln w="11430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20" name="AutoShape 16"/>
          <p:cNvSpPr>
            <a:spLocks noChangeAspect="1" noChangeArrowheads="1"/>
          </p:cNvSpPr>
          <p:nvPr/>
        </p:nvSpPr>
        <p:spPr bwMode="auto">
          <a:xfrm>
            <a:off x="1295400" y="1752600"/>
            <a:ext cx="274638" cy="250825"/>
          </a:xfrm>
          <a:custGeom>
            <a:avLst/>
            <a:gdLst>
              <a:gd name="T0" fmla="*/ 240308 w 21600"/>
              <a:gd name="T1" fmla="*/ 125413 h 21600"/>
              <a:gd name="T2" fmla="*/ 137319 w 21600"/>
              <a:gd name="T3" fmla="*/ 250825 h 21600"/>
              <a:gd name="T4" fmla="*/ 34330 w 21600"/>
              <a:gd name="T5" fmla="*/ 125413 h 21600"/>
              <a:gd name="T6" fmla="*/ 1373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5F5F"/>
          </a:solidFill>
          <a:ln w="1143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21" name="Rectangle 17"/>
          <p:cNvSpPr>
            <a:spLocks noChangeAspect="1" noChangeArrowheads="1"/>
          </p:cNvSpPr>
          <p:nvPr/>
        </p:nvSpPr>
        <p:spPr bwMode="auto">
          <a:xfrm>
            <a:off x="1371600" y="2057400"/>
            <a:ext cx="150813" cy="561975"/>
          </a:xfrm>
          <a:prstGeom prst="rect">
            <a:avLst/>
          </a:prstGeom>
          <a:solidFill>
            <a:srgbClr val="5F5F5F"/>
          </a:solidFill>
          <a:ln w="1143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22" name="Oval 18"/>
          <p:cNvSpPr>
            <a:spLocks noChangeAspect="1" noChangeArrowheads="1"/>
          </p:cNvSpPr>
          <p:nvPr/>
        </p:nvSpPr>
        <p:spPr bwMode="auto">
          <a:xfrm>
            <a:off x="8153400" y="1447800"/>
            <a:ext cx="84138" cy="152400"/>
          </a:xfrm>
          <a:prstGeom prst="ellipse">
            <a:avLst/>
          </a:prstGeom>
          <a:solidFill>
            <a:srgbClr val="5F5F5F"/>
          </a:solidFill>
          <a:ln w="11430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23" name="AutoShape 19"/>
          <p:cNvSpPr>
            <a:spLocks noChangeAspect="1" noChangeArrowheads="1"/>
          </p:cNvSpPr>
          <p:nvPr/>
        </p:nvSpPr>
        <p:spPr bwMode="auto">
          <a:xfrm>
            <a:off x="8153400" y="1828800"/>
            <a:ext cx="152400" cy="122238"/>
          </a:xfrm>
          <a:custGeom>
            <a:avLst/>
            <a:gdLst>
              <a:gd name="T0" fmla="*/ 133350 w 21600"/>
              <a:gd name="T1" fmla="*/ 61119 h 21600"/>
              <a:gd name="T2" fmla="*/ 76200 w 21600"/>
              <a:gd name="T3" fmla="*/ 122238 h 21600"/>
              <a:gd name="T4" fmla="*/ 19050 w 21600"/>
              <a:gd name="T5" fmla="*/ 61119 h 21600"/>
              <a:gd name="T6" fmla="*/ 762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5F5F"/>
          </a:solidFill>
          <a:ln w="1143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24" name="Rectangle 20"/>
          <p:cNvSpPr>
            <a:spLocks noChangeAspect="1" noChangeArrowheads="1"/>
          </p:cNvSpPr>
          <p:nvPr/>
        </p:nvSpPr>
        <p:spPr bwMode="auto">
          <a:xfrm>
            <a:off x="7772400" y="2209800"/>
            <a:ext cx="115888" cy="261938"/>
          </a:xfrm>
          <a:prstGeom prst="rect">
            <a:avLst/>
          </a:prstGeom>
          <a:solidFill>
            <a:srgbClr val="5F5F5F"/>
          </a:solidFill>
          <a:ln w="1143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25" name="Rectangle 21"/>
          <p:cNvSpPr>
            <a:spLocks noChangeAspect="1" noChangeArrowheads="1"/>
          </p:cNvSpPr>
          <p:nvPr/>
        </p:nvSpPr>
        <p:spPr bwMode="auto">
          <a:xfrm rot="-5400000">
            <a:off x="7149306" y="4510882"/>
            <a:ext cx="941387" cy="1371600"/>
          </a:xfrm>
          <a:prstGeom prst="rect">
            <a:avLst/>
          </a:prstGeom>
          <a:noFill/>
          <a:ln w="1143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26" name="Oval 22"/>
          <p:cNvSpPr>
            <a:spLocks noChangeAspect="1" noChangeArrowheads="1"/>
          </p:cNvSpPr>
          <p:nvPr/>
        </p:nvSpPr>
        <p:spPr bwMode="auto">
          <a:xfrm rot="-2194382">
            <a:off x="7162800" y="4876800"/>
            <a:ext cx="98425" cy="149225"/>
          </a:xfrm>
          <a:prstGeom prst="ellipse">
            <a:avLst/>
          </a:prstGeom>
          <a:solidFill>
            <a:srgbClr val="5F5F5F"/>
          </a:solidFill>
          <a:ln w="11430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27" name="AutoShape 23"/>
          <p:cNvSpPr>
            <a:spLocks noChangeAspect="1" noChangeArrowheads="1"/>
          </p:cNvSpPr>
          <p:nvPr/>
        </p:nvSpPr>
        <p:spPr bwMode="auto">
          <a:xfrm rot="-2791065">
            <a:off x="7285038" y="5135562"/>
            <a:ext cx="292100" cy="231775"/>
          </a:xfrm>
          <a:custGeom>
            <a:avLst/>
            <a:gdLst>
              <a:gd name="T0" fmla="*/ 255588 w 21600"/>
              <a:gd name="T1" fmla="*/ 115888 h 21600"/>
              <a:gd name="T2" fmla="*/ 146050 w 21600"/>
              <a:gd name="T3" fmla="*/ 231775 h 21600"/>
              <a:gd name="T4" fmla="*/ 36513 w 21600"/>
              <a:gd name="T5" fmla="*/ 115888 h 21600"/>
              <a:gd name="T6" fmla="*/ 1460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5F5F"/>
          </a:solidFill>
          <a:ln w="1143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1928" name="Rectangle 24"/>
          <p:cNvSpPr>
            <a:spLocks noChangeAspect="1" noChangeArrowheads="1"/>
          </p:cNvSpPr>
          <p:nvPr/>
        </p:nvSpPr>
        <p:spPr bwMode="auto">
          <a:xfrm rot="-5400000">
            <a:off x="7677150" y="5048250"/>
            <a:ext cx="114300" cy="533400"/>
          </a:xfrm>
          <a:prstGeom prst="rect">
            <a:avLst/>
          </a:prstGeom>
          <a:solidFill>
            <a:srgbClr val="5F5F5F"/>
          </a:solidFill>
          <a:ln w="1143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1931" name="Picture 27" descr="г7 Ж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0400" y="3924300"/>
            <a:ext cx="3124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32" name="Rectangle 28"/>
          <p:cNvSpPr>
            <a:spLocks noChangeAspect="1" noChangeArrowheads="1"/>
          </p:cNvSpPr>
          <p:nvPr/>
        </p:nvSpPr>
        <p:spPr bwMode="auto">
          <a:xfrm rot="-5400000">
            <a:off x="7971631" y="1875632"/>
            <a:ext cx="134937" cy="533400"/>
          </a:xfrm>
          <a:prstGeom prst="rect">
            <a:avLst/>
          </a:prstGeom>
          <a:solidFill>
            <a:srgbClr val="5F5F5F"/>
          </a:solidFill>
          <a:ln w="1143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5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5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5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9" grpId="0"/>
      <p:bldP spid="251910" grpId="0"/>
      <p:bldP spid="251911" grpId="0"/>
      <p:bldP spid="251912" grpId="0" animBg="1"/>
      <p:bldP spid="251918" grpId="0" animBg="1"/>
      <p:bldP spid="251919" grpId="0" animBg="1"/>
      <p:bldP spid="251920" grpId="0" animBg="1"/>
      <p:bldP spid="251921" grpId="0" animBg="1"/>
      <p:bldP spid="251922" grpId="0" animBg="1"/>
      <p:bldP spid="251923" grpId="0" animBg="1"/>
      <p:bldP spid="251924" grpId="0" animBg="1"/>
      <p:bldP spid="251925" grpId="0" animBg="1"/>
      <p:bldP spid="251926" grpId="0" animBg="1"/>
      <p:bldP spid="251927" grpId="0" animBg="1"/>
      <p:bldP spid="251928" grpId="0" animBg="1"/>
      <p:bldP spid="2519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2" descr="D:\Тео\3d7dbc45101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3000"/>
            <a:ext cx="4584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D:\Тео\3d7dbc45101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59300" y="1143000"/>
            <a:ext cx="4584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Тео\С урока\IMG_1575.jpg"/>
          <p:cNvPicPr>
            <a:picLocks noChangeAspect="1" noChangeArrowheads="1"/>
          </p:cNvPicPr>
          <p:nvPr/>
        </p:nvPicPr>
        <p:blipFill>
          <a:blip r:embed="rId4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571472" y="1857364"/>
            <a:ext cx="3214710" cy="43039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55124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Рисуем портрет</a:t>
            </a:r>
            <a:endParaRPr lang="ru-RU" sz="4000" b="1" cap="all" dirty="0">
              <a:ln w="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572140"/>
            <a:ext cx="2161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Рисуем овал головы</a:t>
            </a:r>
          </a:p>
        </p:txBody>
      </p:sp>
      <p:pic>
        <p:nvPicPr>
          <p:cNvPr id="11" name="Picture 3" descr="D:\Тео\С урока\IMG_1576.jpg"/>
          <p:cNvPicPr>
            <a:picLocks noChangeAspect="1" noChangeArrowheads="1"/>
          </p:cNvPicPr>
          <p:nvPr/>
        </p:nvPicPr>
        <p:blipFill>
          <a:blip r:embed="rId5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5286380" y="1785926"/>
            <a:ext cx="3071834" cy="42411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429256" y="5572140"/>
            <a:ext cx="2893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Подчёркиваем подбородок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4414" y="6215082"/>
            <a:ext cx="2664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299" name="Picture 2" descr="D:\Тео\Школа\Каритинки\j0432608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43813" y="0"/>
            <a:ext cx="112871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333</Words>
  <Application>Microsoft Office PowerPoint</Application>
  <PresentationFormat>Экран (4:3)</PresentationFormat>
  <Paragraphs>66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Слайд 1</vt:lpstr>
      <vt:lpstr>Портрет.</vt:lpstr>
      <vt:lpstr>Слайд 3</vt:lpstr>
      <vt:lpstr>Слайд 4</vt:lpstr>
      <vt:lpstr>Слайд 5</vt:lpstr>
      <vt:lpstr>Слайд 6</vt:lpstr>
      <vt:lpstr>Персонажи портрета</vt:lpstr>
      <vt:lpstr>Положение  персонажа в картине  </vt:lpstr>
      <vt:lpstr>Слайд 9</vt:lpstr>
      <vt:lpstr>Слайд 10</vt:lpstr>
      <vt:lpstr>Слайд 11</vt:lpstr>
    </vt:vector>
  </TitlesOfParts>
  <Company>K52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Tanj</dc:creator>
  <cp:lastModifiedBy>User</cp:lastModifiedBy>
  <cp:revision>52</cp:revision>
  <dcterms:created xsi:type="dcterms:W3CDTF">2011-02-28T13:33:21Z</dcterms:created>
  <dcterms:modified xsi:type="dcterms:W3CDTF">2015-05-10T10:29:24Z</dcterms:modified>
</cp:coreProperties>
</file>