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1" r:id="rId4"/>
    <p:sldId id="257" r:id="rId5"/>
    <p:sldId id="258" r:id="rId6"/>
    <p:sldId id="267" r:id="rId7"/>
    <p:sldId id="268" r:id="rId8"/>
    <p:sldId id="259" r:id="rId9"/>
    <p:sldId id="266" r:id="rId10"/>
    <p:sldId id="270" r:id="rId11"/>
    <p:sldId id="260" r:id="rId12"/>
    <p:sldId id="272" r:id="rId13"/>
    <p:sldId id="265" r:id="rId14"/>
    <p:sldId id="262" r:id="rId15"/>
    <p:sldId id="261" r:id="rId16"/>
    <p:sldId id="275" r:id="rId17"/>
    <p:sldId id="26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93CD-CC8B-4A0E-806D-B87273AD2A0F}" type="datetimeFigureOut">
              <a:rPr lang="ru-RU" smtClean="0"/>
              <a:pPr/>
              <a:t>20.06.2009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7F114-B553-4E55-ACFB-7748B742E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93CD-CC8B-4A0E-806D-B87273AD2A0F}" type="datetimeFigureOut">
              <a:rPr lang="ru-RU" smtClean="0"/>
              <a:pPr/>
              <a:t>20.06.2009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7F114-B553-4E55-ACFB-7748B742E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93CD-CC8B-4A0E-806D-B87273AD2A0F}" type="datetimeFigureOut">
              <a:rPr lang="ru-RU" smtClean="0"/>
              <a:pPr/>
              <a:t>20.06.2009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7F114-B553-4E55-ACFB-7748B742E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93CD-CC8B-4A0E-806D-B87273AD2A0F}" type="datetimeFigureOut">
              <a:rPr lang="ru-RU" smtClean="0"/>
              <a:pPr/>
              <a:t>20.06.2009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7F114-B553-4E55-ACFB-7748B742E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93CD-CC8B-4A0E-806D-B87273AD2A0F}" type="datetimeFigureOut">
              <a:rPr lang="ru-RU" smtClean="0"/>
              <a:pPr/>
              <a:t>20.06.2009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7F114-B553-4E55-ACFB-7748B742E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93CD-CC8B-4A0E-806D-B87273AD2A0F}" type="datetimeFigureOut">
              <a:rPr lang="ru-RU" smtClean="0"/>
              <a:pPr/>
              <a:t>20.06.2009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7F114-B553-4E55-ACFB-7748B742E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93CD-CC8B-4A0E-806D-B87273AD2A0F}" type="datetimeFigureOut">
              <a:rPr lang="ru-RU" smtClean="0"/>
              <a:pPr/>
              <a:t>20.06.2009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7F114-B553-4E55-ACFB-7748B742E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93CD-CC8B-4A0E-806D-B87273AD2A0F}" type="datetimeFigureOut">
              <a:rPr lang="ru-RU" smtClean="0"/>
              <a:pPr/>
              <a:t>20.06.2009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7F114-B553-4E55-ACFB-7748B742E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93CD-CC8B-4A0E-806D-B87273AD2A0F}" type="datetimeFigureOut">
              <a:rPr lang="ru-RU" smtClean="0"/>
              <a:pPr/>
              <a:t>20.06.2009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7F114-B553-4E55-ACFB-7748B742E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93CD-CC8B-4A0E-806D-B87273AD2A0F}" type="datetimeFigureOut">
              <a:rPr lang="ru-RU" smtClean="0"/>
              <a:pPr/>
              <a:t>20.06.2009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7F114-B553-4E55-ACFB-7748B742E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93CD-CC8B-4A0E-806D-B87273AD2A0F}" type="datetimeFigureOut">
              <a:rPr lang="ru-RU" smtClean="0"/>
              <a:pPr/>
              <a:t>20.06.2009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7F114-B553-4E55-ACFB-7748B742E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A93CD-CC8B-4A0E-806D-B87273AD2A0F}" type="datetimeFigureOut">
              <a:rPr lang="ru-RU" smtClean="0"/>
              <a:pPr/>
              <a:t>20.06.2009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7F114-B553-4E55-ACFB-7748B742E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hyperlink" Target="http://ru.wikipedia.org/wiki/1692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642918"/>
            <a:ext cx="742952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500166" y="714356"/>
            <a:ext cx="64294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Золотое </a:t>
            </a:r>
          </a:p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кольцо </a:t>
            </a:r>
          </a:p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России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6215082"/>
            <a:ext cx="7572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Составитель:  Ларионова Г. А., учитель начальных классов МОУ СОШ № 27, г. Тверь 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zolotoe-koltso.ru/goroda_new/kostroma/pics_kostroma/kostroma_ipatjev_s_most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928670"/>
            <a:ext cx="428628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zolotoe-koltso.ru/goroda_new/kostroma/pics_kostroma/kostroma_ipatjev_vnutri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84" y="928670"/>
            <a:ext cx="201771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zolotoe-koltso.ru/goroda_new/kostroma/pics_kostroma/kostroma_ipatjev_vnutri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929066"/>
            <a:ext cx="31750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Иван Сусанин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1538" y="3929066"/>
            <a:ext cx="3429024" cy="235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00100" y="500042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Ипатьев Троицкий монастырь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4480" y="6286520"/>
            <a:ext cx="2357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Памятник Ивану Сусанину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488" y="641802"/>
            <a:ext cx="5786446" cy="515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282" y="142852"/>
            <a:ext cx="264320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 Продолжая свой путь </a:t>
            </a:r>
            <a:r>
              <a:rPr lang="ru-RU" sz="1600" dirty="0"/>
              <a:t>вдоль великой </a:t>
            </a:r>
            <a:r>
              <a:rPr lang="ru-RU" sz="1600" dirty="0" smtClean="0"/>
              <a:t>русской </a:t>
            </a:r>
            <a:r>
              <a:rPr lang="ru-RU" sz="1600" dirty="0"/>
              <a:t>реки</a:t>
            </a:r>
            <a:r>
              <a:rPr lang="ru-RU" sz="1600" dirty="0" smtClean="0"/>
              <a:t>,</a:t>
            </a:r>
          </a:p>
          <a:p>
            <a:r>
              <a:rPr lang="ru-RU" sz="1600" dirty="0" smtClean="0"/>
              <a:t> посетим  </a:t>
            </a:r>
            <a:r>
              <a:rPr lang="ru-RU" sz="1600" dirty="0"/>
              <a:t>ещё один прекрасный город на Волге — </a:t>
            </a:r>
            <a:r>
              <a:rPr lang="ru-RU" sz="1600" b="1" dirty="0" smtClean="0">
                <a:solidFill>
                  <a:srgbClr val="FF0000"/>
                </a:solidFill>
              </a:rPr>
              <a:t>Плёс</a:t>
            </a:r>
            <a:r>
              <a:rPr lang="ru-RU" sz="1600" b="1" dirty="0"/>
              <a:t>. </a:t>
            </a:r>
            <a:r>
              <a:rPr lang="ru-RU" sz="1600" dirty="0"/>
              <a:t>Своё название он получил от речного плёса, </a:t>
            </a:r>
            <a:r>
              <a:rPr lang="ru-RU" sz="1600" dirty="0" smtClean="0"/>
              <a:t>то </a:t>
            </a:r>
            <a:r>
              <a:rPr lang="ru-RU" sz="1600" dirty="0"/>
              <a:t>есть широкой части  реки  между двумя  изгибами.</a:t>
            </a:r>
          </a:p>
          <a:p>
            <a:r>
              <a:rPr lang="ru-RU" sz="1600" dirty="0"/>
              <a:t>Плёс — это город художников. Мы обязательно </a:t>
            </a:r>
            <a:r>
              <a:rPr lang="ru-RU" sz="1600" dirty="0" smtClean="0"/>
              <a:t>увидим </a:t>
            </a:r>
            <a:r>
              <a:rPr lang="ru-RU" sz="1600" dirty="0"/>
              <a:t>их здесь за работой. Их привлекает </a:t>
            </a:r>
            <a:r>
              <a:rPr lang="ru-RU" sz="1600" dirty="0" smtClean="0"/>
              <a:t>необыкновенная </a:t>
            </a:r>
            <a:r>
              <a:rPr lang="ru-RU" sz="1600" dirty="0"/>
              <a:t>красота города и его окрестностей. Художники приезжали сюда и в прошлом. Особенно </a:t>
            </a:r>
            <a:r>
              <a:rPr lang="ru-RU" sz="1600" dirty="0" smtClean="0"/>
              <a:t>любил </a:t>
            </a:r>
            <a:r>
              <a:rPr lang="ru-RU" sz="1600" dirty="0"/>
              <a:t>Плёс русский художник Исаак Ильич Левитан 1860-1900). Сейчас в городе открыт музей </a:t>
            </a:r>
            <a:r>
              <a:rPr lang="ru-RU" sz="1600" dirty="0" smtClean="0"/>
              <a:t>И.И.Левитана</a:t>
            </a:r>
            <a:r>
              <a:rPr lang="ru-RU" sz="16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4714884"/>
            <a:ext cx="6564571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500306"/>
            <a:ext cx="6656723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642918"/>
            <a:ext cx="6450851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7158" y="785794"/>
            <a:ext cx="17145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Из Плёса мы отправимся </a:t>
            </a:r>
          </a:p>
          <a:p>
            <a:pPr algn="r"/>
            <a:r>
              <a:rPr lang="ru-RU" dirty="0" smtClean="0"/>
              <a:t>в </a:t>
            </a:r>
            <a:r>
              <a:rPr lang="ru-RU" b="1" dirty="0" smtClean="0">
                <a:solidFill>
                  <a:srgbClr val="FF0000"/>
                </a:solidFill>
              </a:rPr>
              <a:t>Суздаль </a:t>
            </a:r>
            <a:r>
              <a:rPr lang="ru-RU" dirty="0" smtClean="0"/>
              <a:t>—</a:t>
            </a:r>
          </a:p>
          <a:p>
            <a:pPr algn="r"/>
            <a:r>
              <a:rPr lang="ru-RU" dirty="0" smtClean="0"/>
              <a:t> всемирно </a:t>
            </a:r>
          </a:p>
          <a:p>
            <a:pPr algn="r"/>
            <a:r>
              <a:rPr lang="ru-RU" dirty="0" smtClean="0"/>
              <a:t>известный город-музей. Здесь </a:t>
            </a:r>
          </a:p>
          <a:p>
            <a:pPr algn="r"/>
            <a:r>
              <a:rPr lang="ru-RU" dirty="0" smtClean="0"/>
              <a:t>33 церкви, </a:t>
            </a:r>
          </a:p>
          <a:p>
            <a:pPr algn="r"/>
            <a:r>
              <a:rPr lang="ru-RU" dirty="0" smtClean="0"/>
              <a:t>5 монастырей, 17 часовен. Удивительно чувствуешь себя на улицах Суздаля — как будто перенёсся в далёкое прошлое.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12" y="571480"/>
            <a:ext cx="6024573" cy="5562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642910" y="1428736"/>
            <a:ext cx="17859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городе есть знаменитый Музей деревянного зодчества, где собраны старинные постройки из </a:t>
            </a:r>
            <a:r>
              <a:rPr lang="ru-RU" dirty="0" smtClean="0"/>
              <a:t>дерева  </a:t>
            </a:r>
            <a:r>
              <a:rPr lang="ru-RU" dirty="0"/>
              <a:t>—  церкви,   избы,   мельница  и </a:t>
            </a:r>
            <a:r>
              <a:rPr lang="ru-RU" dirty="0" smtClean="0"/>
              <a:t>др.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500042"/>
            <a:ext cx="30003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От Суздаля  </a:t>
            </a:r>
            <a:r>
              <a:rPr lang="ru-RU" dirty="0"/>
              <a:t>совсем </a:t>
            </a:r>
            <a:r>
              <a:rPr lang="ru-RU" dirty="0" smtClean="0"/>
              <a:t> недалеко  до </a:t>
            </a:r>
            <a:r>
              <a:rPr lang="ru-RU" b="1" dirty="0" smtClean="0">
                <a:solidFill>
                  <a:srgbClr val="FF0000"/>
                </a:solidFill>
              </a:rPr>
              <a:t>Владимира</a:t>
            </a:r>
            <a:r>
              <a:rPr lang="ru-RU" b="1" dirty="0"/>
              <a:t>. </a:t>
            </a:r>
            <a:endParaRPr lang="ru-RU" b="1" dirty="0" smtClean="0"/>
          </a:p>
          <a:p>
            <a:r>
              <a:rPr lang="ru-RU" dirty="0" smtClean="0"/>
              <a:t>Его </a:t>
            </a:r>
            <a:r>
              <a:rPr lang="ru-RU" dirty="0"/>
              <a:t>основал князь Владимир Мономах (отсюда название города). Красивый город Владимир стоит на </a:t>
            </a:r>
            <a:r>
              <a:rPr lang="ru-RU" dirty="0" smtClean="0"/>
              <a:t>высоком </a:t>
            </a:r>
            <a:r>
              <a:rPr lang="ru-RU" dirty="0"/>
              <a:t>берегу реки </a:t>
            </a:r>
            <a:r>
              <a:rPr lang="ru-RU" dirty="0" err="1"/>
              <a:t>Клязьмы</a:t>
            </a:r>
            <a:r>
              <a:rPr lang="ru-RU" dirty="0"/>
              <a:t> (это приток </a:t>
            </a:r>
            <a:r>
              <a:rPr lang="ru-RU" dirty="0" smtClean="0"/>
              <a:t>реки </a:t>
            </a:r>
            <a:r>
              <a:rPr lang="ru-RU" dirty="0"/>
              <a:t>Оки). Чтобы полюбоваться городом и его окрестностями, поднимемся на высокую башню, где устроена смотровая площадка. Отсюда старинная часть города видна как на ладони. Спустившись с башни, пройдём по улицам Владимира. Вот перед нами </a:t>
            </a:r>
            <a:r>
              <a:rPr lang="ru-RU" dirty="0" smtClean="0"/>
              <a:t>замечательный  </a:t>
            </a:r>
            <a:r>
              <a:rPr lang="ru-RU" dirty="0"/>
              <a:t>памятник старины — Золотые ворота.</a:t>
            </a:r>
          </a:p>
        </p:txBody>
      </p:sp>
      <p:pic>
        <p:nvPicPr>
          <p:cNvPr id="4" name="Рисунок 3" descr="Золотые ворот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642918"/>
            <a:ext cx="507209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14291"/>
            <a:ext cx="285752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Вот величественный </a:t>
            </a:r>
            <a:r>
              <a:rPr lang="ru-RU" dirty="0" smtClean="0">
                <a:solidFill>
                  <a:srgbClr val="FF0000"/>
                </a:solidFill>
              </a:rPr>
              <a:t>Успенский собор</a:t>
            </a:r>
            <a:r>
              <a:rPr lang="ru-RU" dirty="0" smtClean="0"/>
              <a:t>, который долгое время был главным на Руси. По его образцу построили  Успенский  собор  в  Московском   Кремле.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/>
              <a:t>вот </a:t>
            </a:r>
            <a:r>
              <a:rPr lang="ru-RU" dirty="0">
                <a:solidFill>
                  <a:srgbClr val="FF0000"/>
                </a:solidFill>
              </a:rPr>
              <a:t>Дмитриевский собор</a:t>
            </a:r>
            <a:r>
              <a:rPr lang="ru-RU" dirty="0"/>
              <a:t>. На его стенах </a:t>
            </a:r>
            <a:r>
              <a:rPr lang="ru-RU" dirty="0" smtClean="0"/>
              <a:t>несколько  </a:t>
            </a:r>
            <a:r>
              <a:rPr lang="ru-RU" dirty="0"/>
              <a:t>сотен  удивительных  резных  изображений.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500702"/>
            <a:ext cx="2643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Из Владимира мы возвращаемся в Москву. </a:t>
            </a:r>
          </a:p>
        </p:txBody>
      </p:sp>
      <p:pic>
        <p:nvPicPr>
          <p:cNvPr id="7" name="Рисунок 6" descr="Дмитровский собор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8" y="3571876"/>
            <a:ext cx="285752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715008" y="5214950"/>
            <a:ext cx="3000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Впервые в русском зодчестве встречается такая обильная скульптурная декорация. </a:t>
            </a:r>
            <a:br>
              <a:rPr lang="ru-RU" sz="1200" dirty="0" smtClean="0"/>
            </a:br>
            <a:r>
              <a:rPr lang="ru-RU" sz="1200" dirty="0" smtClean="0"/>
              <a:t>На каждом фасаде центром композиции является царь Соломон. Вокруг него группируются изображения растений, зверей, птиц, грифонов</a:t>
            </a:r>
            <a:endParaRPr lang="ru-RU" sz="12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214290"/>
            <a:ext cx="235745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6" y="3500438"/>
            <a:ext cx="2216161" cy="296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72330" y="3143248"/>
            <a:ext cx="181779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142984"/>
            <a:ext cx="42862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3571876"/>
            <a:ext cx="38100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5786" y="1000108"/>
            <a:ext cx="1500198" cy="156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472" y="3143248"/>
            <a:ext cx="1982030" cy="221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14348" y="5357826"/>
            <a:ext cx="17052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Храм Христа Спасителя</a:t>
            </a:r>
            <a:endParaRPr lang="ru-RU" sz="1200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215206" y="952464"/>
            <a:ext cx="128588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143768" y="2714620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Успенский собор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28596" y="2643182"/>
            <a:ext cx="2357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Памятник Юрию Долгорукому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7358082" y="5500702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Покровский собор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857488" y="3214686"/>
            <a:ext cx="3857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Красная площадь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643174" y="428604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Москва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3429000"/>
            <a:ext cx="4857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http://upload.wikimedia.org/wikipedia/commons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00364" y="4071942"/>
            <a:ext cx="2963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http://www.zolotoe-kolco.ru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4714884"/>
            <a:ext cx="2162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http://moikompas.ru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42976" y="1000108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Источники информации: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2000240"/>
            <a:ext cx="7000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Плешаков А. А.  Окружающий мир. Мир вокруг нас. Учеб. для 3 </a:t>
            </a:r>
            <a:r>
              <a:rPr lang="ru-RU" dirty="0" err="1" smtClean="0"/>
              <a:t>кл</a:t>
            </a:r>
            <a:r>
              <a:rPr lang="ru-RU" dirty="0" smtClean="0"/>
              <a:t>. </a:t>
            </a:r>
            <a:r>
              <a:rPr lang="ru-RU" dirty="0" err="1" smtClean="0"/>
              <a:t>нач</a:t>
            </a:r>
            <a:r>
              <a:rPr lang="ru-RU" dirty="0" smtClean="0"/>
              <a:t>. </a:t>
            </a:r>
            <a:r>
              <a:rPr lang="ru-RU" dirty="0" err="1" smtClean="0"/>
              <a:t>шк</a:t>
            </a:r>
            <a:r>
              <a:rPr lang="ru-RU" dirty="0" smtClean="0"/>
              <a:t>. в 2 ч. Ч. 2/А. А. Плешаков. – 7 –е изд. – М.: Просвещение, 2008. – 160с.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642918"/>
            <a:ext cx="6422790" cy="565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14546" y="4000504"/>
            <a:ext cx="1787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Сергиев Посад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0232" y="2714620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Переславль - Залесский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1802" y="2285992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Ростов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32" y="928670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Углич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3306" y="1285860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Ярославль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3636" y="1071546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Кострома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43570" y="1714488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Плёс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2066" y="3214686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Суздаль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43570" y="4572008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Владимир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71479"/>
            <a:ext cx="6934981" cy="576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357166"/>
            <a:ext cx="192882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В путешествие по Золотому кольцу мы </a:t>
            </a:r>
            <a:r>
              <a:rPr lang="ru-RU" sz="1600" dirty="0" smtClean="0"/>
              <a:t>отправляемся </a:t>
            </a:r>
            <a:r>
              <a:rPr lang="ru-RU" sz="1600" dirty="0"/>
              <a:t>из Москвы. Едем на северо-восток. И вот мы прибываем в город </a:t>
            </a:r>
            <a:r>
              <a:rPr lang="ru-RU" sz="1600" b="1" dirty="0">
                <a:solidFill>
                  <a:srgbClr val="FF0000"/>
                </a:solidFill>
              </a:rPr>
              <a:t>Сергиев Посад</a:t>
            </a:r>
            <a:r>
              <a:rPr lang="ru-RU" sz="1600" b="1" dirty="0"/>
              <a:t>. </a:t>
            </a:r>
            <a:r>
              <a:rPr lang="ru-RU" sz="1600" dirty="0"/>
              <a:t>Он назван в честь святого Сергия Радонежского, который основал здесь большой монастырь. </a:t>
            </a:r>
            <a:endParaRPr lang="ru-RU" sz="1600" dirty="0" smtClean="0"/>
          </a:p>
          <a:p>
            <a:pPr algn="just"/>
            <a:r>
              <a:rPr lang="ru-RU" sz="1600" dirty="0" smtClean="0"/>
              <a:t>Этот </a:t>
            </a:r>
            <a:r>
              <a:rPr lang="ru-RU" sz="1600" dirty="0"/>
              <a:t>монастырь </a:t>
            </a:r>
            <a:r>
              <a:rPr lang="ru-RU" sz="1600" dirty="0" smtClean="0"/>
              <a:t>называется </a:t>
            </a:r>
            <a:r>
              <a:rPr lang="ru-RU" sz="1600" dirty="0"/>
              <a:t>Троице-Сергиева лавра. Слово «лавра» означает главный, самый важный монастырь. И он </a:t>
            </a:r>
            <a:r>
              <a:rPr lang="ru-RU" sz="1600" dirty="0" smtClean="0"/>
              <a:t>действительно   </a:t>
            </a:r>
            <a:r>
              <a:rPr lang="ru-RU" sz="1600" dirty="0"/>
              <a:t>признан   главным   монастырём   России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8926" y="500042"/>
            <a:ext cx="5214948" cy="3189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60" y="3929066"/>
            <a:ext cx="2904782" cy="218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5984" y="3786190"/>
            <a:ext cx="365796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714356"/>
            <a:ext cx="32147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Из </a:t>
            </a:r>
            <a:r>
              <a:rPr lang="ru-RU" dirty="0"/>
              <a:t>Сергиева </a:t>
            </a:r>
            <a:r>
              <a:rPr lang="ru-RU" dirty="0" smtClean="0"/>
              <a:t>Посада </a:t>
            </a:r>
          </a:p>
          <a:p>
            <a:r>
              <a:rPr lang="ru-RU" dirty="0" smtClean="0"/>
              <a:t>мы </a:t>
            </a:r>
            <a:r>
              <a:rPr lang="ru-RU" dirty="0"/>
              <a:t>едем </a:t>
            </a:r>
            <a:r>
              <a:rPr lang="ru-RU" dirty="0" smtClean="0"/>
              <a:t>в  </a:t>
            </a:r>
            <a:r>
              <a:rPr lang="ru-RU" b="1" dirty="0" smtClean="0">
                <a:solidFill>
                  <a:srgbClr val="FF0000"/>
                </a:solidFill>
              </a:rPr>
              <a:t>Переславль-Залесский</a:t>
            </a:r>
            <a:r>
              <a:rPr lang="ru-RU" b="1" dirty="0" smtClean="0"/>
              <a:t> </a:t>
            </a:r>
            <a:r>
              <a:rPr lang="ru-RU" dirty="0"/>
              <a:t>— город, </a:t>
            </a:r>
            <a:r>
              <a:rPr lang="ru-RU" dirty="0" smtClean="0"/>
              <a:t> который</a:t>
            </a:r>
            <a:r>
              <a:rPr lang="ru-RU" dirty="0"/>
              <a:t>, как и Москва, был </a:t>
            </a:r>
            <a:r>
              <a:rPr lang="ru-RU" dirty="0" smtClean="0"/>
              <a:t>основан </a:t>
            </a:r>
            <a:r>
              <a:rPr lang="ru-RU" dirty="0"/>
              <a:t>князем Юрием Долгоруким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Здесь сохранились старинные  церкви  и  другие  памятники  архитектуры.</a:t>
            </a:r>
          </a:p>
        </p:txBody>
      </p:sp>
      <p:pic>
        <p:nvPicPr>
          <p:cNvPr id="5" name="Рисунок 4" descr="http://www.zolotoe-koltso.ru/goroda_new/pereslavl/pics_peresl/pereslavl_goritski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714356"/>
            <a:ext cx="3810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zolotoe-koltso.ru/goroda_new/pereslavl/pics_peresl/pereslavl_goritskiy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50043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zolotoe-koltso.ru/goroda_new/pereslavl/pics_peresl/plesheevo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286124"/>
            <a:ext cx="342902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57158" y="5715016"/>
            <a:ext cx="40005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Жемчужина России - озеро </a:t>
            </a:r>
            <a:r>
              <a:rPr kumimoji="0" lang="ru-RU" sz="11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Плещеево</a:t>
            </a: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изумительное по красоте и чистоте - одна из главных ценностей Переславля-Залесского. Озеро - ледникового происхождения, его  возраст - около 30 тысячи лет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7686" y="6357958"/>
            <a:ext cx="41434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err="1" smtClean="0"/>
              <a:t>Горицкий</a:t>
            </a:r>
            <a:r>
              <a:rPr lang="ru-RU" sz="1100" dirty="0" smtClean="0"/>
              <a:t> Успенский монастырь возник в XVI в. при Иване Калите. 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357166"/>
            <a:ext cx="278608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Затем </a:t>
            </a:r>
            <a:r>
              <a:rPr lang="ru-RU" sz="1600" dirty="0"/>
              <a:t>наш путь </a:t>
            </a:r>
            <a:r>
              <a:rPr lang="ru-RU" sz="1600" dirty="0" smtClean="0"/>
              <a:t> лежит </a:t>
            </a:r>
            <a:r>
              <a:rPr lang="ru-RU" sz="1600" dirty="0"/>
              <a:t>в </a:t>
            </a:r>
            <a:r>
              <a:rPr lang="ru-RU" sz="1600" b="1" dirty="0">
                <a:solidFill>
                  <a:srgbClr val="FF0000"/>
                </a:solidFill>
              </a:rPr>
              <a:t>Ростов. 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r>
              <a:rPr lang="ru-RU" sz="1600" dirty="0" smtClean="0"/>
              <a:t>Этот </a:t>
            </a:r>
            <a:r>
              <a:rPr lang="ru-RU" sz="1600" dirty="0"/>
              <a:t>город — один из </a:t>
            </a:r>
            <a:endParaRPr lang="ru-RU" sz="1600" dirty="0" smtClean="0"/>
          </a:p>
          <a:p>
            <a:r>
              <a:rPr lang="ru-RU" sz="1600" dirty="0" smtClean="0"/>
              <a:t>самых </a:t>
            </a:r>
            <a:r>
              <a:rPr lang="ru-RU" sz="1600" dirty="0"/>
              <a:t>древних в Золотом кольце, и уже в давние времена его с уважением называли Великим. Самая замечательная часть города — Ростовский кремль. За его белыми стенами видны </a:t>
            </a:r>
            <a:r>
              <a:rPr lang="ru-RU" sz="1600" dirty="0" smtClean="0"/>
              <a:t>многочисленные </a:t>
            </a:r>
            <a:r>
              <a:rPr lang="ru-RU" sz="1600" dirty="0"/>
              <a:t>купола церквей, колокола которых славятся </a:t>
            </a:r>
            <a:r>
              <a:rPr lang="ru-RU" sz="1600" dirty="0" smtClean="0"/>
              <a:t>своим </a:t>
            </a:r>
            <a:r>
              <a:rPr lang="ru-RU" sz="1600" dirty="0"/>
              <a:t>мелодичным звоном. Ростовские звоны записаны на аудиокассеты, лазерные диски и известны во всём мире. В Ростове мы обязательно полюбуемся знаменитой ростовской финифтью. Это очень </a:t>
            </a:r>
            <a:r>
              <a:rPr lang="ru-RU" sz="1600" dirty="0" smtClean="0"/>
              <a:t>красивые </a:t>
            </a:r>
            <a:r>
              <a:rPr lang="ru-RU" sz="1600" dirty="0"/>
              <a:t>украшения с эмалью — броши, серьги, </a:t>
            </a:r>
            <a:r>
              <a:rPr lang="ru-RU" sz="1600" dirty="0" smtClean="0"/>
              <a:t>браслеты</a:t>
            </a:r>
            <a:r>
              <a:rPr lang="ru-RU" sz="1600" dirty="0"/>
              <a:t>.   Их делают здесь уже  несколько столетий</a:t>
            </a:r>
          </a:p>
        </p:txBody>
      </p:sp>
      <p:pic>
        <p:nvPicPr>
          <p:cNvPr id="5" name="Рисунок 4" descr="http://www.zolotoe-koltso.ru/goroda_new/rostov/pics_rostov/rostov_kremlin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488" y="4071942"/>
            <a:ext cx="307183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Ростовский кремль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60" y="4143380"/>
            <a:ext cx="2786082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Звонница Ростовского Кремля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28604"/>
            <a:ext cx="478634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Ростовская финифть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58148" y="1071546"/>
            <a:ext cx="1006504" cy="217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357166"/>
            <a:ext cx="250033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Следующая остановка на нашем маршруте — </a:t>
            </a:r>
            <a:r>
              <a:rPr lang="ru-RU" dirty="0" smtClean="0"/>
              <a:t>город </a:t>
            </a:r>
            <a:r>
              <a:rPr lang="ru-RU" b="1" dirty="0">
                <a:solidFill>
                  <a:srgbClr val="FF0000"/>
                </a:solidFill>
              </a:rPr>
              <a:t>Углич</a:t>
            </a:r>
            <a:r>
              <a:rPr lang="ru-RU" b="1" dirty="0"/>
              <a:t>. </a:t>
            </a:r>
            <a:r>
              <a:rPr lang="ru-RU" dirty="0"/>
              <a:t>Он стоит на реке Волге. Название </a:t>
            </a:r>
            <a:r>
              <a:rPr lang="ru-RU" dirty="0" smtClean="0"/>
              <a:t>города</a:t>
            </a:r>
            <a:r>
              <a:rPr lang="ru-RU" dirty="0"/>
              <a:t>, возможно, произошло от слова «угол». Река в этом  месте  изгибается,  течёт «углом».</a:t>
            </a:r>
          </a:p>
          <a:p>
            <a:r>
              <a:rPr lang="ru-RU" dirty="0"/>
              <a:t>В Угличе много памятников старины. Кроме них, интересна </a:t>
            </a:r>
            <a:r>
              <a:rPr lang="ru-RU" dirty="0" err="1"/>
              <a:t>Угличская</a:t>
            </a:r>
            <a:r>
              <a:rPr lang="ru-RU" dirty="0"/>
              <a:t> гидроэлектростанция — одна из первых гидроэлектростанций, построенных на Волге. А ещё в Угличе работает большой часовой завод, где делают часы  «Чайка».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43636" y="357166"/>
            <a:ext cx="2476517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357255"/>
            <a:ext cx="2786082" cy="185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6" y="4500570"/>
            <a:ext cx="2357454" cy="176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00826" y="3000372"/>
            <a:ext cx="2000264" cy="300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14678" y="2428868"/>
            <a:ext cx="2376477" cy="178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143636" y="2357430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err="1" smtClean="0"/>
              <a:t>Угличский</a:t>
            </a:r>
            <a:r>
              <a:rPr lang="ru-RU" sz="1000" dirty="0" smtClean="0"/>
              <a:t> кремль, церковь царевича </a:t>
            </a:r>
            <a:r>
              <a:rPr lang="ru-RU" sz="1000" dirty="0" err="1" smtClean="0"/>
              <a:t>Димитрия</a:t>
            </a:r>
            <a:r>
              <a:rPr lang="ru-RU" sz="1000" dirty="0" smtClean="0"/>
              <a:t> на Крови (</a:t>
            </a:r>
            <a:r>
              <a:rPr lang="ru-RU" sz="1000" dirty="0" smtClean="0">
                <a:hlinkClick r:id="rId7" tooltip="1692"/>
              </a:rPr>
              <a:t>1692</a:t>
            </a:r>
            <a:r>
              <a:rPr lang="ru-RU" sz="1000" dirty="0" smtClean="0"/>
              <a:t>)</a:t>
            </a:r>
            <a:endParaRPr lang="ru-RU" sz="1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28992" y="2143116"/>
            <a:ext cx="22300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/>
              <a:t>Панорама </a:t>
            </a:r>
            <a:r>
              <a:rPr lang="ru-RU" sz="1000" dirty="0" err="1" smtClean="0"/>
              <a:t>Угличского</a:t>
            </a:r>
            <a:r>
              <a:rPr lang="ru-RU" sz="1000" dirty="0" smtClean="0"/>
              <a:t> кремля с Волги</a:t>
            </a:r>
            <a:endParaRPr lang="ru-RU" sz="1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00430" y="6215082"/>
            <a:ext cx="20040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/>
              <a:t>Вид </a:t>
            </a:r>
            <a:r>
              <a:rPr lang="ru-RU" sz="1000" dirty="0" err="1" smtClean="0"/>
              <a:t>Угличской</a:t>
            </a:r>
            <a:r>
              <a:rPr lang="ru-RU" sz="1000" dirty="0" smtClean="0"/>
              <a:t> ГЭС с ул. Спасской</a:t>
            </a:r>
            <a:endParaRPr lang="ru-RU" sz="1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715140" y="6000768"/>
            <a:ext cx="16433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/>
              <a:t>Палаты царевича Дмитрия</a:t>
            </a:r>
            <a:endParaRPr lang="ru-RU" sz="1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428992" y="4143380"/>
            <a:ext cx="21804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/>
              <a:t>Вид на Успенскую площадь в Угличе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428604"/>
            <a:ext cx="235745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Из Углича мы отправимся в </a:t>
            </a:r>
            <a:r>
              <a:rPr lang="ru-RU" sz="1600" b="1" dirty="0">
                <a:solidFill>
                  <a:srgbClr val="FF0000"/>
                </a:solidFill>
              </a:rPr>
              <a:t>Ярославль</a:t>
            </a:r>
            <a:r>
              <a:rPr lang="ru-RU" sz="1600" b="1" dirty="0"/>
              <a:t> </a:t>
            </a:r>
            <a:r>
              <a:rPr lang="ru-RU" sz="1600" dirty="0"/>
              <a:t>— самый крупный город Золотого кольца. Он был основан </a:t>
            </a:r>
            <a:r>
              <a:rPr lang="ru-RU" sz="1600" dirty="0" smtClean="0"/>
              <a:t>князем </a:t>
            </a:r>
            <a:r>
              <a:rPr lang="ru-RU" sz="1600" dirty="0"/>
              <a:t>Ярославом Мудрым, имя которого и носит. Город тоже стоит на Волге. Вдоль реки можно прогуляться по очень красивой набережной. В центре города мы увидим памятник Фёдору Григорьевичу Волкову. Этот замечательный человек создал в Ярославле первый в России общедоступный театр. Вот почему Ярославль называют родиной  русского театра.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28604"/>
            <a:ext cx="4000528" cy="19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2500306"/>
            <a:ext cx="3214710" cy="214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0496" y="4714884"/>
            <a:ext cx="2666992" cy="179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28926" y="1428736"/>
            <a:ext cx="157163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857488" y="4286256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Памятник Ярославу Мудрому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786578" y="5715016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Театр имени Ф. Волкова </a:t>
            </a:r>
          </a:p>
          <a:p>
            <a:r>
              <a:rPr lang="ru-RU" sz="1200" dirty="0" smtClean="0"/>
              <a:t>и памятник Ф. Волкову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8992" y="1071546"/>
            <a:ext cx="5495059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57158" y="428604"/>
            <a:ext cx="307183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Следующий </a:t>
            </a:r>
            <a:r>
              <a:rPr lang="ru-RU" sz="1600" dirty="0"/>
              <a:t>город </a:t>
            </a:r>
            <a:r>
              <a:rPr lang="ru-RU" sz="1600" dirty="0" smtClean="0"/>
              <a:t>на Волге</a:t>
            </a:r>
            <a:r>
              <a:rPr lang="ru-RU" sz="1600" dirty="0"/>
              <a:t>, в котором </a:t>
            </a:r>
            <a:r>
              <a:rPr lang="ru-RU" sz="1600" dirty="0" smtClean="0"/>
              <a:t>мы  остановимся</a:t>
            </a:r>
            <a:r>
              <a:rPr lang="ru-RU" sz="1600" dirty="0"/>
              <a:t>,   —   </a:t>
            </a:r>
            <a:r>
              <a:rPr lang="ru-RU" sz="1600" b="1" dirty="0">
                <a:solidFill>
                  <a:srgbClr val="FF0000"/>
                </a:solidFill>
              </a:rPr>
              <a:t>Кострома.</a:t>
            </a:r>
            <a:endParaRPr lang="ru-RU" sz="1600" dirty="0">
              <a:solidFill>
                <a:srgbClr val="FF0000"/>
              </a:solidFill>
            </a:endParaRPr>
          </a:p>
          <a:p>
            <a:r>
              <a:rPr lang="ru-RU" sz="1600" dirty="0"/>
              <a:t>Если посмотреть на план города, можно заметить, что улицы здесь расположены в виде веера. Есть легенда, которая это объясняет. Когда императрица Екатерина Вторая приказала перестроить город, её спросили, какой она хочет видеть Кострому. В этот момент императрица развернула веер. Вот город и сделали таким необычным. В той части города, где улицы сходятся, расположены старинные Торговые ряды. Торгуют в них уже несколько веков. Каждому товару отводилось своё место. Об этом говорят </a:t>
            </a:r>
            <a:r>
              <a:rPr lang="ru-RU" sz="1600" dirty="0" smtClean="0"/>
              <a:t>названия </a:t>
            </a:r>
            <a:r>
              <a:rPr lang="ru-RU" sz="1600" dirty="0"/>
              <a:t>— Большие и Малые мучные ряды, </a:t>
            </a:r>
            <a:r>
              <a:rPr lang="ru-RU" sz="1600" dirty="0" smtClean="0"/>
              <a:t>Масляные  </a:t>
            </a:r>
            <a:r>
              <a:rPr lang="ru-RU" sz="1600" dirty="0"/>
              <a:t>ряды,   Пряничные  ряды...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922</Words>
  <Application>Microsoft Office PowerPoint</Application>
  <PresentationFormat>Экран (4:3)</PresentationFormat>
  <Paragraphs>77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Дима</dc:creator>
  <cp:lastModifiedBy>Дима</cp:lastModifiedBy>
  <cp:revision>51</cp:revision>
  <dcterms:created xsi:type="dcterms:W3CDTF">2009-04-01T16:35:03Z</dcterms:created>
  <dcterms:modified xsi:type="dcterms:W3CDTF">2009-06-20T06:06:14Z</dcterms:modified>
</cp:coreProperties>
</file>