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325" r:id="rId2"/>
    <p:sldId id="326" r:id="rId3"/>
    <p:sldId id="327" r:id="rId4"/>
    <p:sldId id="329" r:id="rId5"/>
    <p:sldId id="339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41" r:id="rId14"/>
    <p:sldId id="330" r:id="rId15"/>
    <p:sldId id="328" r:id="rId16"/>
    <p:sldId id="331" r:id="rId17"/>
    <p:sldId id="340" r:id="rId18"/>
    <p:sldId id="351" r:id="rId19"/>
    <p:sldId id="343" r:id="rId20"/>
    <p:sldId id="342" r:id="rId21"/>
    <p:sldId id="344" r:id="rId22"/>
    <p:sldId id="345" r:id="rId23"/>
    <p:sldId id="346" r:id="rId24"/>
    <p:sldId id="278" r:id="rId25"/>
    <p:sldId id="310" r:id="rId26"/>
    <p:sldId id="347" r:id="rId27"/>
    <p:sldId id="274" r:id="rId28"/>
    <p:sldId id="349" r:id="rId29"/>
    <p:sldId id="286" r:id="rId30"/>
    <p:sldId id="352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image" Target="../media/image61.png"/><Relationship Id="rId4" Type="http://schemas.openxmlformats.org/officeDocument/2006/relationships/image" Target="../media/image6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08616-E582-456A-BF25-A1F4C54B533C}" type="datetimeFigureOut">
              <a:rPr lang="ru-RU" smtClean="0"/>
              <a:pPr/>
              <a:t>25.01.2009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B91BC2-993A-49F4-A6B8-1B31355E548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7EE2C-8C36-4A3E-9FC5-52EFDADFC766}" type="datetimeFigureOut">
              <a:rPr lang="ru-RU" smtClean="0"/>
              <a:pPr/>
              <a:t>25.01.2009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9B0E2-6195-42DE-9261-5BD4B1E42A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7EE2C-8C36-4A3E-9FC5-52EFDADFC766}" type="datetimeFigureOut">
              <a:rPr lang="ru-RU" smtClean="0"/>
              <a:pPr/>
              <a:t>25.01.2009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9B0E2-6195-42DE-9261-5BD4B1E42A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7EE2C-8C36-4A3E-9FC5-52EFDADFC766}" type="datetimeFigureOut">
              <a:rPr lang="ru-RU" smtClean="0"/>
              <a:pPr/>
              <a:t>25.01.2009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9B0E2-6195-42DE-9261-5BD4B1E42A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7EE2C-8C36-4A3E-9FC5-52EFDADFC766}" type="datetimeFigureOut">
              <a:rPr lang="ru-RU" smtClean="0"/>
              <a:pPr/>
              <a:t>25.01.2009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9B0E2-6195-42DE-9261-5BD4B1E42A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7EE2C-8C36-4A3E-9FC5-52EFDADFC766}" type="datetimeFigureOut">
              <a:rPr lang="ru-RU" smtClean="0"/>
              <a:pPr/>
              <a:t>25.01.2009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9B0E2-6195-42DE-9261-5BD4B1E42A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7EE2C-8C36-4A3E-9FC5-52EFDADFC766}" type="datetimeFigureOut">
              <a:rPr lang="ru-RU" smtClean="0"/>
              <a:pPr/>
              <a:t>25.01.2009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9B0E2-6195-42DE-9261-5BD4B1E42A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7EE2C-8C36-4A3E-9FC5-52EFDADFC766}" type="datetimeFigureOut">
              <a:rPr lang="ru-RU" smtClean="0"/>
              <a:pPr/>
              <a:t>25.01.2009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9B0E2-6195-42DE-9261-5BD4B1E42A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7EE2C-8C36-4A3E-9FC5-52EFDADFC766}" type="datetimeFigureOut">
              <a:rPr lang="ru-RU" smtClean="0"/>
              <a:pPr/>
              <a:t>25.01.2009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9B0E2-6195-42DE-9261-5BD4B1E42A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7EE2C-8C36-4A3E-9FC5-52EFDADFC766}" type="datetimeFigureOut">
              <a:rPr lang="ru-RU" smtClean="0"/>
              <a:pPr/>
              <a:t>25.01.2009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9B0E2-6195-42DE-9261-5BD4B1E42A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7EE2C-8C36-4A3E-9FC5-52EFDADFC766}" type="datetimeFigureOut">
              <a:rPr lang="ru-RU" smtClean="0"/>
              <a:pPr/>
              <a:t>25.01.2009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9B0E2-6195-42DE-9261-5BD4B1E42A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7EE2C-8C36-4A3E-9FC5-52EFDADFC766}" type="datetimeFigureOut">
              <a:rPr lang="ru-RU" smtClean="0"/>
              <a:pPr/>
              <a:t>25.01.2009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9B0E2-6195-42DE-9261-5BD4B1E42A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7EE2C-8C36-4A3E-9FC5-52EFDADFC766}" type="datetimeFigureOut">
              <a:rPr lang="ru-RU" smtClean="0"/>
              <a:pPr/>
              <a:t>25.01.2009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9B0E2-6195-42DE-9261-5BD4B1E42A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openxmlformats.org/officeDocument/2006/relationships/image" Target="../media/image38.jpeg"/><Relationship Id="rId3" Type="http://schemas.openxmlformats.org/officeDocument/2006/relationships/slide" Target="slide30.xml"/><Relationship Id="rId7" Type="http://schemas.openxmlformats.org/officeDocument/2006/relationships/image" Target="../media/image33.jpeg"/><Relationship Id="rId12" Type="http://schemas.openxmlformats.org/officeDocument/2006/relationships/slide" Target="slide14.xml"/><Relationship Id="rId2" Type="http://schemas.openxmlformats.org/officeDocument/2006/relationships/image" Target="../media/image1.jpeg"/><Relationship Id="rId16" Type="http://schemas.openxmlformats.org/officeDocument/2006/relationships/image" Target="../media/image41.gif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11" Type="http://schemas.openxmlformats.org/officeDocument/2006/relationships/image" Target="../media/image37.jpeg"/><Relationship Id="rId5" Type="http://schemas.openxmlformats.org/officeDocument/2006/relationships/image" Target="../media/image32.jpeg"/><Relationship Id="rId15" Type="http://schemas.openxmlformats.org/officeDocument/2006/relationships/image" Target="../media/image40.wmf"/><Relationship Id="rId10" Type="http://schemas.openxmlformats.org/officeDocument/2006/relationships/image" Target="../media/image36.jpeg"/><Relationship Id="rId4" Type="http://schemas.openxmlformats.org/officeDocument/2006/relationships/image" Target="../media/image31.jpeg"/><Relationship Id="rId9" Type="http://schemas.openxmlformats.org/officeDocument/2006/relationships/image" Target="../media/image35.jpeg"/><Relationship Id="rId1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wmf"/><Relationship Id="rId4" Type="http://schemas.openxmlformats.org/officeDocument/2006/relationships/image" Target="../media/image57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Document2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slide" Target="slide8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oleObject" Target="../embeddings/oleObject1.bin"/><Relationship Id="rId7" Type="http://schemas.openxmlformats.org/officeDocument/2006/relationships/image" Target="../media/image6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9.jpeg"/><Relationship Id="rId5" Type="http://schemas.openxmlformats.org/officeDocument/2006/relationships/oleObject" Target="../embeddings/oleObject5.bin"/><Relationship Id="rId4" Type="http://schemas.openxmlformats.org/officeDocument/2006/relationships/image" Target="../media/image68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Relationship Id="rId9" Type="http://schemas.openxmlformats.org/officeDocument/2006/relationships/image" Target="../media/image7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iri.rdf.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hyperlink" Target="NULL" TargetMode="External"/><Relationship Id="rId4" Type="http://schemas.openxmlformats.org/officeDocument/2006/relationships/hyperlink" Target="http://school-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Word_97_-_2003_Document1.doc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4412" y="-1428784"/>
            <a:ext cx="11310974" cy="9753600"/>
          </a:xfrm>
          <a:prstGeom prst="rect">
            <a:avLst/>
          </a:prstGeom>
          <a:noFill/>
        </p:spPr>
      </p:pic>
      <p:sp>
        <p:nvSpPr>
          <p:cNvPr id="4" name="AutoShape 10"/>
          <p:cNvSpPr>
            <a:spLocks noChangeArrowheads="1"/>
          </p:cNvSpPr>
          <p:nvPr/>
        </p:nvSpPr>
        <p:spPr bwMode="auto">
          <a:xfrm>
            <a:off x="500034" y="214290"/>
            <a:ext cx="3714776" cy="1928826"/>
          </a:xfrm>
          <a:prstGeom prst="cloudCallout">
            <a:avLst>
              <a:gd name="adj1" fmla="val -60551"/>
              <a:gd name="adj2" fmla="val -18644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000" b="1" dirty="0" smtClean="0"/>
              <a:t>Учитель начальных классов</a:t>
            </a:r>
          </a:p>
          <a:p>
            <a:pPr algn="ctr"/>
            <a:r>
              <a:rPr lang="ru-RU" sz="2000" b="1" dirty="0" smtClean="0"/>
              <a:t> МОУ ЛСОШ № 1</a:t>
            </a:r>
          </a:p>
          <a:p>
            <a:pPr algn="ctr"/>
            <a:r>
              <a:rPr lang="ru-RU" sz="2000" b="1" dirty="0" err="1" smtClean="0"/>
              <a:t>Климантова</a:t>
            </a:r>
            <a:r>
              <a:rPr lang="ru-RU" sz="2000" b="1" dirty="0" smtClean="0"/>
              <a:t> О.А</a:t>
            </a:r>
            <a:r>
              <a:rPr lang="ru-RU" sz="1200" b="1" dirty="0" smtClean="0"/>
              <a:t>.</a:t>
            </a:r>
            <a:endParaRPr lang="ru-RU" sz="12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57686" y="4929198"/>
            <a:ext cx="44291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жизни</a:t>
            </a:r>
            <a:endParaRPr lang="ru-RU" sz="9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628" y="3714752"/>
            <a:ext cx="33575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образ</a:t>
            </a:r>
            <a:endParaRPr lang="ru-RU" sz="9600" dirty="0"/>
          </a:p>
        </p:txBody>
      </p:sp>
      <p:pic>
        <p:nvPicPr>
          <p:cNvPr id="7" name="Picture 12" descr="PE03276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144606" y="3571876"/>
            <a:ext cx="4216540" cy="3700466"/>
          </a:xfrm>
          <a:prstGeom prst="rect">
            <a:avLst/>
          </a:prstGeom>
          <a:noFill/>
          <a:ln/>
        </p:spPr>
      </p:pic>
      <p:sp>
        <p:nvSpPr>
          <p:cNvPr id="8" name="Прямоугольник 7"/>
          <p:cNvSpPr/>
          <p:nvPr/>
        </p:nvSpPr>
        <p:spPr>
          <a:xfrm>
            <a:off x="1357290" y="2285992"/>
            <a:ext cx="778670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Здоровый</a:t>
            </a:r>
            <a:endParaRPr lang="ru-RU" sz="9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642918"/>
            <a:ext cx="700092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У природы есть закон – счастлив будет только тот, кто здоровье сбережет.        Прочь гони-ка все хворобы!                     Поучись-ка быть  здоровым!</a:t>
            </a:r>
          </a:p>
        </p:txBody>
      </p:sp>
      <p:pic>
        <p:nvPicPr>
          <p:cNvPr id="5" name="Picture 10" descr="image0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643182"/>
            <a:ext cx="7215238" cy="3990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00230" y="-1428784"/>
            <a:ext cx="12192000" cy="97536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71737" y="642918"/>
            <a:ext cx="464347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rgbClr val="002060"/>
                </a:solidFill>
              </a:rPr>
              <a:t>Берегите зрение!</a:t>
            </a:r>
            <a:endParaRPr lang="ru-RU" sz="4400" b="1" i="1" dirty="0">
              <a:solidFill>
                <a:srgbClr val="002060"/>
              </a:solidFill>
            </a:endParaRPr>
          </a:p>
        </p:txBody>
      </p:sp>
      <p:pic>
        <p:nvPicPr>
          <p:cNvPr id="4" name="Picture 12" descr="PE00014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2143116"/>
            <a:ext cx="3714776" cy="2500330"/>
          </a:xfrm>
          <a:prstGeom prst="rect">
            <a:avLst/>
          </a:prstGeom>
          <a:noFill/>
        </p:spPr>
      </p:pic>
      <p:pic>
        <p:nvPicPr>
          <p:cNvPr id="78851" name="Picture 3" descr="G:\Анимации\На компьютере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3929066"/>
            <a:ext cx="2714644" cy="2357454"/>
          </a:xfrm>
          <a:prstGeom prst="rect">
            <a:avLst/>
          </a:prstGeom>
          <a:noFill/>
        </p:spPr>
      </p:pic>
      <p:pic>
        <p:nvPicPr>
          <p:cNvPr id="78852" name="Picture 4" descr="G:\Анимации\14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786058"/>
            <a:ext cx="2643174" cy="3162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 txBox="1">
            <a:spLocks noGrp="1"/>
          </p:cNvSpPr>
          <p:nvPr/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17" name="4-конечная звезда 16"/>
          <p:cNvSpPr>
            <a:spLocks noChangeArrowheads="1"/>
          </p:cNvSpPr>
          <p:nvPr/>
        </p:nvSpPr>
        <p:spPr bwMode="auto">
          <a:xfrm rot="-1240308">
            <a:off x="1258888" y="908050"/>
            <a:ext cx="2214562" cy="2143125"/>
          </a:xfrm>
          <a:prstGeom prst="star4">
            <a:avLst>
              <a:gd name="adj" fmla="val 12500"/>
            </a:avLst>
          </a:prstGeom>
          <a:solidFill>
            <a:srgbClr val="00CC00"/>
          </a:solidFill>
          <a:ln w="25400" algn="ctr">
            <a:solidFill>
              <a:srgbClr val="33CC33"/>
            </a:solidFill>
            <a:miter lim="800000"/>
            <a:headEnd/>
            <a:tailEnd/>
          </a:ln>
        </p:spPr>
        <p:txBody>
          <a:bodyPr anchor="ctr"/>
          <a:lstStyle/>
          <a:p>
            <a:endParaRPr lang="ru-RU">
              <a:solidFill>
                <a:srgbClr val="FFCC99"/>
              </a:solidFill>
              <a:latin typeface="Calibri" pitchFamily="34" charset="0"/>
            </a:endParaRPr>
          </a:p>
        </p:txBody>
      </p:sp>
      <p:sp>
        <p:nvSpPr>
          <p:cNvPr id="18" name="4-конечная звезда 17"/>
          <p:cNvSpPr/>
          <p:nvPr/>
        </p:nvSpPr>
        <p:spPr>
          <a:xfrm rot="1902883">
            <a:off x="6227763" y="765175"/>
            <a:ext cx="2214562" cy="2143125"/>
          </a:xfrm>
          <a:prstGeom prst="star4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19" name="4-конечная звезда 18"/>
          <p:cNvSpPr/>
          <p:nvPr/>
        </p:nvSpPr>
        <p:spPr>
          <a:xfrm rot="1770793">
            <a:off x="6242050" y="4308475"/>
            <a:ext cx="2214563" cy="2143125"/>
          </a:xfrm>
          <a:prstGeom prst="star4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20" name="4-конечная звезда 19"/>
          <p:cNvSpPr>
            <a:spLocks noChangeArrowheads="1"/>
          </p:cNvSpPr>
          <p:nvPr/>
        </p:nvSpPr>
        <p:spPr bwMode="auto">
          <a:xfrm rot="-1725299">
            <a:off x="971550" y="4149725"/>
            <a:ext cx="2214563" cy="2143125"/>
          </a:xfrm>
          <a:prstGeom prst="star4">
            <a:avLst>
              <a:gd name="adj" fmla="val 12500"/>
            </a:avLst>
          </a:prstGeom>
          <a:solidFill>
            <a:srgbClr val="FF00FF"/>
          </a:solidFill>
          <a:ln w="25400" algn="ctr">
            <a:solidFill>
              <a:srgbClr val="FF00FF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21" name="4-конечная звезда 20"/>
          <p:cNvSpPr>
            <a:spLocks noChangeArrowheads="1"/>
          </p:cNvSpPr>
          <p:nvPr/>
        </p:nvSpPr>
        <p:spPr bwMode="auto">
          <a:xfrm>
            <a:off x="3563938" y="2565400"/>
            <a:ext cx="2293937" cy="2143125"/>
          </a:xfrm>
          <a:prstGeom prst="star4">
            <a:avLst>
              <a:gd name="adj" fmla="val 9954"/>
            </a:avLst>
          </a:prstGeom>
          <a:solidFill>
            <a:srgbClr val="800080"/>
          </a:solidFill>
          <a:ln w="25400" algn="ctr">
            <a:solidFill>
              <a:srgbClr val="993366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-2.39593E-6 C 0.00643 -0.00277 0.01008 -0.00925 0.01633 -0.01179 C 0.02258 -0.02451 0.03212 -0.037 0.04324 -0.04163 C 0.04914 -0.04671 0.05278 -0.05273 0.05973 -0.0555 C 0.06667 -0.06545 0.07744 -0.06753 0.08647 -0.07354 C 0.09324 -0.07794 0.08924 -0.07701 0.09549 -0.08349 C 0.10192 -0.09019 0.11025 -0.09597 0.11789 -0.09921 C 0.12431 -0.10823 0.13594 -0.1191 0.1448 -0.12326 C 0.15331 -0.1346 0.14897 -0.13182 0.1566 -0.13506 C 0.16268 -0.14269 0.16893 -0.1487 0.17605 -0.15495 C 0.18525 -0.16281 0.1849 -0.16952 0.19688 -0.17299 C 0.2014 -0.17692 0.21094 -0.18293 0.21494 -0.18871 C 0.21598 -0.1901 0.21667 -0.19195 0.21789 -0.19287 C 0.22049 -0.19496 0.22379 -0.19542 0.22674 -0.19681 C 0.23126 -0.20236 0.23438 -0.20236 0.24028 -0.20467 C 0.24844 -0.20791 0.25938 -0.21138 0.26719 -0.2167 C 0.26876 -0.21785 0.27015 -0.21924 0.27153 -0.22063 C 0.2731 -0.22248 0.27414 -0.22525 0.27605 -0.22664 C 0.27969 -0.22942 0.28681 -0.2308 0.29098 -0.23242 C 0.30001 -0.24075 0.31199 -0.24422 0.3224 -0.24838 C 0.32379 -0.24977 0.32674 -0.25231 0.32674 -0.25231 " pathEditMode="relative" ptsTypes="ffffffffffffffffffffA">
                                      <p:cBhvr>
                                        <p:cTn id="6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6716E-6 C -0.06632 -0.02729 -0.00295 -0.00185 -0.19861 0.00208 C -0.34392 0.00509 -0.48906 0.00208 -0.63438 0.00208 " pathEditMode="relative" ptsTypes="ffA">
                                      <p:cBhvr>
                                        <p:cTn id="9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12858E-6 C 0.00556 0.00278 0.00608 0.00763 0.01181 0.00995 C 0.01702 0.02012 0.02431 0.02937 0.03282 0.034 C 0.03959 0.04579 0.03942 0.04001 0.04775 0.04787 C 0.05504 0.05481 0.05973 0.06591 0.06858 0.06961 C 0.07119 0.07193 0.07327 0.0754 0.07605 0.07771 C 0.07744 0.07886 0.07917 0.07863 0.08056 0.07956 C 0.08473 0.08256 0.08855 0.08603 0.09254 0.0895 C 0.09914 0.09505 0.10469 0.1013 0.11181 0.10546 C 0.11702 0.10847 0.12292 0.11101 0.1283 0.11332 C 0.13126 0.11471 0.13733 0.11749 0.13733 0.11749 C 0.14306 0.12304 0.14723 0.12442 0.15365 0.12743 C 0.15903 0.13252 0.16372 0.13668 0.17015 0.13923 C 0.17987 0.14778 0.19167 0.15079 0.2014 0.15911 C 0.20903 0.16559 0.21824 0.17183 0.22535 0.179 C 0.2323 0.18571 0.23803 0.19334 0.24619 0.19681 C 0.25122 0.20398 0.25695 0.20699 0.26268 0.21277 C 0.26528 0.21531 0.26737 0.21855 0.27015 0.22086 C 0.2724 0.22271 0.27518 0.22318 0.27761 0.22479 C 0.28021 0.22641 0.28265 0.22873 0.28508 0.23081 C 0.28837 0.23358 0.29063 0.23798 0.29393 0.24075 C 0.29532 0.24191 0.29705 0.24191 0.29844 0.2426 C 0.30053 0.24376 0.30244 0.24491 0.30435 0.24653 C 0.30955 0.25116 0.31303 0.25763 0.31928 0.26064 C 0.32692 0.27012 0.31754 0.25948 0.32674 0.26642 C 0.33403 0.27197 0.33855 0.27614 0.34619 0.28053 C 0.35105 0.2833 0.36112 0.28839 0.36112 0.28839 C 0.36876 0.29811 0.37761 0.30088 0.38646 0.30828 C 0.40313 0.32239 0.39028 0.31476 0.40435 0.32216 C 0.41216 0.33187 0.42205 0.33742 0.43126 0.34413 C 0.4481 0.35639 0.46355 0.37211 0.48212 0.37974 C 0.48872 0.38899 0.48091 0.37951 0.48942 0.38576 C 0.49324 0.38876 0.50035 0.3957 0.50435 0.39963 C 0.50695 0.40218 0.51337 0.40379 0.51337 0.40379 C 0.52258 0.41258 0.52344 0.41328 0.53282 0.41767 C 0.53803 0.42461 0.54046 0.42715 0.54775 0.42947 C 0.55209 0.43571 0.55973 0.43941 0.56563 0.44334 C 0.57171 0.4519 0.5816 0.45398 0.58942 0.4593 C 0.59462 0.46277 0.59879 0.46693 0.60435 0.46924 C 0.60591 0.47063 0.60712 0.47225 0.60886 0.47318 C 0.61077 0.47433 0.61303 0.4741 0.61494 0.47526 C 0.63126 0.48636 0.61268 0.4778 0.62535 0.48312 C 0.63056 0.49029 0.62969 0.49029 0.64028 0.49515 C 0.64185 0.49584 0.6448 0.49723 0.6448 0.49723 " pathEditMode="relative" ptsTypes="fffffffffffffffffffffffffffffffffffffffffffA">
                                      <p:cBhvr>
                                        <p:cTn id="1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0"/>
                            </p:stCondLst>
                            <p:childTnLst>
                              <p:par>
                                <p:cTn id="1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83071E-6 C -0.12136 -0.05597 -0.38507 -0.0081 -0.38507 -0.0081 C -0.47674 -0.01827 -0.56198 -0.01596 -0.65677 -0.01596 " pathEditMode="relative" ptsTypes="ffA">
                                      <p:cBhvr>
                                        <p:cTn id="15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44444E-6 2.63645E-6 C 0.00313 -0.00047 0.01424 -0.0007 0.01928 -0.00393 C 0.03351 -0.01318 0.04445 -0.02891 0.05973 -0.03585 C 0.06615 -0.04834 0.07709 -0.05389 0.08646 -0.06152 C 0.09115 -0.06522 0.09879 -0.07493 0.10435 -0.07748 C 0.11077 -0.08048 0.11633 -0.08557 0.1224 -0.0895 C 0.1382 -0.09991 0.15886 -0.11032 0.17605 -0.11726 C 0.18195 -0.12234 0.18872 -0.12697 0.19549 -0.12928 C 0.20556 -0.1383 0.21841 -0.14778 0.22987 -0.1531 C 0.24185 -0.16536 0.25764 -0.16883 0.27153 -0.17692 C 0.28264 -0.1834 0.29289 -0.19126 0.30435 -0.19681 C 0.31146 -0.2056 0.32258 -0.20282 0.33126 -0.20884 " pathEditMode="relative" ptsTypes="fffffffffffA">
                                      <p:cBhvr>
                                        <p:cTn id="18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42910" y="357167"/>
            <a:ext cx="80724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70C0"/>
                </a:solidFill>
                <a:latin typeface="Arial Rounded MT Bold" pitchFamily="34" charset="0"/>
              </a:rPr>
              <a:t>«Не сутулься!»</a:t>
            </a:r>
            <a:br>
              <a:rPr lang="ru-RU" sz="3600" b="1" i="1" dirty="0" smtClean="0">
                <a:solidFill>
                  <a:srgbClr val="0070C0"/>
                </a:solidFill>
                <a:latin typeface="Arial Rounded MT Bold" pitchFamily="34" charset="0"/>
              </a:rPr>
            </a:br>
            <a:r>
              <a:rPr lang="ru-RU" sz="3600" b="1" i="1" dirty="0" smtClean="0">
                <a:solidFill>
                  <a:srgbClr val="0070C0"/>
                </a:solidFill>
                <a:latin typeface="Arial Rounded MT Bold" pitchFamily="34" charset="0"/>
              </a:rPr>
              <a:t>«Сиди прямо!»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1928802"/>
            <a:ext cx="77153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7030A0"/>
                </a:solidFill>
                <a:latin typeface="Arial Rounded MT Bold" pitchFamily="34" charset="0"/>
              </a:rPr>
              <a:t>У стройного человека правильно формируется скелет!</a:t>
            </a:r>
            <a:br>
              <a:rPr lang="ru-RU" sz="2400" b="1" i="1" dirty="0" smtClean="0">
                <a:solidFill>
                  <a:srgbClr val="7030A0"/>
                </a:solidFill>
                <a:latin typeface="Arial Rounded MT Bold" pitchFamily="34" charset="0"/>
              </a:rPr>
            </a:br>
            <a:r>
              <a:rPr lang="ru-RU" sz="2400" b="1" i="1" dirty="0" smtClean="0">
                <a:solidFill>
                  <a:srgbClr val="7030A0"/>
                </a:solidFill>
                <a:latin typeface="Arial Rounded MT Bold" pitchFamily="34" charset="0"/>
              </a:rPr>
              <a:t>При правильной осанке легче работать сердцу, легким, желудку, селезенке и другим важным органам.</a:t>
            </a:r>
            <a:endParaRPr lang="ru-RU" sz="2400" b="1" i="1" dirty="0">
              <a:solidFill>
                <a:srgbClr val="7030A0"/>
              </a:solidFill>
              <a:latin typeface="Arial Rounded MT Bold" pitchFamily="34" charset="0"/>
            </a:endParaRPr>
          </a:p>
        </p:txBody>
      </p:sp>
      <p:pic>
        <p:nvPicPr>
          <p:cNvPr id="5" name="Picture 8" descr="4162CFE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3929066"/>
            <a:ext cx="7858180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-357222" y="285728"/>
            <a:ext cx="101441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kern="10" dirty="0" smtClean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MV Boli"/>
              </a:rPr>
              <a:t>Режим, одно из главных слагаемых </a:t>
            </a:r>
          </a:p>
          <a:p>
            <a:pPr algn="ctr"/>
            <a:r>
              <a:rPr lang="ru-RU" sz="3600" b="1" i="1" kern="10" dirty="0" smtClean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MV Boli"/>
              </a:rPr>
              <a:t>здорового образа жизни</a:t>
            </a:r>
            <a:endParaRPr lang="ru-RU" sz="3600" b="1" i="1" kern="10" dirty="0">
              <a:ln w="12700">
                <a:solidFill>
                  <a:srgbClr val="0000FF"/>
                </a:solidFill>
                <a:round/>
                <a:headEnd/>
                <a:tailEnd/>
              </a:ln>
              <a:solidFill>
                <a:srgbClr val="00206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MV Boli"/>
            </a:endParaRPr>
          </a:p>
        </p:txBody>
      </p:sp>
      <p:pic>
        <p:nvPicPr>
          <p:cNvPr id="4" name="Picture 30" descr="фото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078413" y="2335600"/>
            <a:ext cx="3279801" cy="4333488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000240"/>
            <a:ext cx="44291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00FF"/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Режим дня</a:t>
            </a:r>
            <a:r>
              <a:rPr lang="ru-RU" sz="2800" b="1" dirty="0" smtClean="0">
                <a:solidFill>
                  <a:srgbClr val="0000FF"/>
                </a:solidFill>
              </a:rPr>
              <a:t> – это </a:t>
            </a:r>
            <a:r>
              <a:rPr lang="ru-RU" sz="2800" b="1" i="1" dirty="0" smtClean="0">
                <a:solidFill>
                  <a:srgbClr val="0000FF"/>
                </a:solidFill>
              </a:rPr>
              <a:t>правильное</a:t>
            </a:r>
          </a:p>
          <a:p>
            <a:r>
              <a:rPr lang="ru-RU" sz="2800" b="1" dirty="0" smtClean="0">
                <a:solidFill>
                  <a:srgbClr val="0000FF"/>
                </a:solidFill>
              </a:rPr>
              <a:t> распределение времени,</a:t>
            </a:r>
          </a:p>
          <a:p>
            <a:r>
              <a:rPr lang="ru-RU" sz="2800" b="1" dirty="0" smtClean="0">
                <a:solidFill>
                  <a:srgbClr val="0000FF"/>
                </a:solidFill>
              </a:rPr>
              <a:t> на основные жизненные </a:t>
            </a:r>
          </a:p>
          <a:p>
            <a:r>
              <a:rPr lang="ru-RU" sz="2800" b="1" dirty="0" smtClean="0">
                <a:solidFill>
                  <a:srgbClr val="0000FF"/>
                </a:solidFill>
              </a:rPr>
              <a:t> потребности человека.</a:t>
            </a:r>
            <a:endParaRPr lang="ru-RU" sz="2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/>
            <a:endParaRPr lang="ru-RU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Arial"/>
              <a:cs typeface="Arial"/>
            </a:endParaRPr>
          </a:p>
        </p:txBody>
      </p:sp>
      <p:sp>
        <p:nvSpPr>
          <p:cNvPr id="6" name="Oval 8"/>
          <p:cNvSpPr>
            <a:spLocks noChangeArrowheads="1"/>
          </p:cNvSpPr>
          <p:nvPr/>
        </p:nvSpPr>
        <p:spPr bwMode="auto">
          <a:xfrm>
            <a:off x="3779838" y="2565400"/>
            <a:ext cx="1800225" cy="2016125"/>
          </a:xfrm>
          <a:prstGeom prst="ellipse">
            <a:avLst/>
          </a:prstGeom>
          <a:solidFill>
            <a:srgbClr val="FFFFCC"/>
          </a:solidFill>
          <a:ln w="7620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FF0000"/>
                </a:solidFill>
              </a:rPr>
              <a:t>РЕЖИМ</a:t>
            </a:r>
            <a:br>
              <a:rPr lang="ru-RU" sz="3200" b="1">
                <a:solidFill>
                  <a:srgbClr val="FF0000"/>
                </a:solidFill>
              </a:rPr>
            </a:br>
            <a:r>
              <a:rPr lang="ru-RU" sz="3200" b="1">
                <a:solidFill>
                  <a:srgbClr val="FF0000"/>
                </a:solidFill>
              </a:rPr>
              <a:t>ДНЯ</a:t>
            </a:r>
          </a:p>
        </p:txBody>
      </p:sp>
      <p:pic>
        <p:nvPicPr>
          <p:cNvPr id="7" name="Picture 53" descr="фото1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85728"/>
            <a:ext cx="2276475" cy="194468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8" name="Picture 37" descr="фото8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786182" y="214290"/>
            <a:ext cx="2143140" cy="1914525"/>
          </a:xfrm>
          <a:prstGeom prst="rect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</p:pic>
      <p:pic>
        <p:nvPicPr>
          <p:cNvPr id="9" name="Picture 39" descr="фото9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786578" y="214290"/>
            <a:ext cx="2089150" cy="192882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10" name="Picture 51" descr="фото17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5720" y="2500306"/>
            <a:ext cx="2214578" cy="19446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1" name="Picture 50" descr="фото16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5720" y="4786322"/>
            <a:ext cx="2214578" cy="18859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2" name="Picture 52" descr="фото19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643174" y="4857760"/>
            <a:ext cx="2014539" cy="17859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3" name="Picture 48" descr="фото14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786314" y="4857760"/>
            <a:ext cx="1944687" cy="17859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4" name="Picture 45" descr="фото12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6858016" y="4857760"/>
            <a:ext cx="2076450" cy="1760529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15" name="Picture 42" descr="фото10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>
          <a:xfrm>
            <a:off x="6858016" y="2500306"/>
            <a:ext cx="2071670" cy="2071702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16" name="Line 23"/>
          <p:cNvSpPr>
            <a:spLocks noChangeShapeType="1"/>
          </p:cNvSpPr>
          <p:nvPr/>
        </p:nvSpPr>
        <p:spPr bwMode="auto">
          <a:xfrm flipH="1" flipV="1">
            <a:off x="2928924" y="2143116"/>
            <a:ext cx="928695" cy="642942"/>
          </a:xfrm>
          <a:prstGeom prst="line">
            <a:avLst/>
          </a:prstGeom>
          <a:noFill/>
          <a:ln w="57150">
            <a:solidFill>
              <a:srgbClr val="FFCC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" name="Line 21"/>
          <p:cNvSpPr>
            <a:spLocks noChangeShapeType="1"/>
          </p:cNvSpPr>
          <p:nvPr/>
        </p:nvSpPr>
        <p:spPr bwMode="auto">
          <a:xfrm flipH="1" flipV="1">
            <a:off x="2571736" y="3357561"/>
            <a:ext cx="1143008" cy="45719"/>
          </a:xfrm>
          <a:prstGeom prst="line">
            <a:avLst/>
          </a:prstGeom>
          <a:noFill/>
          <a:ln w="57150">
            <a:solidFill>
              <a:srgbClr val="FFCC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" name="Line 20"/>
          <p:cNvSpPr>
            <a:spLocks noChangeShapeType="1"/>
          </p:cNvSpPr>
          <p:nvPr/>
        </p:nvSpPr>
        <p:spPr bwMode="auto">
          <a:xfrm flipH="1">
            <a:off x="2484438" y="4076700"/>
            <a:ext cx="1150937" cy="576263"/>
          </a:xfrm>
          <a:prstGeom prst="line">
            <a:avLst/>
          </a:prstGeom>
          <a:noFill/>
          <a:ln w="57150">
            <a:solidFill>
              <a:srgbClr val="FFCC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auto">
          <a:xfrm flipH="1">
            <a:off x="3571868" y="4357694"/>
            <a:ext cx="361950" cy="431800"/>
          </a:xfrm>
          <a:prstGeom prst="line">
            <a:avLst/>
          </a:prstGeom>
          <a:noFill/>
          <a:ln w="57150">
            <a:solidFill>
              <a:srgbClr val="FFCC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" name="Line 24"/>
          <p:cNvSpPr>
            <a:spLocks noChangeShapeType="1"/>
          </p:cNvSpPr>
          <p:nvPr/>
        </p:nvSpPr>
        <p:spPr bwMode="auto">
          <a:xfrm>
            <a:off x="5357818" y="4357694"/>
            <a:ext cx="288925" cy="433388"/>
          </a:xfrm>
          <a:prstGeom prst="line">
            <a:avLst/>
          </a:prstGeom>
          <a:noFill/>
          <a:ln w="57150">
            <a:solidFill>
              <a:srgbClr val="FFCC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" name="Line 17"/>
          <p:cNvSpPr>
            <a:spLocks noChangeShapeType="1"/>
          </p:cNvSpPr>
          <p:nvPr/>
        </p:nvSpPr>
        <p:spPr bwMode="auto">
          <a:xfrm>
            <a:off x="5643570" y="3429000"/>
            <a:ext cx="1079500" cy="0"/>
          </a:xfrm>
          <a:prstGeom prst="line">
            <a:avLst/>
          </a:prstGeom>
          <a:noFill/>
          <a:ln w="57150">
            <a:solidFill>
              <a:srgbClr val="FFCC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" name="Line 15"/>
          <p:cNvSpPr>
            <a:spLocks noChangeShapeType="1"/>
          </p:cNvSpPr>
          <p:nvPr/>
        </p:nvSpPr>
        <p:spPr bwMode="auto">
          <a:xfrm flipV="1">
            <a:off x="5572132" y="2285991"/>
            <a:ext cx="928694" cy="646113"/>
          </a:xfrm>
          <a:prstGeom prst="line">
            <a:avLst/>
          </a:prstGeom>
          <a:noFill/>
          <a:ln w="57150">
            <a:solidFill>
              <a:srgbClr val="FFCC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" name="Line 14"/>
          <p:cNvSpPr>
            <a:spLocks noChangeShapeType="1"/>
          </p:cNvSpPr>
          <p:nvPr/>
        </p:nvSpPr>
        <p:spPr bwMode="auto">
          <a:xfrm flipV="1">
            <a:off x="4643438" y="2214554"/>
            <a:ext cx="0" cy="287338"/>
          </a:xfrm>
          <a:prstGeom prst="line">
            <a:avLst/>
          </a:prstGeom>
          <a:noFill/>
          <a:ln w="57150">
            <a:solidFill>
              <a:srgbClr val="FFCC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21505" name="Picture 1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</p:spPr>
      </p:pic>
      <p:sp>
        <p:nvSpPr>
          <p:cNvPr id="24" name="Прямоугольник 23"/>
          <p:cNvSpPr/>
          <p:nvPr/>
        </p:nvSpPr>
        <p:spPr>
          <a:xfrm>
            <a:off x="142844" y="500042"/>
            <a:ext cx="864399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  <a:latin typeface="Arial Black" pitchFamily="34" charset="0"/>
              </a:rPr>
              <a:t>Как проснулся, так вставай,</a:t>
            </a:r>
          </a:p>
          <a:p>
            <a:r>
              <a:rPr lang="ru-RU" sz="3600" b="1" dirty="0" smtClean="0">
                <a:solidFill>
                  <a:srgbClr val="0000FF"/>
                </a:solidFill>
                <a:latin typeface="Arial Black" pitchFamily="34" charset="0"/>
              </a:rPr>
              <a:t>Лени волю не давай,</a:t>
            </a:r>
          </a:p>
          <a:p>
            <a:r>
              <a:rPr lang="ru-RU" sz="3600" b="1" dirty="0" smtClean="0">
                <a:solidFill>
                  <a:srgbClr val="0000FF"/>
                </a:solidFill>
                <a:latin typeface="Arial Black" pitchFamily="34" charset="0"/>
              </a:rPr>
              <a:t>И зарядку  выполняй.</a:t>
            </a:r>
            <a:endParaRPr lang="ru-RU" sz="3600" b="1" dirty="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428860" y="3000372"/>
            <a:ext cx="70723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  <a:latin typeface="Arial Black" pitchFamily="34" charset="0"/>
              </a:rPr>
              <a:t>На зарядку солнышко поднимает нас,</a:t>
            </a:r>
          </a:p>
          <a:p>
            <a:r>
              <a:rPr lang="ru-RU" sz="3600" b="1" dirty="0" smtClean="0">
                <a:solidFill>
                  <a:srgbClr val="0000FF"/>
                </a:solidFill>
                <a:latin typeface="Arial Black" pitchFamily="34" charset="0"/>
              </a:rPr>
              <a:t>Поднимаем руки мы</a:t>
            </a:r>
          </a:p>
          <a:p>
            <a:r>
              <a:rPr lang="ru-RU" sz="3600" b="1" dirty="0" smtClean="0">
                <a:solidFill>
                  <a:srgbClr val="0000FF"/>
                </a:solidFill>
                <a:latin typeface="Arial Black" pitchFamily="34" charset="0"/>
              </a:rPr>
              <a:t>По команде «Раз!»</a:t>
            </a:r>
            <a:endParaRPr lang="ru-RU" sz="3600" b="1" dirty="0">
              <a:solidFill>
                <a:srgbClr val="0000FF"/>
              </a:solidFill>
              <a:latin typeface="Arial Black" pitchFamily="34" charset="0"/>
            </a:endParaRPr>
          </a:p>
        </p:txBody>
      </p:sp>
      <p:pic>
        <p:nvPicPr>
          <p:cNvPr id="27" name="Picture 22" descr="SY00630_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-357222" y="2571744"/>
            <a:ext cx="2714644" cy="3024187"/>
          </a:xfrm>
          <a:prstGeom prst="rect">
            <a:avLst/>
          </a:prstGeom>
          <a:noFill/>
        </p:spPr>
      </p:pic>
      <p:pic>
        <p:nvPicPr>
          <p:cNvPr id="21506" name="Picture 2" descr="G:\Анимации\Наголове.gif"/>
          <p:cNvPicPr>
            <a:picLocks noChangeAspect="1" noChangeArrowheads="1" noCrop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786710" y="428604"/>
            <a:ext cx="1643074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20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596" y="2413338"/>
            <a:ext cx="871540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- приучи себя просыпаться и вставать каждый день в одно и то же время;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- выполняй каждый день утреннюю зарядку;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- следи за чистотой тела, волос, ногтей и полостью рта;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- старайся есть в одно и то же время.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71604" y="928670"/>
            <a:ext cx="62865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РЕКОМЕНДАЦИИ</a:t>
            </a:r>
            <a:endParaRPr lang="ru-RU" sz="4800" dirty="0">
              <a:solidFill>
                <a:srgbClr val="0070C0"/>
              </a:solidFill>
            </a:endParaRPr>
          </a:p>
        </p:txBody>
      </p:sp>
      <p:pic>
        <p:nvPicPr>
          <p:cNvPr id="72708" name="Picture 4" descr="G:\Анимации\5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7166"/>
            <a:ext cx="2285984" cy="2000264"/>
          </a:xfrm>
          <a:prstGeom prst="rect">
            <a:avLst/>
          </a:prstGeom>
          <a:noFill/>
        </p:spPr>
      </p:pic>
      <p:pic>
        <p:nvPicPr>
          <p:cNvPr id="72709" name="Picture 5" descr="G:\Анимации\IMAGE03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30" y="785794"/>
            <a:ext cx="1521964" cy="15001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57290" y="500042"/>
            <a:ext cx="72866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0070C0"/>
                </a:solidFill>
              </a:rPr>
              <a:t>Если хочешь быть здоров – закаляйся!</a:t>
            </a:r>
            <a:endParaRPr lang="ru-RU" sz="4000" b="1" i="1" dirty="0">
              <a:solidFill>
                <a:srgbClr val="0070C0"/>
              </a:solidFill>
            </a:endParaRPr>
          </a:p>
        </p:txBody>
      </p:sp>
      <p:pic>
        <p:nvPicPr>
          <p:cNvPr id="4" name="Picture 4" descr="J031685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96742" y="1714489"/>
            <a:ext cx="2907841" cy="1928826"/>
          </a:xfrm>
          <a:prstGeom prst="rect">
            <a:avLst/>
          </a:prstGeom>
          <a:noFill/>
          <a:ln/>
        </p:spPr>
      </p:pic>
      <p:pic>
        <p:nvPicPr>
          <p:cNvPr id="5" name="Picture 5" descr="IMG_000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2500306"/>
            <a:ext cx="2214578" cy="3448049"/>
          </a:xfrm>
          <a:prstGeom prst="rect">
            <a:avLst/>
          </a:prstGeom>
          <a:noFill/>
          <a:ln w="9525">
            <a:solidFill>
              <a:srgbClr val="33CCCC"/>
            </a:solidFill>
            <a:miter lim="800000"/>
            <a:headEnd/>
            <a:tailEnd/>
          </a:ln>
        </p:spPr>
      </p:pic>
      <p:pic>
        <p:nvPicPr>
          <p:cNvPr id="7" name="Picture 20" descr="213300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8" y="4143380"/>
            <a:ext cx="2039921" cy="2714620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  <a:effectLst>
            <a:outerShdw dist="148106" dir="19742175" algn="ctr" rotWithShape="0">
              <a:srgbClr val="FF00FF">
                <a:alpha val="50000"/>
              </a:srgbClr>
            </a:outerShdw>
          </a:effectLst>
        </p:spPr>
      </p:pic>
      <p:pic>
        <p:nvPicPr>
          <p:cNvPr id="9" name="Picture 5" descr="C:\Documents and Settings\Маша\Рабочий стол\Презентация на конкурс\Отбираем фото\Дети\Отобранные и уменьшенные\PE-045-0246_resiz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785786" y="3857628"/>
            <a:ext cx="2419193" cy="3000372"/>
          </a:xfrm>
          <a:prstGeom prst="rect">
            <a:avLst/>
          </a:prstGeom>
          <a:noFill/>
          <a:ln/>
        </p:spPr>
      </p:pic>
      <p:pic>
        <p:nvPicPr>
          <p:cNvPr id="10" name="Picture 5" descr="C:\Documents and Settings\Маша\Рабочий стол\Презентация на конкурс\Отбираем фото\Дети\Отобранные и уменьшенные\PE-033-0238_resize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286512" y="1785926"/>
            <a:ext cx="2643205" cy="2014029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58" name="Group 590"/>
          <p:cNvGraphicFramePr>
            <a:graphicFrameLocks noGrp="1"/>
          </p:cNvGraphicFramePr>
          <p:nvPr/>
        </p:nvGraphicFramePr>
        <p:xfrm>
          <a:off x="304800" y="228600"/>
          <a:ext cx="8534400" cy="6703048"/>
        </p:xfrm>
        <a:graphic>
          <a:graphicData uri="http://schemas.openxmlformats.org/drawingml/2006/table">
            <a:tbl>
              <a:tblPr/>
              <a:tblGrid>
                <a:gridCol w="533400"/>
                <a:gridCol w="619125"/>
                <a:gridCol w="552450"/>
                <a:gridCol w="554038"/>
                <a:gridCol w="561975"/>
                <a:gridCol w="625475"/>
                <a:gridCol w="628650"/>
                <a:gridCol w="592137"/>
                <a:gridCol w="555625"/>
                <a:gridCol w="560388"/>
                <a:gridCol w="623887"/>
                <a:gridCol w="534988"/>
                <a:gridCol w="601662"/>
                <a:gridCol w="455613"/>
                <a:gridCol w="534987"/>
              </a:tblGrid>
              <a:tr h="593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/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2928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3200" dirty="0" smtClean="0"/>
                        <a:t> 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747" name="Text Box 579"/>
          <p:cNvSpPr txBox="1">
            <a:spLocks noChangeArrowheads="1"/>
          </p:cNvSpPr>
          <p:nvPr/>
        </p:nvSpPr>
        <p:spPr bwMode="auto">
          <a:xfrm>
            <a:off x="381000" y="1524000"/>
            <a:ext cx="449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 smtClean="0"/>
              <a:t>                                      </a:t>
            </a:r>
            <a:r>
              <a:rPr lang="ru-RU" dirty="0" smtClean="0"/>
              <a:t> </a:t>
            </a:r>
            <a:endParaRPr lang="ru-RU" b="1" dirty="0">
              <a:solidFill>
                <a:srgbClr val="CC0000"/>
              </a:solidFill>
            </a:endParaRPr>
          </a:p>
        </p:txBody>
      </p:sp>
      <p:sp>
        <p:nvSpPr>
          <p:cNvPr id="7748" name="Text Box 580"/>
          <p:cNvSpPr txBox="1">
            <a:spLocks noChangeArrowheads="1"/>
          </p:cNvSpPr>
          <p:nvPr/>
        </p:nvSpPr>
        <p:spPr bwMode="auto">
          <a:xfrm>
            <a:off x="3886200" y="2133600"/>
            <a:ext cx="3886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 smtClean="0"/>
              <a:t>        </a:t>
            </a:r>
            <a:r>
              <a:rPr lang="ru-RU" b="1" dirty="0" smtClean="0">
                <a:solidFill>
                  <a:srgbClr val="CC0000"/>
                </a:solidFill>
              </a:rPr>
              <a:t>  </a:t>
            </a:r>
            <a:r>
              <a:rPr lang="ru-RU" b="1" dirty="0" smtClean="0"/>
              <a:t>                              </a:t>
            </a:r>
            <a:endParaRPr lang="ru-RU" b="1" dirty="0"/>
          </a:p>
        </p:txBody>
      </p:sp>
      <p:sp>
        <p:nvSpPr>
          <p:cNvPr id="7749" name="Text Box 581"/>
          <p:cNvSpPr txBox="1">
            <a:spLocks noChangeArrowheads="1"/>
          </p:cNvSpPr>
          <p:nvPr/>
        </p:nvSpPr>
        <p:spPr bwMode="auto">
          <a:xfrm>
            <a:off x="3200400" y="2667000"/>
            <a:ext cx="2209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 smtClean="0"/>
              <a:t>             </a:t>
            </a:r>
            <a:r>
              <a:rPr lang="ru-RU" b="1" dirty="0" smtClean="0">
                <a:solidFill>
                  <a:srgbClr val="CC0000"/>
                </a:solidFill>
              </a:rPr>
              <a:t> </a:t>
            </a:r>
            <a:r>
              <a:rPr lang="ru-RU" b="1" dirty="0" smtClean="0"/>
              <a:t>     </a:t>
            </a:r>
            <a:endParaRPr lang="ru-RU" b="1" dirty="0"/>
          </a:p>
        </p:txBody>
      </p:sp>
      <p:sp>
        <p:nvSpPr>
          <p:cNvPr id="7750" name="Text Box 582"/>
          <p:cNvSpPr txBox="1">
            <a:spLocks noChangeArrowheads="1"/>
          </p:cNvSpPr>
          <p:nvPr/>
        </p:nvSpPr>
        <p:spPr bwMode="auto">
          <a:xfrm>
            <a:off x="1447800" y="3200400"/>
            <a:ext cx="350520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 </a:t>
            </a:r>
            <a:endParaRPr lang="ru-RU" b="1" dirty="0" smtClean="0">
              <a:solidFill>
                <a:srgbClr val="CC0000"/>
              </a:solidFill>
              <a:latin typeface="Arial"/>
            </a:endParaRPr>
          </a:p>
          <a:p>
            <a:pPr>
              <a:spcBef>
                <a:spcPct val="50000"/>
              </a:spcBef>
            </a:pPr>
            <a:endParaRPr lang="ru-RU" b="1" dirty="0">
              <a:solidFill>
                <a:srgbClr val="CC0000"/>
              </a:solidFill>
            </a:endParaRPr>
          </a:p>
        </p:txBody>
      </p:sp>
      <p:sp>
        <p:nvSpPr>
          <p:cNvPr id="7751" name="Text Box 583"/>
          <p:cNvSpPr txBox="1">
            <a:spLocks noChangeArrowheads="1"/>
          </p:cNvSpPr>
          <p:nvPr/>
        </p:nvSpPr>
        <p:spPr bwMode="auto">
          <a:xfrm>
            <a:off x="4419600" y="3886200"/>
            <a:ext cx="2209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CC0000"/>
                </a:solidFill>
              </a:rPr>
              <a:t> </a:t>
            </a:r>
            <a:endParaRPr lang="ru-RU" b="1" dirty="0"/>
          </a:p>
        </p:txBody>
      </p:sp>
      <p:sp>
        <p:nvSpPr>
          <p:cNvPr id="7752" name="Text Box 584"/>
          <p:cNvSpPr txBox="1">
            <a:spLocks noChangeArrowheads="1"/>
          </p:cNvSpPr>
          <p:nvPr/>
        </p:nvSpPr>
        <p:spPr bwMode="auto">
          <a:xfrm>
            <a:off x="3733800" y="4419600"/>
            <a:ext cx="2895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="1" dirty="0"/>
          </a:p>
        </p:txBody>
      </p:sp>
      <p:sp>
        <p:nvSpPr>
          <p:cNvPr id="7753" name="Text Box 585"/>
          <p:cNvSpPr txBox="1">
            <a:spLocks noChangeArrowheads="1"/>
          </p:cNvSpPr>
          <p:nvPr/>
        </p:nvSpPr>
        <p:spPr bwMode="auto">
          <a:xfrm>
            <a:off x="2590800" y="5029200"/>
            <a:ext cx="342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="1" dirty="0"/>
          </a:p>
        </p:txBody>
      </p:sp>
      <p:sp>
        <p:nvSpPr>
          <p:cNvPr id="7754" name="Text Box 586"/>
          <p:cNvSpPr txBox="1">
            <a:spLocks noChangeArrowheads="1"/>
          </p:cNvSpPr>
          <p:nvPr/>
        </p:nvSpPr>
        <p:spPr bwMode="auto">
          <a:xfrm>
            <a:off x="2590800" y="5562600"/>
            <a:ext cx="236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="1" dirty="0">
              <a:solidFill>
                <a:srgbClr val="CC0000"/>
              </a:solidFill>
            </a:endParaRPr>
          </a:p>
        </p:txBody>
      </p:sp>
      <p:sp>
        <p:nvSpPr>
          <p:cNvPr id="7755" name="Text Box 587"/>
          <p:cNvSpPr txBox="1">
            <a:spLocks noChangeArrowheads="1"/>
          </p:cNvSpPr>
          <p:nvPr/>
        </p:nvSpPr>
        <p:spPr bwMode="auto">
          <a:xfrm>
            <a:off x="1524000" y="6096000"/>
            <a:ext cx="5105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="1" dirty="0"/>
          </a:p>
        </p:txBody>
      </p:sp>
      <p:pic>
        <p:nvPicPr>
          <p:cNvPr id="7757" name="Picture 589" descr="doc09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9000" y="3657600"/>
            <a:ext cx="14478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58" name="Group 590"/>
          <p:cNvGraphicFramePr>
            <a:graphicFrameLocks noGrp="1"/>
          </p:cNvGraphicFramePr>
          <p:nvPr/>
        </p:nvGraphicFramePr>
        <p:xfrm>
          <a:off x="304800" y="228600"/>
          <a:ext cx="8534400" cy="6703048"/>
        </p:xfrm>
        <a:graphic>
          <a:graphicData uri="http://schemas.openxmlformats.org/drawingml/2006/table">
            <a:tbl>
              <a:tblPr/>
              <a:tblGrid>
                <a:gridCol w="533400"/>
                <a:gridCol w="619125"/>
                <a:gridCol w="552450"/>
                <a:gridCol w="554038"/>
                <a:gridCol w="561975"/>
                <a:gridCol w="625475"/>
                <a:gridCol w="628650"/>
                <a:gridCol w="592137"/>
                <a:gridCol w="555625"/>
                <a:gridCol w="560388"/>
                <a:gridCol w="623887"/>
                <a:gridCol w="534988"/>
                <a:gridCol w="601662"/>
                <a:gridCol w="455613"/>
                <a:gridCol w="534987"/>
              </a:tblGrid>
              <a:tr h="593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/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3200" b="1" dirty="0" smtClean="0">
                          <a:solidFill>
                            <a:srgbClr val="CC0000"/>
                          </a:solidFill>
                        </a:rPr>
                        <a:t>З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/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Х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2928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400" b="1" dirty="0" smtClean="0"/>
                        <a:t>Б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400" b="1" dirty="0" smtClean="0"/>
                        <a:t>Н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3200" dirty="0" smtClean="0"/>
                        <a:t> </a:t>
                      </a:r>
                      <a:r>
                        <a:rPr lang="ru-RU" sz="3200" b="1" dirty="0" smtClean="0">
                          <a:solidFill>
                            <a:srgbClr val="CC0000"/>
                          </a:solidFill>
                        </a:rPr>
                        <a:t>А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400" b="1" dirty="0" smtClean="0"/>
                        <a:t>Я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400" b="1" dirty="0" smtClean="0"/>
                        <a:t>Щ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400" b="1" dirty="0" smtClean="0"/>
                        <a:t>Ё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400" b="1" dirty="0" smtClean="0"/>
                        <a:t>Т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400" b="1" dirty="0" smtClean="0"/>
                        <a:t>К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400" b="1" dirty="0" smtClean="0"/>
                        <a:t>А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Е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Е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Ш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К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Я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Л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Ь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И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В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Н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Ц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Е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Ж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И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Е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Ц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Е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747" name="Text Box 579"/>
          <p:cNvSpPr txBox="1">
            <a:spLocks noChangeArrowheads="1"/>
          </p:cNvSpPr>
          <p:nvPr/>
        </p:nvSpPr>
        <p:spPr bwMode="auto">
          <a:xfrm>
            <a:off x="381000" y="1524000"/>
            <a:ext cx="449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 smtClean="0"/>
              <a:t>                                      </a:t>
            </a:r>
            <a:r>
              <a:rPr lang="ru-RU" dirty="0" smtClean="0"/>
              <a:t> </a:t>
            </a:r>
            <a:endParaRPr lang="ru-RU" b="1" dirty="0">
              <a:solidFill>
                <a:srgbClr val="CC0000"/>
              </a:solidFill>
            </a:endParaRPr>
          </a:p>
        </p:txBody>
      </p:sp>
      <p:sp>
        <p:nvSpPr>
          <p:cNvPr id="7748" name="Text Box 580"/>
          <p:cNvSpPr txBox="1">
            <a:spLocks noChangeArrowheads="1"/>
          </p:cNvSpPr>
          <p:nvPr/>
        </p:nvSpPr>
        <p:spPr bwMode="auto">
          <a:xfrm>
            <a:off x="3886200" y="2133600"/>
            <a:ext cx="3886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 smtClean="0"/>
              <a:t>        </a:t>
            </a:r>
            <a:r>
              <a:rPr lang="ru-RU" b="1" dirty="0" smtClean="0">
                <a:solidFill>
                  <a:srgbClr val="CC0000"/>
                </a:solidFill>
              </a:rPr>
              <a:t>  </a:t>
            </a:r>
            <a:r>
              <a:rPr lang="ru-RU" b="1" dirty="0" smtClean="0"/>
              <a:t>                              </a:t>
            </a:r>
            <a:endParaRPr lang="ru-RU" b="1" dirty="0"/>
          </a:p>
        </p:txBody>
      </p:sp>
      <p:sp>
        <p:nvSpPr>
          <p:cNvPr id="7749" name="Text Box 581"/>
          <p:cNvSpPr txBox="1">
            <a:spLocks noChangeArrowheads="1"/>
          </p:cNvSpPr>
          <p:nvPr/>
        </p:nvSpPr>
        <p:spPr bwMode="auto">
          <a:xfrm>
            <a:off x="3200400" y="2667000"/>
            <a:ext cx="2209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 smtClean="0"/>
              <a:t>             </a:t>
            </a:r>
            <a:r>
              <a:rPr lang="ru-RU" b="1" dirty="0" smtClean="0">
                <a:solidFill>
                  <a:srgbClr val="CC0000"/>
                </a:solidFill>
              </a:rPr>
              <a:t> </a:t>
            </a:r>
            <a:r>
              <a:rPr lang="ru-RU" b="1" dirty="0" smtClean="0"/>
              <a:t>     </a:t>
            </a:r>
            <a:endParaRPr lang="ru-RU" b="1" dirty="0"/>
          </a:p>
        </p:txBody>
      </p:sp>
      <p:sp>
        <p:nvSpPr>
          <p:cNvPr id="7750" name="Text Box 582"/>
          <p:cNvSpPr txBox="1">
            <a:spLocks noChangeArrowheads="1"/>
          </p:cNvSpPr>
          <p:nvPr/>
        </p:nvSpPr>
        <p:spPr bwMode="auto">
          <a:xfrm>
            <a:off x="1447800" y="3200400"/>
            <a:ext cx="350520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 </a:t>
            </a:r>
            <a:endParaRPr lang="ru-RU" b="1" dirty="0" smtClean="0">
              <a:solidFill>
                <a:srgbClr val="CC0000"/>
              </a:solidFill>
              <a:latin typeface="Arial"/>
            </a:endParaRPr>
          </a:p>
          <a:p>
            <a:pPr>
              <a:spcBef>
                <a:spcPct val="50000"/>
              </a:spcBef>
            </a:pPr>
            <a:endParaRPr lang="ru-RU" b="1" dirty="0">
              <a:solidFill>
                <a:srgbClr val="CC0000"/>
              </a:solidFill>
            </a:endParaRPr>
          </a:p>
        </p:txBody>
      </p:sp>
      <p:sp>
        <p:nvSpPr>
          <p:cNvPr id="7751" name="Text Box 583"/>
          <p:cNvSpPr txBox="1">
            <a:spLocks noChangeArrowheads="1"/>
          </p:cNvSpPr>
          <p:nvPr/>
        </p:nvSpPr>
        <p:spPr bwMode="auto">
          <a:xfrm>
            <a:off x="4419600" y="3886200"/>
            <a:ext cx="2209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CC0000"/>
                </a:solidFill>
              </a:rPr>
              <a:t> </a:t>
            </a:r>
            <a:endParaRPr lang="ru-RU" b="1" dirty="0"/>
          </a:p>
        </p:txBody>
      </p:sp>
      <p:sp>
        <p:nvSpPr>
          <p:cNvPr id="7752" name="Text Box 584"/>
          <p:cNvSpPr txBox="1">
            <a:spLocks noChangeArrowheads="1"/>
          </p:cNvSpPr>
          <p:nvPr/>
        </p:nvSpPr>
        <p:spPr bwMode="auto">
          <a:xfrm>
            <a:off x="3733800" y="4419600"/>
            <a:ext cx="2895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="1" dirty="0"/>
          </a:p>
        </p:txBody>
      </p:sp>
      <p:sp>
        <p:nvSpPr>
          <p:cNvPr id="7753" name="Text Box 585"/>
          <p:cNvSpPr txBox="1">
            <a:spLocks noChangeArrowheads="1"/>
          </p:cNvSpPr>
          <p:nvPr/>
        </p:nvSpPr>
        <p:spPr bwMode="auto">
          <a:xfrm>
            <a:off x="2590800" y="5029200"/>
            <a:ext cx="342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="1" dirty="0"/>
          </a:p>
        </p:txBody>
      </p:sp>
      <p:sp>
        <p:nvSpPr>
          <p:cNvPr id="7754" name="Text Box 586"/>
          <p:cNvSpPr txBox="1">
            <a:spLocks noChangeArrowheads="1"/>
          </p:cNvSpPr>
          <p:nvPr/>
        </p:nvSpPr>
        <p:spPr bwMode="auto">
          <a:xfrm>
            <a:off x="2590800" y="5562600"/>
            <a:ext cx="236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="1" dirty="0">
              <a:solidFill>
                <a:srgbClr val="CC0000"/>
              </a:solidFill>
            </a:endParaRPr>
          </a:p>
        </p:txBody>
      </p:sp>
      <p:sp>
        <p:nvSpPr>
          <p:cNvPr id="7755" name="Text Box 587"/>
          <p:cNvSpPr txBox="1">
            <a:spLocks noChangeArrowheads="1"/>
          </p:cNvSpPr>
          <p:nvPr/>
        </p:nvSpPr>
        <p:spPr bwMode="auto">
          <a:xfrm>
            <a:off x="1524000" y="6096000"/>
            <a:ext cx="5105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="1" dirty="0"/>
          </a:p>
        </p:txBody>
      </p:sp>
      <p:pic>
        <p:nvPicPr>
          <p:cNvPr id="7757" name="Picture 589" descr="doc09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9000" y="3657600"/>
            <a:ext cx="14478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7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7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57354" y="-1428784"/>
            <a:ext cx="11763372" cy="97536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142852"/>
            <a:ext cx="650082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srgbClr val="0070C0"/>
                </a:solidFill>
              </a:rPr>
              <a:t>«Я здоровье берегу –</a:t>
            </a:r>
          </a:p>
          <a:p>
            <a:r>
              <a:rPr lang="ru-RU" sz="5400" dirty="0" smtClean="0">
                <a:solidFill>
                  <a:srgbClr val="0070C0"/>
                </a:solidFill>
              </a:rPr>
              <a:t>сам себе я помогу»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-428660" y="2428868"/>
            <a:ext cx="507209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Я УМЕЮ ДУМАТЬ,</a:t>
            </a:r>
          </a:p>
          <a:p>
            <a:pPr algn="ctr">
              <a:defRPr/>
            </a:pPr>
            <a:endParaRPr lang="ru-RU" sz="32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>
              <a:defRPr/>
            </a:pPr>
            <a:r>
              <a:rPr lang="ru-RU" sz="3200" b="1" cap="all" dirty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Я УМЕЮ РАССУЖДАТЬ,</a:t>
            </a:r>
          </a:p>
          <a:p>
            <a:pPr algn="ctr">
              <a:defRPr/>
            </a:pPr>
            <a:endParaRPr lang="ru-RU" sz="32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>
              <a:defRPr/>
            </a:pPr>
            <a:r>
              <a:rPr lang="ru-RU" sz="3200" b="1" cap="all" dirty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ЧТО ПОЛЕЗНО ДЛЯ ЗДОРОВЬЯ,</a:t>
            </a:r>
          </a:p>
          <a:p>
            <a:pPr algn="ctr">
              <a:defRPr/>
            </a:pPr>
            <a:endParaRPr lang="ru-RU" sz="32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>
              <a:defRPr/>
            </a:pPr>
            <a:r>
              <a:rPr lang="ru-RU" sz="3200" b="1" cap="all" dirty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ТО И БУДУ ВЫБИРАТЬ!</a:t>
            </a:r>
          </a:p>
        </p:txBody>
      </p:sp>
      <p:pic>
        <p:nvPicPr>
          <p:cNvPr id="7" name="Picture 7" descr="img2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286249" y="1928802"/>
            <a:ext cx="4572031" cy="4617267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85786" y="642918"/>
            <a:ext cx="7929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Почему болеют мои одноклассники?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1714489"/>
            <a:ext cx="8001056" cy="308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3600" b="1" dirty="0" smtClean="0">
                <a:solidFill>
                  <a:srgbClr val="002060"/>
                </a:solidFill>
              </a:rPr>
              <a:t>- одеваются не по сезону,</a:t>
            </a:r>
          </a:p>
          <a:p>
            <a:pPr>
              <a:lnSpc>
                <a:spcPct val="90000"/>
              </a:lnSpc>
            </a:pPr>
            <a:r>
              <a:rPr lang="ru-RU" sz="3600" b="1" dirty="0" smtClean="0">
                <a:solidFill>
                  <a:srgbClr val="002060"/>
                </a:solidFill>
              </a:rPr>
              <a:t>- гуляют с мокрыми ногами,</a:t>
            </a:r>
          </a:p>
          <a:p>
            <a:pPr>
              <a:lnSpc>
                <a:spcPct val="90000"/>
              </a:lnSpc>
            </a:pPr>
            <a:r>
              <a:rPr lang="ru-RU" sz="3600" b="1" dirty="0" smtClean="0">
                <a:solidFill>
                  <a:srgbClr val="002060"/>
                </a:solidFill>
              </a:rPr>
              <a:t>- не соблюдают режим  дня,</a:t>
            </a:r>
          </a:p>
          <a:p>
            <a:pPr>
              <a:lnSpc>
                <a:spcPct val="90000"/>
              </a:lnSpc>
            </a:pPr>
            <a:r>
              <a:rPr lang="ru-RU" sz="3600" b="1" dirty="0" smtClean="0">
                <a:solidFill>
                  <a:srgbClr val="002060"/>
                </a:solidFill>
              </a:rPr>
              <a:t>- имеют контакт с больными,</a:t>
            </a:r>
          </a:p>
          <a:p>
            <a:pPr>
              <a:lnSpc>
                <a:spcPct val="90000"/>
              </a:lnSpc>
            </a:pPr>
            <a:r>
              <a:rPr lang="ru-RU" sz="3600" b="1" dirty="0" smtClean="0">
                <a:solidFill>
                  <a:srgbClr val="002060"/>
                </a:solidFill>
              </a:rPr>
              <a:t>- неправильно питаются,</a:t>
            </a:r>
          </a:p>
          <a:p>
            <a:pPr>
              <a:lnSpc>
                <a:spcPct val="90000"/>
              </a:lnSpc>
            </a:pPr>
            <a:r>
              <a:rPr lang="ru-RU" sz="3600" b="1" dirty="0" smtClean="0">
                <a:solidFill>
                  <a:srgbClr val="002060"/>
                </a:solidFill>
              </a:rPr>
              <a:t>- вредные привычки.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6" name="Picture 2" descr="C:\Documents and Settings\Мама\Мои документы\мои рисунки\bolezni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284034" y="3786185"/>
            <a:ext cx="2660455" cy="2857525"/>
          </a:xfrm>
          <a:prstGeom prst="rect">
            <a:avLst/>
          </a:prstGeom>
          <a:noFill/>
        </p:spPr>
      </p:pic>
      <p:pic>
        <p:nvPicPr>
          <p:cNvPr id="7" name="Picture 2" descr="C:\Documents and Settings\Мама\Мои документы\мои рисунки\ch05026i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4898373"/>
            <a:ext cx="4071966" cy="16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14348" y="500042"/>
            <a:ext cx="792961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Arial" charset="0"/>
              </a:rPr>
              <a:t>Вредная привычка – </a:t>
            </a:r>
            <a:r>
              <a:rPr lang="ru-RU" sz="2800" b="1" i="1" dirty="0" smtClean="0">
                <a:solidFill>
                  <a:srgbClr val="6600FF"/>
                </a:solidFill>
                <a:latin typeface="Arial" charset="0"/>
              </a:rPr>
              <a:t>закрепленный в личности способ поведения, агрессивный по отношению к самой личности или к обществу.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2357430"/>
            <a:ext cx="3571900" cy="4233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buFontTx/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 Курение</a:t>
            </a:r>
            <a:r>
              <a:rPr lang="ru-RU" b="1" i="1" dirty="0" smtClean="0"/>
              <a:t>  </a:t>
            </a:r>
            <a:r>
              <a:rPr lang="ru-RU" b="1" i="1" dirty="0" smtClean="0">
                <a:solidFill>
                  <a:srgbClr val="6600FF"/>
                </a:solidFill>
              </a:rPr>
              <a:t>- самая распространенная вредная привычка человека,  которая</a:t>
            </a:r>
            <a:r>
              <a:rPr lang="ru-RU" b="1" i="1" dirty="0" smtClean="0"/>
              <a:t> </a:t>
            </a:r>
            <a:r>
              <a:rPr lang="ru-RU" b="1" i="1" dirty="0" smtClean="0">
                <a:solidFill>
                  <a:srgbClr val="6600FF"/>
                </a:solidFill>
              </a:rPr>
              <a:t>приводит к  никотиновой зависимости,  что пагубно воздействует на организм человека и приводит к  возникновению многих болезней. </a:t>
            </a:r>
          </a:p>
          <a:p>
            <a:pPr algn="ctr">
              <a:lnSpc>
                <a:spcPct val="115000"/>
              </a:lnSpc>
              <a:buFontTx/>
              <a:buNone/>
            </a:pPr>
            <a:r>
              <a:rPr lang="ru-RU" b="1" i="1" dirty="0" smtClean="0">
                <a:solidFill>
                  <a:srgbClr val="6600FF"/>
                </a:solidFill>
              </a:rPr>
              <a:t>Более </a:t>
            </a:r>
            <a:r>
              <a:rPr lang="ru-RU" b="1" i="1" dirty="0" smtClean="0">
                <a:solidFill>
                  <a:srgbClr val="FF0000"/>
                </a:solidFill>
              </a:rPr>
              <a:t>3 млн.</a:t>
            </a:r>
            <a:r>
              <a:rPr lang="ru-RU" b="1" i="1" dirty="0" smtClean="0">
                <a:solidFill>
                  <a:srgbClr val="6600FF"/>
                </a:solidFill>
              </a:rPr>
              <a:t> человек на планете ежегодно гибнут от курения.</a:t>
            </a:r>
          </a:p>
          <a:p>
            <a:pPr algn="ctr">
              <a:lnSpc>
                <a:spcPct val="115000"/>
              </a:lnSpc>
              <a:buFontTx/>
              <a:buNone/>
            </a:pPr>
            <a:r>
              <a:rPr lang="ru-RU" b="1" i="1" dirty="0" smtClean="0">
                <a:solidFill>
                  <a:srgbClr val="6600FF"/>
                </a:solidFill>
              </a:rPr>
              <a:t>До </a:t>
            </a:r>
            <a:r>
              <a:rPr lang="ru-RU" b="1" i="1" dirty="0" smtClean="0">
                <a:solidFill>
                  <a:srgbClr val="FF0000"/>
                </a:solidFill>
              </a:rPr>
              <a:t>60 %</a:t>
            </a:r>
            <a:r>
              <a:rPr lang="ru-RU" b="1" i="1" dirty="0" smtClean="0">
                <a:solidFill>
                  <a:srgbClr val="6600FF"/>
                </a:solidFill>
              </a:rPr>
              <a:t> россиян – постоянные покупатели сигарет.</a:t>
            </a:r>
            <a:endParaRPr lang="ru-RU" b="1" i="1" dirty="0">
              <a:solidFill>
                <a:srgbClr val="66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2357430"/>
            <a:ext cx="3500462" cy="308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FontTx/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Алкоголь</a:t>
            </a:r>
            <a:r>
              <a:rPr lang="ru-RU" b="1" i="1" dirty="0" smtClean="0">
                <a:solidFill>
                  <a:srgbClr val="6600FF"/>
                </a:solidFill>
              </a:rPr>
              <a:t> разрушает мозг человека и другие органы. Человек, употребляющий алкоголь не может быстро и точно мыслить, становится невнимательным, теряет над собой контроль, способен совершать антиобщественные поступки.</a:t>
            </a:r>
            <a:endParaRPr lang="ru-RU" dirty="0"/>
          </a:p>
        </p:txBody>
      </p:sp>
      <p:pic>
        <p:nvPicPr>
          <p:cNvPr id="6" name="Picture 5" descr="IMG_00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5458263"/>
            <a:ext cx="2857520" cy="139973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792" y="-1571660"/>
            <a:ext cx="12192000" cy="97536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428604"/>
            <a:ext cx="828680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Чем    опасно </a:t>
            </a:r>
          </a:p>
          <a:p>
            <a:pPr algn="ctr"/>
            <a:r>
              <a:rPr lang="ru-RU" sz="4400" kern="1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табакокурение</a:t>
            </a:r>
            <a:r>
              <a:rPr lang="ru-RU" sz="44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?</a:t>
            </a:r>
            <a:endParaRPr lang="ru-RU" sz="44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2214554"/>
            <a:ext cx="364333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Химический состав табака</a:t>
            </a:r>
          </a:p>
          <a:p>
            <a:pPr algn="ctr"/>
            <a:endParaRPr lang="ru-RU" sz="28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3214686"/>
            <a:ext cx="264320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Blip>
                <a:blip r:embed="rId3"/>
              </a:buBlip>
            </a:pPr>
            <a:r>
              <a:rPr lang="ru-RU" sz="2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Никотин</a:t>
            </a:r>
          </a:p>
          <a:p>
            <a:endParaRPr lang="ru-RU" sz="2000" dirty="0" smtClean="0"/>
          </a:p>
          <a:p>
            <a:pPr>
              <a:buFontTx/>
              <a:buBlip>
                <a:blip r:embed="rId3"/>
              </a:buBlip>
            </a:pPr>
            <a:r>
              <a:rPr lang="ru-RU" sz="2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Аммиак</a:t>
            </a:r>
          </a:p>
          <a:p>
            <a:endParaRPr lang="ru-RU" sz="2000" b="1" i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Blip>
                <a:blip r:embed="rId3"/>
              </a:buBlip>
            </a:pPr>
            <a:r>
              <a:rPr lang="ru-RU" sz="2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Эфирные масла</a:t>
            </a:r>
          </a:p>
          <a:p>
            <a:pPr>
              <a:buFontTx/>
              <a:buBlip>
                <a:blip r:embed="rId3"/>
              </a:buBlip>
            </a:pPr>
            <a:endParaRPr lang="ru-RU" sz="2000" b="1" i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Blip>
                <a:blip r:embed="rId3"/>
              </a:buBlip>
            </a:pPr>
            <a:r>
              <a:rPr lang="ru-RU" sz="2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Углекислый газ</a:t>
            </a:r>
          </a:p>
          <a:p>
            <a:pPr>
              <a:buFontTx/>
              <a:buBlip>
                <a:blip r:embed="rId3"/>
              </a:buBlip>
            </a:pPr>
            <a:endParaRPr lang="ru-RU" sz="2000" b="1" i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Blip>
                <a:blip r:embed="rId3"/>
              </a:buBlip>
            </a:pPr>
            <a:r>
              <a:rPr lang="ru-RU" sz="2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Угарный газ</a:t>
            </a:r>
          </a:p>
          <a:p>
            <a:pPr>
              <a:buFontTx/>
              <a:buBlip>
                <a:blip r:embed="rId3"/>
              </a:buBlip>
            </a:pPr>
            <a:endParaRPr lang="ru-RU" sz="2000" b="1" i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Blip>
                <a:blip r:embed="rId3"/>
              </a:buBlip>
            </a:pPr>
            <a:r>
              <a:rPr lang="ru-RU" sz="2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Табачный деготь</a:t>
            </a:r>
            <a:endParaRPr lang="ru-RU" sz="2000" b="1" i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6" name="Picture 6" descr="2943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28604"/>
            <a:ext cx="2178961" cy="1670049"/>
          </a:xfrm>
          <a:prstGeom prst="rect">
            <a:avLst/>
          </a:prstGeom>
          <a:noFill/>
        </p:spPr>
      </p:pic>
      <p:pic>
        <p:nvPicPr>
          <p:cNvPr id="7" name="Picture 7" descr="img206"/>
          <p:cNvPicPr>
            <a:picLocks noChangeAspect="1" noChangeArrowheads="1"/>
          </p:cNvPicPr>
          <p:nvPr/>
        </p:nvPicPr>
        <p:blipFill>
          <a:blip r:embed="rId5"/>
          <a:srcRect l="56" t="7567" r="67650" b="59076"/>
          <a:stretch>
            <a:fillRect/>
          </a:stretch>
        </p:blipFill>
        <p:spPr>
          <a:xfrm>
            <a:off x="3857620" y="2928934"/>
            <a:ext cx="2397717" cy="3416305"/>
          </a:xfrm>
          <a:prstGeom prst="rect">
            <a:avLst/>
          </a:prstGeom>
          <a:noFill/>
          <a:ln/>
        </p:spPr>
      </p:pic>
      <p:pic>
        <p:nvPicPr>
          <p:cNvPr id="8" name="Picture 8" descr="img206"/>
          <p:cNvPicPr>
            <a:picLocks noChangeAspect="1" noChangeArrowheads="1"/>
          </p:cNvPicPr>
          <p:nvPr/>
        </p:nvPicPr>
        <p:blipFill>
          <a:blip r:embed="rId5"/>
          <a:srcRect l="2232" t="68567" r="66309" b="1324"/>
          <a:stretch>
            <a:fillRect/>
          </a:stretch>
        </p:blipFill>
        <p:spPr>
          <a:xfrm>
            <a:off x="6357950" y="2928934"/>
            <a:ext cx="2476520" cy="3394697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1636202"/>
            <a:ext cx="52864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u="sng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Никотин</a:t>
            </a:r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– один из самых опасных ядов </a:t>
            </a:r>
          </a:p>
          <a:p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растительного происхождения.</a:t>
            </a:r>
          </a:p>
          <a:p>
            <a:endParaRPr lang="ru-RU" sz="20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Кролик    погибает от 1/4 капли </a:t>
            </a:r>
          </a:p>
          <a:p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никотина</a:t>
            </a:r>
          </a:p>
          <a:p>
            <a:endParaRPr lang="ru-RU" sz="20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Собака     погибает от 1\2 капли </a:t>
            </a:r>
          </a:p>
          <a:p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никотина</a:t>
            </a:r>
          </a:p>
          <a:p>
            <a:endParaRPr lang="ru-RU" sz="20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Человек  погибает от 2-3 капель </a:t>
            </a:r>
          </a:p>
          <a:p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никотина </a:t>
            </a:r>
            <a:endParaRPr lang="ru-RU" sz="2000" b="1" i="1" u="sng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00232" y="571480"/>
            <a:ext cx="55721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Чем опасен никотин?</a:t>
            </a:r>
            <a:endParaRPr lang="ru-RU" sz="40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5" name="Picture 6" descr="j03049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714620"/>
            <a:ext cx="845953" cy="776286"/>
          </a:xfrm>
          <a:prstGeom prst="rect">
            <a:avLst/>
          </a:prstGeom>
          <a:noFill/>
        </p:spPr>
      </p:pic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643314"/>
            <a:ext cx="1240918" cy="976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8" descr="j029755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5013325"/>
            <a:ext cx="1031853" cy="1273195"/>
          </a:xfrm>
          <a:prstGeom prst="rect">
            <a:avLst/>
          </a:prstGeom>
          <a:noFill/>
        </p:spPr>
      </p:pic>
      <p:pic>
        <p:nvPicPr>
          <p:cNvPr id="8" name="Picture 6" descr="IMG_00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9322" y="2285992"/>
            <a:ext cx="2857520" cy="4071966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0" y="4419600"/>
            <a:ext cx="2074863" cy="811213"/>
          </a:xfrm>
        </p:spPr>
        <p:txBody>
          <a:bodyPr/>
          <a:lstStyle/>
          <a:p>
            <a:endParaRPr lang="ru-RU"/>
          </a:p>
        </p:txBody>
      </p:sp>
      <p:graphicFrame>
        <p:nvGraphicFramePr>
          <p:cNvPr id="80899" name="Object 3"/>
          <p:cNvGraphicFramePr>
            <a:graphicFrameLocks noChangeAspect="1"/>
          </p:cNvGraphicFramePr>
          <p:nvPr>
            <p:ph idx="1"/>
          </p:nvPr>
        </p:nvGraphicFramePr>
        <p:xfrm>
          <a:off x="2971800" y="533400"/>
          <a:ext cx="3124200" cy="5943600"/>
        </p:xfrm>
        <a:graphic>
          <a:graphicData uri="http://schemas.openxmlformats.org/presentationml/2006/ole">
            <p:oleObj spid="_x0000_s2050" name="Документ" r:id="rId3" imgW="4105110" imgH="9126175" progId="Word.Document.8">
              <p:embed/>
            </p:oleObj>
          </a:graphicData>
        </a:graphic>
      </p:graphicFrame>
      <p:sp>
        <p:nvSpPr>
          <p:cNvPr id="80902" name="AutoShape 6"/>
          <p:cNvSpPr>
            <a:spLocks noChangeArrowheads="1"/>
          </p:cNvSpPr>
          <p:nvPr/>
        </p:nvSpPr>
        <p:spPr bwMode="auto">
          <a:xfrm>
            <a:off x="4876800" y="2057400"/>
            <a:ext cx="976313" cy="228600"/>
          </a:xfrm>
          <a:prstGeom prst="leftArrow">
            <a:avLst>
              <a:gd name="adj1" fmla="val 50000"/>
              <a:gd name="adj2" fmla="val 10677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0903" name="AutoShape 7"/>
          <p:cNvSpPr>
            <a:spLocks noChangeArrowheads="1"/>
          </p:cNvSpPr>
          <p:nvPr/>
        </p:nvSpPr>
        <p:spPr bwMode="auto">
          <a:xfrm>
            <a:off x="4419600" y="685800"/>
            <a:ext cx="1204913" cy="257175"/>
          </a:xfrm>
          <a:prstGeom prst="leftArrow">
            <a:avLst>
              <a:gd name="adj1" fmla="val 50000"/>
              <a:gd name="adj2" fmla="val 11713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0904" name="AutoShape 8"/>
          <p:cNvSpPr>
            <a:spLocks noChangeArrowheads="1"/>
          </p:cNvSpPr>
          <p:nvPr/>
        </p:nvSpPr>
        <p:spPr bwMode="auto">
          <a:xfrm>
            <a:off x="3200400" y="1905000"/>
            <a:ext cx="976313" cy="228600"/>
          </a:xfrm>
          <a:prstGeom prst="rightArrow">
            <a:avLst>
              <a:gd name="adj1" fmla="val 50000"/>
              <a:gd name="adj2" fmla="val 10677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0905" name="Text Box 9"/>
          <p:cNvSpPr txBox="1">
            <a:spLocks noChangeArrowheads="1"/>
          </p:cNvSpPr>
          <p:nvPr/>
        </p:nvSpPr>
        <p:spPr bwMode="auto">
          <a:xfrm>
            <a:off x="6384925" y="5699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0908" name="WordArt 12"/>
          <p:cNvSpPr>
            <a:spLocks noChangeArrowheads="1" noChangeShapeType="1" noTextEdit="1"/>
          </p:cNvSpPr>
          <p:nvPr/>
        </p:nvSpPr>
        <p:spPr bwMode="auto">
          <a:xfrm>
            <a:off x="6248400" y="2057400"/>
            <a:ext cx="2590800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сердце</a:t>
            </a:r>
          </a:p>
        </p:txBody>
      </p:sp>
      <p:sp>
        <p:nvSpPr>
          <p:cNvPr id="80909" name="WordArt 13"/>
          <p:cNvSpPr>
            <a:spLocks noChangeArrowheads="1" noChangeShapeType="1" noTextEdit="1"/>
          </p:cNvSpPr>
          <p:nvPr/>
        </p:nvSpPr>
        <p:spPr bwMode="auto">
          <a:xfrm>
            <a:off x="609600" y="1752600"/>
            <a:ext cx="22479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latin typeface="Arial"/>
                <a:cs typeface="Arial"/>
              </a:rPr>
              <a:t>лёгкие</a:t>
            </a:r>
          </a:p>
        </p:txBody>
      </p:sp>
      <p:sp>
        <p:nvSpPr>
          <p:cNvPr id="80910" name="WordArt 14"/>
          <p:cNvSpPr>
            <a:spLocks noChangeArrowheads="1" noChangeShapeType="1" noTextEdit="1"/>
          </p:cNvSpPr>
          <p:nvPr/>
        </p:nvSpPr>
        <p:spPr bwMode="auto">
          <a:xfrm>
            <a:off x="6019800" y="609600"/>
            <a:ext cx="2590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мозг</a:t>
            </a:r>
          </a:p>
        </p:txBody>
      </p:sp>
      <p:sp>
        <p:nvSpPr>
          <p:cNvPr id="80912" name="Text Box 16"/>
          <p:cNvSpPr txBox="1">
            <a:spLocks noChangeArrowheads="1"/>
          </p:cNvSpPr>
          <p:nvPr/>
        </p:nvSpPr>
        <p:spPr bwMode="auto">
          <a:xfrm>
            <a:off x="3048000" y="6553200"/>
            <a:ext cx="1219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hlinkClick r:id="rId4" action="ppaction://hlinksldjump"/>
              </a:rPr>
              <a:t>лёгкие</a:t>
            </a:r>
            <a:endParaRPr lang="ru-RU"/>
          </a:p>
        </p:txBody>
      </p:sp>
      <p:sp>
        <p:nvSpPr>
          <p:cNvPr id="80913" name="Text Box 17"/>
          <p:cNvSpPr txBox="1">
            <a:spLocks noChangeArrowheads="1"/>
          </p:cNvSpPr>
          <p:nvPr/>
        </p:nvSpPr>
        <p:spPr bwMode="auto">
          <a:xfrm>
            <a:off x="4876800" y="6537325"/>
            <a:ext cx="1295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hlinkClick r:id="" action="ppaction://noaction"/>
              </a:rPr>
              <a:t>сердце</a:t>
            </a:r>
            <a:endParaRPr lang="ru-RU"/>
          </a:p>
        </p:txBody>
      </p:sp>
      <p:sp>
        <p:nvSpPr>
          <p:cNvPr id="80914" name="Text Box 18"/>
          <p:cNvSpPr txBox="1">
            <a:spLocks noChangeArrowheads="1"/>
          </p:cNvSpPr>
          <p:nvPr/>
        </p:nvSpPr>
        <p:spPr bwMode="auto">
          <a:xfrm>
            <a:off x="6705600" y="6553200"/>
            <a:ext cx="1219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hlinkClick r:id="" action="ppaction://noaction"/>
              </a:rPr>
              <a:t>мозг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0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0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0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0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0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2" grpId="0" animBg="1"/>
      <p:bldP spid="80903" grpId="0" animBg="1"/>
      <p:bldP spid="80904" grpId="0" animBg="1"/>
      <p:bldP spid="80908" grpId="0" animBg="1"/>
      <p:bldP spid="80909" grpId="0" animBg="1"/>
      <p:bldP spid="809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1403350" y="260350"/>
            <a:ext cx="688342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Органы курящих </a:t>
            </a:r>
            <a:r>
              <a:rPr lang="ru-RU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людей</a:t>
            </a:r>
          </a:p>
          <a:p>
            <a:r>
              <a:rPr lang="ru-RU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Зубы         Лёгкие            Печень</a:t>
            </a:r>
          </a:p>
          <a:p>
            <a:r>
              <a:rPr lang="ru-RU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</a:p>
          <a:p>
            <a:endParaRPr lang="ru-RU" sz="40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43011" name="Object 3"/>
          <p:cNvGraphicFramePr>
            <a:graphicFrameLocks noChangeAspect="1"/>
          </p:cNvGraphicFramePr>
          <p:nvPr/>
        </p:nvGraphicFramePr>
        <p:xfrm>
          <a:off x="571473" y="1714488"/>
          <a:ext cx="2786082" cy="1409709"/>
        </p:xfrm>
        <a:graphic>
          <a:graphicData uri="http://schemas.openxmlformats.org/presentationml/2006/ole">
            <p:oleObj spid="_x0000_s5122" name="Фотография Photo Editor" r:id="rId3" imgW="1057423" imgH="533474" progId="">
              <p:embed/>
            </p:oleObj>
          </a:graphicData>
        </a:graphic>
      </p:graphicFrame>
      <p:graphicFrame>
        <p:nvGraphicFramePr>
          <p:cNvPr id="43012" name="Object 4"/>
          <p:cNvGraphicFramePr>
            <a:graphicFrameLocks noChangeAspect="1"/>
          </p:cNvGraphicFramePr>
          <p:nvPr/>
        </p:nvGraphicFramePr>
        <p:xfrm>
          <a:off x="571472" y="3214686"/>
          <a:ext cx="2786082" cy="1441109"/>
        </p:xfrm>
        <a:graphic>
          <a:graphicData uri="http://schemas.openxmlformats.org/presentationml/2006/ole">
            <p:oleObj spid="_x0000_s5123" name="Фотография Photo Editor" r:id="rId4" imgW="1057423" imgH="533474" progId="">
              <p:embed/>
            </p:oleObj>
          </a:graphicData>
        </a:graphic>
      </p:graphicFrame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3500430" y="1643050"/>
          <a:ext cx="2786082" cy="2068285"/>
        </p:xfrm>
        <a:graphic>
          <a:graphicData uri="http://schemas.openxmlformats.org/presentationml/2006/ole">
            <p:oleObj spid="_x0000_s5124" name="Фотография Photo Editor" r:id="rId5" imgW="3476190" imgH="2676899" progId="">
              <p:embed/>
            </p:oleObj>
          </a:graphicData>
        </a:graphic>
      </p:graphicFrame>
      <p:graphicFrame>
        <p:nvGraphicFramePr>
          <p:cNvPr id="5125" name="Object 5"/>
          <p:cNvGraphicFramePr>
            <a:graphicFrameLocks noChangeAspect="1"/>
          </p:cNvGraphicFramePr>
          <p:nvPr/>
        </p:nvGraphicFramePr>
        <p:xfrm>
          <a:off x="3500430" y="3786190"/>
          <a:ext cx="2714643" cy="2093912"/>
        </p:xfrm>
        <a:graphic>
          <a:graphicData uri="http://schemas.openxmlformats.org/presentationml/2006/ole">
            <p:oleObj spid="_x0000_s5125" name="Фотография Photo Editor" r:id="rId6" imgW="1952898" imgH="1905266" progId="">
              <p:embed/>
            </p:oleObj>
          </a:graphicData>
        </a:graphic>
      </p:graphicFrame>
      <p:pic>
        <p:nvPicPr>
          <p:cNvPr id="7" name="Picture 3" descr="Печень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00826" y="1714488"/>
            <a:ext cx="2439827" cy="1657348"/>
          </a:xfrm>
          <a:prstGeom prst="rect">
            <a:avLst/>
          </a:prstGeom>
          <a:noFill/>
        </p:spPr>
      </p:pic>
      <p:pic>
        <p:nvPicPr>
          <p:cNvPr id="8" name="Picture 4" descr="Больная печень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29389" y="3643314"/>
            <a:ext cx="2500329" cy="21728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14480" y="0"/>
            <a:ext cx="578647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18ноября </a:t>
            </a:r>
            <a:r>
              <a:rPr lang="ru-RU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algn="ctr"/>
            <a:r>
              <a:rPr lang="ru-RU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Международный день </a:t>
            </a:r>
          </a:p>
          <a:p>
            <a:pPr algn="ctr"/>
            <a:r>
              <a:rPr lang="ru-RU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отказа от курения!</a:t>
            </a:r>
            <a:endParaRPr lang="ru-RU" sz="40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" name="Picture 32" descr="cigarbutt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214818"/>
            <a:ext cx="2428892" cy="2428892"/>
          </a:xfrm>
          <a:prstGeom prst="rect">
            <a:avLst/>
          </a:prstGeom>
          <a:noFill/>
          <a:effectLst>
            <a:outerShdw dist="137372" dir="19578596" algn="ctr" rotWithShape="0">
              <a:srgbClr val="FF3300">
                <a:alpha val="50000"/>
              </a:srgbClr>
            </a:outerShdw>
          </a:effectLst>
        </p:spPr>
      </p:pic>
      <p:graphicFrame>
        <p:nvGraphicFramePr>
          <p:cNvPr id="90115" name="Object 3"/>
          <p:cNvGraphicFramePr>
            <a:graphicFrameLocks noChangeAspect="1"/>
          </p:cNvGraphicFramePr>
          <p:nvPr/>
        </p:nvGraphicFramePr>
        <p:xfrm>
          <a:off x="2928926" y="4429132"/>
          <a:ext cx="2643206" cy="2074865"/>
        </p:xfrm>
        <a:graphic>
          <a:graphicData uri="http://schemas.openxmlformats.org/presentationml/2006/ole">
            <p:oleObj spid="_x0000_s90115" name="Фотография Photo Editor" r:id="rId5" imgW="952633" imgH="952633" progId="">
              <p:embed/>
            </p:oleObj>
          </a:graphicData>
        </a:graphic>
      </p:graphicFrame>
      <p:pic>
        <p:nvPicPr>
          <p:cNvPr id="6" name="Picture 5" descr="IMG_000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0760" y="4165522"/>
            <a:ext cx="2928958" cy="2692478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-214346" y="2143117"/>
            <a:ext cx="93583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Жизнь прекрасна, чтобы тратить её на пустяки</a:t>
            </a:r>
            <a:endParaRPr lang="ru-RU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3244334"/>
            <a:ext cx="67151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kern="10" dirty="0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никогда не кури!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90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hear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0000"/>
          </a:solidFill>
        </p:spPr>
      </p:pic>
      <p:sp>
        <p:nvSpPr>
          <p:cNvPr id="4103" name="AutoShape 7" descr="6102327"/>
          <p:cNvSpPr>
            <a:spLocks noChangeArrowheads="1"/>
          </p:cNvSpPr>
          <p:nvPr/>
        </p:nvSpPr>
        <p:spPr bwMode="auto">
          <a:xfrm>
            <a:off x="3048000" y="2514600"/>
            <a:ext cx="2819400" cy="2438400"/>
          </a:xfrm>
          <a:prstGeom prst="flowChartConnector">
            <a:avLst/>
          </a:prstGeom>
          <a:blipFill dpi="0" rotWithShape="1">
            <a:blip r:embed="rId3">
              <a:alphaModFix amt="55000"/>
            </a:blip>
            <a:srcRect/>
            <a:stretch>
              <a:fillRect/>
            </a:stretch>
          </a:blipFill>
          <a:ln w="28575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 sz="2000" b="1">
                <a:solidFill>
                  <a:srgbClr val="FF0000"/>
                </a:solidFill>
              </a:rPr>
              <a:t>Что это тебе даст</a:t>
            </a:r>
            <a:r>
              <a:rPr lang="ru-RU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 flipV="1">
            <a:off x="5638800" y="533400"/>
            <a:ext cx="0" cy="25908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6" name="Line 10"/>
          <p:cNvSpPr>
            <a:spLocks noChangeShapeType="1"/>
          </p:cNvSpPr>
          <p:nvPr/>
        </p:nvSpPr>
        <p:spPr bwMode="auto">
          <a:xfrm>
            <a:off x="6400800" y="1676400"/>
            <a:ext cx="2590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5638800" y="228600"/>
            <a:ext cx="2590800" cy="304800"/>
          </a:xfrm>
          <a:prstGeom prst="rect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b="1">
                <a:solidFill>
                  <a:srgbClr val="FF0000"/>
                </a:solidFill>
              </a:rPr>
              <a:t>Плохие легкие.</a:t>
            </a:r>
            <a:r>
              <a:rPr lang="ru-RU"/>
              <a:t> </a:t>
            </a:r>
          </a:p>
        </p:txBody>
      </p:sp>
      <p:pic>
        <p:nvPicPr>
          <p:cNvPr id="4109" name="Picture 13" descr="smokerslung_s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1200" y="609600"/>
            <a:ext cx="1524000" cy="1295400"/>
          </a:xfrm>
          <a:prstGeom prst="rect">
            <a:avLst/>
          </a:prstGeom>
          <a:noFill/>
        </p:spPr>
      </p:pic>
      <p:sp>
        <p:nvSpPr>
          <p:cNvPr id="4110" name="Line 14"/>
          <p:cNvSpPr>
            <a:spLocks noChangeShapeType="1"/>
          </p:cNvSpPr>
          <p:nvPr/>
        </p:nvSpPr>
        <p:spPr bwMode="auto">
          <a:xfrm>
            <a:off x="5410200" y="4648200"/>
            <a:ext cx="0" cy="1752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5410200" y="6400800"/>
            <a:ext cx="2667000" cy="457200"/>
          </a:xfrm>
          <a:prstGeom prst="rect">
            <a:avLst/>
          </a:prstGeom>
          <a:solidFill>
            <a:srgbClr val="FF0000">
              <a:alpha val="0"/>
            </a:srgbClr>
          </a:solidFill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2400" b="1">
                <a:solidFill>
                  <a:srgbClr val="FF0000"/>
                </a:solidFill>
              </a:rPr>
              <a:t>Плохой мозг.</a:t>
            </a:r>
          </a:p>
        </p:txBody>
      </p:sp>
      <p:sp>
        <p:nvSpPr>
          <p:cNvPr id="4112" name="Line 16"/>
          <p:cNvSpPr>
            <a:spLocks noChangeShapeType="1"/>
          </p:cNvSpPr>
          <p:nvPr/>
        </p:nvSpPr>
        <p:spPr bwMode="auto">
          <a:xfrm flipH="1">
            <a:off x="3733800" y="4800600"/>
            <a:ext cx="0" cy="1752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990600" y="6477000"/>
            <a:ext cx="2743200" cy="381000"/>
          </a:xfrm>
          <a:prstGeom prst="rect">
            <a:avLst/>
          </a:prstGeom>
          <a:solidFill>
            <a:srgbClr val="FF0000">
              <a:alpha val="0"/>
            </a:srgbClr>
          </a:solidFill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b="1">
                <a:solidFill>
                  <a:srgbClr val="FF0000"/>
                </a:solidFill>
              </a:rPr>
              <a:t>Короткую жизнь.</a:t>
            </a:r>
          </a:p>
        </p:txBody>
      </p:sp>
      <p:sp>
        <p:nvSpPr>
          <p:cNvPr id="4114" name="Line 18"/>
          <p:cNvSpPr>
            <a:spLocks noChangeShapeType="1"/>
          </p:cNvSpPr>
          <p:nvPr/>
        </p:nvSpPr>
        <p:spPr bwMode="auto">
          <a:xfrm flipH="1" flipV="1">
            <a:off x="2971800" y="457200"/>
            <a:ext cx="304800" cy="25908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solidFill>
            <a:srgbClr val="FF0000">
              <a:alpha val="0"/>
            </a:srgbClr>
          </a:solidFill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2400">
                <a:solidFill>
                  <a:srgbClr val="FF0000"/>
                </a:solidFill>
              </a:rPr>
              <a:t>Вред вашим детям.</a:t>
            </a:r>
            <a:r>
              <a:rPr lang="ru-RU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4116" name="Picture 20" descr="present10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10200" y="4800600"/>
            <a:ext cx="1828800" cy="1600200"/>
          </a:xfrm>
          <a:prstGeom prst="rect">
            <a:avLst/>
          </a:prstGeom>
          <a:noFill/>
        </p:spPr>
      </p:pic>
      <p:pic>
        <p:nvPicPr>
          <p:cNvPr id="4117" name="Picture 21" descr="present10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19200" y="4876800"/>
            <a:ext cx="2438400" cy="1524000"/>
          </a:xfrm>
          <a:prstGeom prst="rect">
            <a:avLst/>
          </a:prstGeom>
          <a:noFill/>
        </p:spPr>
      </p:pic>
      <p:pic>
        <p:nvPicPr>
          <p:cNvPr id="4119" name="Picture 23" descr="131012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8600" y="609600"/>
            <a:ext cx="2057400" cy="1676400"/>
          </a:xfrm>
          <a:prstGeom prst="rect">
            <a:avLst/>
          </a:prstGeom>
          <a:noFill/>
        </p:spPr>
      </p:pic>
      <p:sp>
        <p:nvSpPr>
          <p:cNvPr id="4120" name="WordArt 24"/>
          <p:cNvSpPr>
            <a:spLocks noChangeArrowheads="1" noChangeShapeType="1" noTextEdit="1"/>
          </p:cNvSpPr>
          <p:nvPr/>
        </p:nvSpPr>
        <p:spPr bwMode="auto">
          <a:xfrm>
            <a:off x="3276600" y="3276600"/>
            <a:ext cx="2438400" cy="6572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r>
              <a:rPr lang="ru-RU" sz="2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Курение.</a:t>
            </a:r>
          </a:p>
        </p:txBody>
      </p:sp>
      <p:sp>
        <p:nvSpPr>
          <p:cNvPr id="4121" name="WordArt 25"/>
          <p:cNvSpPr>
            <a:spLocks noChangeArrowheads="1" noChangeShapeType="1" noTextEdit="1"/>
          </p:cNvSpPr>
          <p:nvPr/>
        </p:nvSpPr>
        <p:spPr bwMode="auto">
          <a:xfrm>
            <a:off x="3200400" y="3048000"/>
            <a:ext cx="2362200" cy="51435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r>
              <a:rPr lang="ru-RU" sz="2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CC00"/>
                </a:solidFill>
                <a:latin typeface="Times New Roman"/>
                <a:cs typeface="Times New Roman"/>
              </a:rPr>
              <a:t>Не курить.</a:t>
            </a:r>
          </a:p>
        </p:txBody>
      </p:sp>
      <p:sp>
        <p:nvSpPr>
          <p:cNvPr id="4122" name="Line 26"/>
          <p:cNvSpPr>
            <a:spLocks noChangeShapeType="1"/>
          </p:cNvSpPr>
          <p:nvPr/>
        </p:nvSpPr>
        <p:spPr bwMode="auto">
          <a:xfrm>
            <a:off x="4419600" y="4343400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24" name="Line 28"/>
          <p:cNvSpPr>
            <a:spLocks noChangeShapeType="1"/>
          </p:cNvSpPr>
          <p:nvPr/>
        </p:nvSpPr>
        <p:spPr bwMode="auto">
          <a:xfrm flipH="1">
            <a:off x="2819400" y="4495800"/>
            <a:ext cx="5334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25" name="Rectangle 29"/>
          <p:cNvSpPr>
            <a:spLocks noChangeArrowheads="1"/>
          </p:cNvSpPr>
          <p:nvPr/>
        </p:nvSpPr>
        <p:spPr bwMode="auto">
          <a:xfrm>
            <a:off x="609600" y="4343400"/>
            <a:ext cx="2209800" cy="381000"/>
          </a:xfrm>
          <a:prstGeom prst="rect">
            <a:avLst/>
          </a:prstGeom>
          <a:solidFill>
            <a:srgbClr val="FF0000">
              <a:alpha val="0"/>
            </a:srgbClr>
          </a:solidFill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2000" b="1">
                <a:solidFill>
                  <a:srgbClr val="FF0000"/>
                </a:solidFill>
              </a:rPr>
              <a:t>Экономит деньги.</a:t>
            </a:r>
          </a:p>
        </p:txBody>
      </p:sp>
      <p:pic>
        <p:nvPicPr>
          <p:cNvPr id="4126" name="Picture 30" descr="1046685100_11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33400" y="2743200"/>
            <a:ext cx="2286000" cy="1530350"/>
          </a:xfrm>
          <a:prstGeom prst="rect">
            <a:avLst/>
          </a:prstGeom>
          <a:noFill/>
        </p:spPr>
      </p:pic>
      <p:sp>
        <p:nvSpPr>
          <p:cNvPr id="4127" name="Line 31"/>
          <p:cNvSpPr>
            <a:spLocks noChangeShapeType="1"/>
          </p:cNvSpPr>
          <p:nvPr/>
        </p:nvSpPr>
        <p:spPr bwMode="auto">
          <a:xfrm>
            <a:off x="5562600" y="4495800"/>
            <a:ext cx="6096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6172200" y="4343400"/>
            <a:ext cx="2971800" cy="381000"/>
          </a:xfrm>
          <a:prstGeom prst="rect">
            <a:avLst/>
          </a:prstGeom>
          <a:solidFill>
            <a:srgbClr val="FF0000">
              <a:alpha val="0"/>
            </a:srgbClr>
          </a:solidFill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b="1">
                <a:solidFill>
                  <a:srgbClr val="FF0000"/>
                </a:solidFill>
              </a:rPr>
              <a:t>Сохранится здоровье.</a:t>
            </a:r>
          </a:p>
        </p:txBody>
      </p:sp>
      <p:pic>
        <p:nvPicPr>
          <p:cNvPr id="4129" name="Picture 33" descr="64908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096000" y="2514600"/>
            <a:ext cx="2895600" cy="175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500"/>
                            </p:stCondLst>
                            <p:childTnLst>
                              <p:par>
                                <p:cTn id="3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20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500"/>
                            </p:stCondLst>
                            <p:childTnLst>
                              <p:par>
                                <p:cTn id="42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4" dur="20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500"/>
                            </p:stCondLst>
                            <p:childTnLst>
                              <p:par>
                                <p:cTn id="46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8" dur="20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500"/>
                            </p:stCondLst>
                            <p:childTnLst>
                              <p:par>
                                <p:cTn id="5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0"/>
                            </p:stCondLst>
                            <p:childTnLst>
                              <p:par>
                                <p:cTn id="5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500"/>
                            </p:stCondLst>
                            <p:childTnLst>
                              <p:par>
                                <p:cTn id="5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6000"/>
                            </p:stCondLst>
                            <p:childTnLst>
                              <p:par>
                                <p:cTn id="62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3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6500"/>
                            </p:stCondLst>
                            <p:childTnLst>
                              <p:par>
                                <p:cTn id="66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7000"/>
                            </p:stCondLst>
                            <p:childTnLst>
                              <p:par>
                                <p:cTn id="70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1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7500"/>
                            </p:stCondLst>
                            <p:childTnLst>
                              <p:par>
                                <p:cTn id="74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5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8000"/>
                            </p:stCondLst>
                            <p:childTnLst>
                              <p:par>
                                <p:cTn id="78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9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8500"/>
                            </p:stCondLst>
                            <p:childTnLst>
                              <p:par>
                                <p:cTn id="82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9000"/>
                            </p:stCondLst>
                            <p:childTnLst>
                              <p:par>
                                <p:cTn id="86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7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9500"/>
                            </p:stCondLst>
                            <p:childTnLst>
                              <p:par>
                                <p:cTn id="90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1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0"/>
                            </p:stCondLst>
                            <p:childTnLst>
                              <p:par>
                                <p:cTn id="94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5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500"/>
                            </p:stCondLst>
                            <p:childTnLst>
                              <p:par>
                                <p:cTn id="98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9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1000"/>
                            </p:stCondLst>
                            <p:childTnLst>
                              <p:par>
                                <p:cTn id="102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3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1500"/>
                            </p:stCondLst>
                            <p:childTnLst>
                              <p:par>
                                <p:cTn id="106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7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2000"/>
                            </p:stCondLst>
                            <p:childTnLst>
                              <p:par>
                                <p:cTn id="110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1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2500"/>
                            </p:stCondLst>
                            <p:childTnLst>
                              <p:par>
                                <p:cTn id="1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3000"/>
                            </p:stCondLst>
                            <p:childTnLst>
                              <p:par>
                                <p:cTn id="11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1" dur="2000"/>
                                        <p:tgtEl>
                                          <p:spTgt spid="4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5000"/>
                            </p:stCondLst>
                            <p:childTnLst>
                              <p:par>
                                <p:cTn id="12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5" dur="20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7000"/>
                            </p:stCondLst>
                            <p:childTnLst>
                              <p:par>
                                <p:cTn id="12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9" dur="20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3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3" dur="500"/>
                                        <p:tgtEl>
                                          <p:spTgt spid="4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9500"/>
                            </p:stCondLst>
                            <p:childTnLst>
                              <p:par>
                                <p:cTn id="1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4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0000"/>
                            </p:stCondLst>
                            <p:childTnLst>
                              <p:par>
                                <p:cTn id="1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500"/>
                                        <p:tgtEl>
                                          <p:spTgt spid="4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0500"/>
                            </p:stCondLst>
                            <p:childTnLst>
                              <p:par>
                                <p:cTn id="143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1000"/>
                            </p:stCondLst>
                            <p:childTnLst>
                              <p:par>
                                <p:cTn id="14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1500"/>
                            </p:stCondLst>
                            <p:childTnLst>
                              <p:par>
                                <p:cTn id="153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32000"/>
                            </p:stCondLst>
                            <p:childTnLst>
                              <p:par>
                                <p:cTn id="15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32500"/>
                            </p:stCondLst>
                            <p:childTnLst>
                              <p:par>
                                <p:cTn id="163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33000"/>
                            </p:stCondLst>
                            <p:childTnLst>
                              <p:par>
                                <p:cTn id="16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33500"/>
                            </p:stCondLst>
                            <p:childTnLst>
                              <p:par>
                                <p:cTn id="173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4000"/>
                            </p:stCondLst>
                            <p:childTnLst>
                              <p:par>
                                <p:cTn id="17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 animBg="1"/>
      <p:bldP spid="4103" grpId="1" animBg="1"/>
      <p:bldP spid="4105" grpId="0" animBg="1"/>
      <p:bldP spid="4105" grpId="1" animBg="1"/>
      <p:bldP spid="4108" grpId="0" animBg="1"/>
      <p:bldP spid="4108" grpId="1" animBg="1"/>
      <p:bldP spid="4110" grpId="0" animBg="1"/>
      <p:bldP spid="4110" grpId="1" animBg="1"/>
      <p:bldP spid="4111" grpId="0" animBg="1"/>
      <p:bldP spid="4111" grpId="1" animBg="1"/>
      <p:bldP spid="4112" grpId="0" animBg="1"/>
      <p:bldP spid="4112" grpId="1" animBg="1"/>
      <p:bldP spid="4113" grpId="0" animBg="1"/>
      <p:bldP spid="4113" grpId="1" animBg="1"/>
      <p:bldP spid="4114" grpId="0" animBg="1"/>
      <p:bldP spid="4114" grpId="1" animBg="1"/>
      <p:bldP spid="4115" grpId="0" animBg="1"/>
      <p:bldP spid="4115" grpId="1" animBg="1"/>
      <p:bldP spid="4120" grpId="0" animBg="1"/>
      <p:bldP spid="4120" grpId="1" animBg="1"/>
      <p:bldP spid="4121" grpId="0" animBg="1"/>
      <p:bldP spid="4121" grpId="1" animBg="1"/>
      <p:bldP spid="4124" grpId="0" animBg="1"/>
      <p:bldP spid="4124" grpId="1" animBg="1"/>
      <p:bldP spid="4125" grpId="0" animBg="1"/>
      <p:bldP spid="4125" grpId="1" animBg="1"/>
      <p:bldP spid="4127" grpId="0" animBg="1"/>
      <p:bldP spid="4127" grpId="1" animBg="1"/>
      <p:bldP spid="4128" grpId="0" animBg="1"/>
      <p:bldP spid="4128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</p:spPr>
      </p:pic>
      <p:sp>
        <p:nvSpPr>
          <p:cNvPr id="3" name="AutoShape 7"/>
          <p:cNvSpPr>
            <a:spLocks noChangeArrowheads="1"/>
          </p:cNvSpPr>
          <p:nvPr/>
        </p:nvSpPr>
        <p:spPr bwMode="auto">
          <a:xfrm>
            <a:off x="381000" y="304800"/>
            <a:ext cx="2819400" cy="3124200"/>
          </a:xfrm>
          <a:prstGeom prst="star8">
            <a:avLst>
              <a:gd name="adj" fmla="val 37194"/>
            </a:avLst>
          </a:prstGeom>
          <a:gradFill rotWithShape="1">
            <a:gsLst>
              <a:gs pos="0">
                <a:srgbClr val="FFFF00"/>
              </a:gs>
              <a:gs pos="100000">
                <a:srgbClr val="FF66FF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/>
              <a:t>1.  Содержи </a:t>
            </a:r>
          </a:p>
          <a:p>
            <a:pPr algn="ctr"/>
            <a:r>
              <a:rPr lang="ru-RU" dirty="0"/>
              <a:t>в чистоте</a:t>
            </a:r>
          </a:p>
          <a:p>
            <a:pPr algn="ctr"/>
            <a:r>
              <a:rPr lang="ru-RU" dirty="0"/>
              <a:t>свое тело, </a:t>
            </a:r>
          </a:p>
          <a:p>
            <a:pPr algn="ctr"/>
            <a:r>
              <a:rPr lang="ru-RU" dirty="0"/>
              <a:t>одежду и</a:t>
            </a:r>
          </a:p>
          <a:p>
            <a:pPr algn="ctr"/>
            <a:r>
              <a:rPr lang="ru-RU" dirty="0"/>
              <a:t> жилище.</a:t>
            </a:r>
          </a:p>
        </p:txBody>
      </p:sp>
      <p:sp>
        <p:nvSpPr>
          <p:cNvPr id="4" name="AutoShape 8"/>
          <p:cNvSpPr>
            <a:spLocks noChangeArrowheads="1"/>
          </p:cNvSpPr>
          <p:nvPr/>
        </p:nvSpPr>
        <p:spPr bwMode="auto">
          <a:xfrm>
            <a:off x="990600" y="3505200"/>
            <a:ext cx="2743200" cy="3048000"/>
          </a:xfrm>
          <a:prstGeom prst="star8">
            <a:avLst>
              <a:gd name="adj" fmla="val 38250"/>
            </a:avLst>
          </a:prstGeom>
          <a:gradFill rotWithShape="1">
            <a:gsLst>
              <a:gs pos="0">
                <a:srgbClr val="FFFF00"/>
              </a:gs>
              <a:gs pos="50000">
                <a:srgbClr val="FF66FF"/>
              </a:gs>
              <a:gs pos="100000">
                <a:srgbClr val="FFFF00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2 . Правильно</a:t>
            </a:r>
          </a:p>
          <a:p>
            <a:pPr algn="ctr"/>
            <a:r>
              <a:rPr lang="ru-RU"/>
              <a:t> питайся</a:t>
            </a:r>
          </a:p>
        </p:txBody>
      </p:sp>
      <p:sp>
        <p:nvSpPr>
          <p:cNvPr id="5" name="AutoShape 9"/>
          <p:cNvSpPr>
            <a:spLocks noChangeArrowheads="1"/>
          </p:cNvSpPr>
          <p:nvPr/>
        </p:nvSpPr>
        <p:spPr bwMode="auto">
          <a:xfrm>
            <a:off x="3352800" y="1524000"/>
            <a:ext cx="3048000" cy="2971800"/>
          </a:xfrm>
          <a:prstGeom prst="star8">
            <a:avLst>
              <a:gd name="adj" fmla="val 38250"/>
            </a:avLst>
          </a:prstGeom>
          <a:gradFill rotWithShape="1">
            <a:gsLst>
              <a:gs pos="0">
                <a:srgbClr val="FFFF00"/>
              </a:gs>
              <a:gs pos="100000">
                <a:srgbClr val="FF66FF"/>
              </a:gs>
            </a:gsLst>
            <a:path path="rect">
              <a:fillToRect t="100000" r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3.  Правильно </a:t>
            </a:r>
          </a:p>
          <a:p>
            <a:pPr algn="ctr"/>
            <a:r>
              <a:rPr lang="ru-RU"/>
              <a:t>сочетай труд </a:t>
            </a:r>
          </a:p>
          <a:p>
            <a:pPr algn="ctr"/>
            <a:r>
              <a:rPr lang="ru-RU"/>
              <a:t>и отдых</a:t>
            </a:r>
          </a:p>
        </p:txBody>
      </p:sp>
      <p:sp>
        <p:nvSpPr>
          <p:cNvPr id="6" name="AutoShape 10"/>
          <p:cNvSpPr>
            <a:spLocks noChangeArrowheads="1"/>
          </p:cNvSpPr>
          <p:nvPr/>
        </p:nvSpPr>
        <p:spPr bwMode="auto">
          <a:xfrm>
            <a:off x="6248400" y="381000"/>
            <a:ext cx="2743200" cy="2819400"/>
          </a:xfrm>
          <a:prstGeom prst="star8">
            <a:avLst>
              <a:gd name="adj" fmla="val 38250"/>
            </a:avLst>
          </a:prstGeom>
          <a:gradFill rotWithShape="1">
            <a:gsLst>
              <a:gs pos="0">
                <a:srgbClr val="FF66FF"/>
              </a:gs>
              <a:gs pos="100000">
                <a:srgbClr val="FFFF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4 .</a:t>
            </a:r>
          </a:p>
          <a:p>
            <a:pPr algn="ctr"/>
            <a:r>
              <a:rPr lang="ru-RU"/>
              <a:t>Больше</a:t>
            </a:r>
          </a:p>
          <a:p>
            <a:pPr algn="ctr"/>
            <a:r>
              <a:rPr lang="ru-RU"/>
              <a:t> двигайся!</a:t>
            </a:r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auto">
          <a:xfrm>
            <a:off x="6019800" y="3581400"/>
            <a:ext cx="2895600" cy="3048000"/>
          </a:xfrm>
          <a:prstGeom prst="star8">
            <a:avLst>
              <a:gd name="adj" fmla="val 38250"/>
            </a:avLst>
          </a:prstGeom>
          <a:gradFill rotWithShape="1">
            <a:gsLst>
              <a:gs pos="0">
                <a:srgbClr val="FF66FF"/>
              </a:gs>
              <a:gs pos="50000">
                <a:srgbClr val="FFFF00"/>
              </a:gs>
              <a:gs pos="100000">
                <a:srgbClr val="FF66FF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5.  Не заводи</a:t>
            </a:r>
          </a:p>
          <a:p>
            <a:pPr algn="ctr"/>
            <a:r>
              <a:rPr lang="ru-RU"/>
              <a:t>вредных привычек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80" name="WordArt 4"/>
          <p:cNvSpPr>
            <a:spLocks noChangeArrowheads="1" noChangeShapeType="1" noTextEdit="1"/>
          </p:cNvSpPr>
          <p:nvPr/>
        </p:nvSpPr>
        <p:spPr bwMode="auto">
          <a:xfrm>
            <a:off x="304800" y="0"/>
            <a:ext cx="8610600" cy="419417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Здоровый мир -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путь к успеху!</a:t>
            </a:r>
          </a:p>
        </p:txBody>
      </p:sp>
      <p:pic>
        <p:nvPicPr>
          <p:cNvPr id="126981" name="Picture 5" descr="19-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3657600"/>
            <a:ext cx="4305300" cy="289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6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6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00230" y="-1428784"/>
            <a:ext cx="12192000" cy="97536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357166"/>
            <a:ext cx="87154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rebuchet MS" pitchFamily="34" charset="0"/>
              </a:rPr>
              <a:t>Главные </a:t>
            </a:r>
          </a:p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rebuchet MS" pitchFamily="34" charset="0"/>
              </a:rPr>
              <a:t>факторы здоровья:</a:t>
            </a:r>
            <a:endParaRPr lang="ru-RU" sz="4800" b="1" dirty="0">
              <a:solidFill>
                <a:srgbClr val="0070C0"/>
              </a:solidFill>
              <a:latin typeface="Trebuchet MS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2828836"/>
            <a:ext cx="564358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</a:rPr>
              <a:t>движение;</a:t>
            </a:r>
          </a:p>
          <a:p>
            <a:r>
              <a:rPr lang="ru-RU" sz="5400" b="1" dirty="0" smtClean="0">
                <a:solidFill>
                  <a:srgbClr val="0070C0"/>
                </a:solidFill>
              </a:rPr>
              <a:t>питание;</a:t>
            </a:r>
          </a:p>
          <a:p>
            <a:r>
              <a:rPr lang="ru-RU" sz="5400" b="1" dirty="0" smtClean="0">
                <a:solidFill>
                  <a:srgbClr val="0070C0"/>
                </a:solidFill>
              </a:rPr>
              <a:t>режим;</a:t>
            </a:r>
          </a:p>
          <a:p>
            <a:r>
              <a:rPr lang="ru-RU" sz="5400" b="1" dirty="0" smtClean="0">
                <a:solidFill>
                  <a:srgbClr val="0070C0"/>
                </a:solidFill>
              </a:rPr>
              <a:t>закаливание.</a:t>
            </a:r>
          </a:p>
        </p:txBody>
      </p:sp>
      <p:pic>
        <p:nvPicPr>
          <p:cNvPr id="5" name="Picture 10" descr="37r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928934"/>
            <a:ext cx="8651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 descr="37r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786190"/>
            <a:ext cx="8651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37r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643446"/>
            <a:ext cx="8651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0" descr="37r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429264"/>
            <a:ext cx="8651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2357430"/>
            <a:ext cx="1836737" cy="4032250"/>
          </a:xfrm>
          <a:prstGeom prst="rect">
            <a:avLst/>
          </a:prstGeom>
          <a:noFill/>
          <a:ln w="76200" cmpd="tri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1285861"/>
            <a:ext cx="74295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В презентации использованы материалы с сайтов: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2571744"/>
            <a:ext cx="45792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66"/>
                </a:solidFill>
                <a:hlinkClick r:id="rId3"/>
              </a:rPr>
              <a:t>http</a:t>
            </a:r>
            <a:r>
              <a:rPr lang="ru-RU" sz="2400" b="1" dirty="0" smtClean="0">
                <a:solidFill>
                  <a:srgbClr val="FF0066"/>
                </a:solidFill>
                <a:hlinkClick r:id="rId3"/>
              </a:rPr>
              <a:t>://</a:t>
            </a:r>
            <a:r>
              <a:rPr lang="en-US" sz="2400" b="1" dirty="0" smtClean="0">
                <a:solidFill>
                  <a:srgbClr val="FF0066"/>
                </a:solidFill>
                <a:hlinkClick r:id="rId3"/>
              </a:rPr>
              <a:t>www</a:t>
            </a:r>
            <a:r>
              <a:rPr lang="ru-RU" sz="2400" b="1" dirty="0" smtClean="0">
                <a:solidFill>
                  <a:srgbClr val="FF0066"/>
                </a:solidFill>
                <a:hlinkClick r:id="rId3"/>
              </a:rPr>
              <a:t>.</a:t>
            </a:r>
            <a:r>
              <a:rPr lang="en-US" sz="2400" b="1" dirty="0" err="1" smtClean="0">
                <a:solidFill>
                  <a:srgbClr val="FF0066"/>
                </a:solidFill>
                <a:hlinkClick r:id="rId3"/>
              </a:rPr>
              <a:t>viri</a:t>
            </a:r>
            <a:r>
              <a:rPr lang="ru-RU" sz="2400" b="1" dirty="0" smtClean="0">
                <a:solidFill>
                  <a:srgbClr val="FF0066"/>
                </a:solidFill>
                <a:hlinkClick r:id="rId3"/>
              </a:rPr>
              <a:t>.</a:t>
            </a:r>
            <a:r>
              <a:rPr lang="en-US" sz="2400" b="1" dirty="0" err="1" smtClean="0">
                <a:solidFill>
                  <a:srgbClr val="FF0066"/>
                </a:solidFill>
                <a:hlinkClick r:id="rId3"/>
              </a:rPr>
              <a:t>rdf</a:t>
            </a:r>
            <a:r>
              <a:rPr lang="ru-RU" sz="2400" b="1" dirty="0" smtClean="0">
                <a:solidFill>
                  <a:srgbClr val="FF0066"/>
                </a:solidFill>
                <a:hlinkClick r:id="rId3"/>
              </a:rPr>
              <a:t>.</a:t>
            </a:r>
            <a:r>
              <a:rPr lang="en-US" sz="2400" b="1" dirty="0" err="1" smtClean="0">
                <a:solidFill>
                  <a:srgbClr val="FF0066"/>
                </a:solidFill>
                <a:hlinkClick r:id="rId3"/>
              </a:rPr>
              <a:t>ru</a:t>
            </a:r>
            <a:endParaRPr lang="ru-RU" sz="2400" b="1" dirty="0" smtClean="0">
              <a:solidFill>
                <a:srgbClr val="FF0066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14414" y="3244334"/>
            <a:ext cx="45680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66"/>
                </a:solidFill>
                <a:hlinkClick r:id="rId4"/>
              </a:rPr>
              <a:t>http</a:t>
            </a:r>
            <a:r>
              <a:rPr lang="ru-RU" sz="2400" b="1" dirty="0" smtClean="0">
                <a:solidFill>
                  <a:srgbClr val="FF0066"/>
                </a:solidFill>
                <a:hlinkClick r:id="rId4"/>
              </a:rPr>
              <a:t>://</a:t>
            </a:r>
            <a:r>
              <a:rPr lang="en-US" sz="2400" b="1" dirty="0" smtClean="0">
                <a:solidFill>
                  <a:srgbClr val="0000CC"/>
                </a:solidFill>
                <a:hlinkClick r:id="rId4"/>
              </a:rPr>
              <a:t>school-</a:t>
            </a:r>
            <a:r>
              <a:rPr lang="en-US" sz="2400" b="1" dirty="0" smtClean="0">
                <a:solidFill>
                  <a:srgbClr val="0000CC"/>
                </a:solidFill>
              </a:rPr>
              <a:t> collection.edu.ru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42976" y="3982998"/>
            <a:ext cx="49584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CC"/>
                </a:solidFill>
              </a:rPr>
              <a:t>http</a:t>
            </a:r>
            <a:r>
              <a:rPr lang="ru-RU" sz="2400" b="1" dirty="0" smtClean="0">
                <a:solidFill>
                  <a:srgbClr val="0000CC"/>
                </a:solidFill>
              </a:rPr>
              <a:t>: //</a:t>
            </a:r>
            <a:r>
              <a:rPr lang="en-US" sz="2400" b="1" dirty="0" smtClean="0">
                <a:solidFill>
                  <a:srgbClr val="0000CC"/>
                </a:solidFill>
              </a:rPr>
              <a:t>www</a:t>
            </a:r>
            <a:r>
              <a:rPr lang="ru-RU" sz="2400" b="1" dirty="0" smtClean="0">
                <a:solidFill>
                  <a:srgbClr val="0000CC"/>
                </a:solidFill>
              </a:rPr>
              <a:t>.21412.</a:t>
            </a:r>
            <a:r>
              <a:rPr lang="en-US" sz="2400" b="1" dirty="0" err="1" smtClean="0">
                <a:solidFill>
                  <a:srgbClr val="0000CC"/>
                </a:solidFill>
              </a:rPr>
              <a:t>edusite</a:t>
            </a:r>
            <a:r>
              <a:rPr lang="ru-RU" sz="2400" b="1" dirty="0" smtClean="0">
                <a:solidFill>
                  <a:srgbClr val="0000CC"/>
                </a:solidFill>
              </a:rPr>
              <a:t>.</a:t>
            </a:r>
            <a:r>
              <a:rPr lang="en-US" sz="2400" b="1" dirty="0" err="1" smtClean="0">
                <a:solidFill>
                  <a:srgbClr val="0000CC"/>
                </a:solidFill>
              </a:rPr>
              <a:t>ru</a:t>
            </a:r>
            <a:r>
              <a:rPr lang="ru-RU" sz="2400" b="1" dirty="0" smtClean="0">
                <a:solidFill>
                  <a:srgbClr val="0000CC"/>
                </a:solidFill>
              </a:rPr>
              <a:t> </a:t>
            </a:r>
            <a:endParaRPr lang="ru-RU" sz="2400" b="1" dirty="0">
              <a:solidFill>
                <a:srgbClr val="0000CC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42976" y="4721662"/>
            <a:ext cx="44366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66"/>
                </a:solidFill>
                <a:hlinkClick r:id="rId5" invalidUrl="http:///"/>
              </a:rPr>
              <a:t>http</a:t>
            </a:r>
            <a:r>
              <a:rPr lang="ru-RU" sz="2400" b="1" dirty="0" smtClean="0">
                <a:solidFill>
                  <a:srgbClr val="FF0066"/>
                </a:solidFill>
                <a:hlinkClick r:id="rId5" invalidUrl="http:///"/>
              </a:rPr>
              <a:t>://</a:t>
            </a:r>
            <a:r>
              <a:rPr lang="en-US" sz="2400" b="1" dirty="0" smtClean="0">
                <a:solidFill>
                  <a:srgbClr val="0000CC"/>
                </a:solidFill>
              </a:rPr>
              <a:t>sr.karelya.ru</a:t>
            </a:r>
            <a:endParaRPr lang="ru-RU" sz="24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0"/>
            <a:ext cx="864399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/>
              <a:t>«</a:t>
            </a:r>
            <a:r>
              <a:rPr lang="ru-RU" sz="4000" b="1" i="1" dirty="0" smtClean="0">
                <a:solidFill>
                  <a:srgbClr val="002060"/>
                </a:solidFill>
              </a:rPr>
              <a:t>Профилактика лечения в бесконечности движения»</a:t>
            </a:r>
          </a:p>
          <a:p>
            <a:pPr algn="ctr"/>
            <a:r>
              <a:rPr lang="ru-RU" sz="4000" b="1" i="1" dirty="0" smtClean="0">
                <a:solidFill>
                  <a:srgbClr val="7030A0"/>
                </a:solidFill>
              </a:rPr>
              <a:t>Занимайтесь</a:t>
            </a:r>
          </a:p>
          <a:p>
            <a:pPr algn="ctr"/>
            <a:r>
              <a:rPr lang="ru-RU" sz="4000" b="1" i="1" dirty="0" smtClean="0">
                <a:solidFill>
                  <a:srgbClr val="7030A0"/>
                </a:solidFill>
              </a:rPr>
              <a:t>физкультурой</a:t>
            </a:r>
          </a:p>
          <a:p>
            <a:pPr algn="ctr"/>
            <a:r>
              <a:rPr lang="ru-RU" sz="4000" b="1" i="1" dirty="0" smtClean="0">
                <a:solidFill>
                  <a:srgbClr val="7030A0"/>
                </a:solidFill>
              </a:rPr>
              <a:t>и </a:t>
            </a:r>
          </a:p>
          <a:p>
            <a:pPr algn="ctr"/>
            <a:r>
              <a:rPr lang="ru-RU" sz="4000" b="1" i="1" dirty="0" smtClean="0">
                <a:solidFill>
                  <a:srgbClr val="7030A0"/>
                </a:solidFill>
              </a:rPr>
              <a:t>спортом! </a:t>
            </a:r>
            <a:endParaRPr lang="ru-RU" sz="4000" b="1" i="1" dirty="0">
              <a:solidFill>
                <a:srgbClr val="7030A0"/>
              </a:solidFill>
            </a:endParaRPr>
          </a:p>
        </p:txBody>
      </p:sp>
      <p:pic>
        <p:nvPicPr>
          <p:cNvPr id="4" name="Picture 5" descr="5E2A149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28802"/>
            <a:ext cx="2702793" cy="4432925"/>
          </a:xfrm>
          <a:prstGeom prst="rect">
            <a:avLst/>
          </a:prstGeom>
          <a:noFill/>
        </p:spPr>
      </p:pic>
      <p:pic>
        <p:nvPicPr>
          <p:cNvPr id="5" name="Picture 10" descr="1512270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56723" y="3286124"/>
            <a:ext cx="2687277" cy="4071918"/>
          </a:xfrm>
          <a:prstGeom prst="rect">
            <a:avLst/>
          </a:prstGeom>
          <a:noFill/>
        </p:spPr>
      </p:pic>
      <p:pic>
        <p:nvPicPr>
          <p:cNvPr id="20481" name="Picture 1" descr="G:\Анимации\Дети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40" y="4643446"/>
            <a:ext cx="2428892" cy="18573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571480"/>
            <a:ext cx="90726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kern="10" dirty="0" smtClean="0">
                <a:ln w="9525">
                  <a:solidFill>
                    <a:srgbClr val="9933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"/>
                <a:cs typeface="Arial"/>
              </a:rPr>
              <a:t>Если не бегать, пока здоров, придется побегать,</a:t>
            </a:r>
          </a:p>
          <a:p>
            <a:pPr algn="ctr"/>
            <a:r>
              <a:rPr lang="ru-RU" sz="2800" kern="10" dirty="0" smtClean="0">
                <a:ln w="9525">
                  <a:solidFill>
                    <a:srgbClr val="9933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"/>
                <a:cs typeface="Arial"/>
              </a:rPr>
              <a:t>когда заболеешь. Движение – это жизнь.</a:t>
            </a:r>
            <a:endParaRPr lang="ru-RU" sz="2800" kern="10" dirty="0">
              <a:ln w="9525">
                <a:solidFill>
                  <a:srgbClr val="993300"/>
                </a:solidFill>
                <a:round/>
                <a:headEnd/>
                <a:tailEnd/>
              </a:ln>
              <a:solidFill>
                <a:srgbClr val="7030A0"/>
              </a:solidFill>
              <a:latin typeface="Arial"/>
              <a:cs typeface="Arial"/>
            </a:endParaRPr>
          </a:p>
        </p:txBody>
      </p:sp>
      <p:pic>
        <p:nvPicPr>
          <p:cNvPr id="4" name="Picture 7" descr="runn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785926"/>
            <a:ext cx="1357322" cy="1772520"/>
          </a:xfrm>
          <a:prstGeom prst="rect">
            <a:avLst/>
          </a:prstGeom>
          <a:noFill/>
        </p:spPr>
      </p:pic>
      <p:pic>
        <p:nvPicPr>
          <p:cNvPr id="5" name="Picture 6" descr="hurdl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58082" y="1928802"/>
            <a:ext cx="1292228" cy="1643503"/>
          </a:xfrm>
          <a:prstGeom prst="rect">
            <a:avLst/>
          </a:prstGeom>
          <a:noFill/>
        </p:spPr>
      </p:pic>
      <p:pic>
        <p:nvPicPr>
          <p:cNvPr id="6" name="Picture 5" descr="run000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6578" y="4429132"/>
            <a:ext cx="1612233" cy="157479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214546" y="1785926"/>
            <a:ext cx="492922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Вопросы: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а) Почему нужно много двигаться?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б) Чем полезны зарядка, занятие спортом, игры на свежем воздухе?</a:t>
            </a:r>
          </a:p>
          <a:p>
            <a:endParaRPr lang="ru-RU" dirty="0"/>
          </a:p>
        </p:txBody>
      </p:sp>
      <p:pic>
        <p:nvPicPr>
          <p:cNvPr id="8" name="Picture 5" descr="IM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5984" y="3643314"/>
            <a:ext cx="3143272" cy="2428892"/>
          </a:xfrm>
          <a:prstGeom prst="rect">
            <a:avLst/>
          </a:prstGeom>
          <a:noFill/>
          <a:ln w="9525">
            <a:solidFill>
              <a:srgbClr val="00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71668" y="-1571660"/>
            <a:ext cx="12192000" cy="97536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928663" y="714356"/>
            <a:ext cx="36433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Arial"/>
                <a:cs typeface="Arial"/>
              </a:rPr>
              <a:t>ПРАВИЛЬНОЕ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70C0"/>
              </a:solidFill>
              <a:latin typeface="Arial"/>
              <a:cs typeface="Arial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29124" y="714356"/>
            <a:ext cx="3143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Arial"/>
                <a:cs typeface="Arial"/>
              </a:rPr>
              <a:t>ПИТАНИЕ -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70C0"/>
              </a:solidFill>
              <a:latin typeface="Arial"/>
              <a:cs typeface="Arial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14744" y="1643051"/>
            <a:ext cx="35004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Arial"/>
                <a:cs typeface="Arial"/>
              </a:rPr>
              <a:t>ЗДОРОВЬЯ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70C0"/>
              </a:solidFill>
              <a:latin typeface="Arial"/>
              <a:cs typeface="Arial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356" y="1643050"/>
            <a:ext cx="22145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Arial"/>
                <a:cs typeface="Arial"/>
              </a:rPr>
              <a:t> ЗАЛОГ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2285993"/>
            <a:ext cx="342902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66CC"/>
                </a:solidFill>
              </a:rPr>
              <a:t> </a:t>
            </a:r>
            <a:r>
              <a:rPr lang="ru-RU" sz="3200" b="1" dirty="0" smtClean="0">
                <a:solidFill>
                  <a:srgbClr val="0066CC"/>
                </a:solidFill>
              </a:rPr>
              <a:t>Для жизни нам нужна энергия, и мы получаем её из еды и питания. 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929058" y="2643182"/>
            <a:ext cx="557216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 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Питательные вещества снабжают нас не только энергией, но и строительным материалом  для роста и исправлений повреждений организма.</a:t>
            </a:r>
            <a:endParaRPr lang="ru-RU" sz="2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1" name="Picture 3" descr="untiффtle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4357694"/>
            <a:ext cx="2357454" cy="213046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4000496" y="5000636"/>
            <a:ext cx="58579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Каждый вид продуктов полезен по - своему. Очень важно, чтобы мы употребляли в правильной про-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порции все необходимые продукты.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73731" name="Picture 3" descr="G:\Анимации\Торт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214422"/>
            <a:ext cx="1133475" cy="1047750"/>
          </a:xfrm>
          <a:prstGeom prst="rect">
            <a:avLst/>
          </a:prstGeom>
          <a:noFill/>
        </p:spPr>
      </p:pic>
      <p:pic>
        <p:nvPicPr>
          <p:cNvPr id="14" name="Picture 9" descr="bc2c5f16e4f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86644" y="571480"/>
            <a:ext cx="2000264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1285860"/>
            <a:ext cx="6000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FF0066"/>
                </a:solidFill>
              </a:rPr>
              <a:t>Как правильно питаться?</a:t>
            </a:r>
            <a:endParaRPr lang="ru-RU" sz="3600" b="1" i="1" dirty="0">
              <a:solidFill>
                <a:srgbClr val="FF0066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10800000" flipV="1">
            <a:off x="642910" y="2427349"/>
            <a:ext cx="77153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 </a:t>
            </a:r>
            <a:r>
              <a:rPr lang="ru-RU" sz="2800" b="1" dirty="0" smtClean="0">
                <a:solidFill>
                  <a:schemeClr val="accent2"/>
                </a:solidFill>
              </a:rPr>
              <a:t>Нам надо есть примерно 4 раза в день. Каждый раз пища должна содержать всё, что нужно нашим клеткам.</a:t>
            </a:r>
            <a:endParaRPr lang="ru-RU" sz="2800" dirty="0"/>
          </a:p>
        </p:txBody>
      </p:sp>
      <p:pic>
        <p:nvPicPr>
          <p:cNvPr id="5" name="Picture 19" descr="1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9" y="928670"/>
            <a:ext cx="2000232" cy="171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000628" y="3857628"/>
            <a:ext cx="4857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FF0066"/>
                </a:solidFill>
              </a:rPr>
              <a:t>Не увлекайтесь!</a:t>
            </a:r>
            <a:endParaRPr lang="ru-RU" sz="3600" b="1" i="1" dirty="0">
              <a:solidFill>
                <a:srgbClr val="FF0066"/>
              </a:solidFill>
            </a:endParaRPr>
          </a:p>
        </p:txBody>
      </p:sp>
      <p:pic>
        <p:nvPicPr>
          <p:cNvPr id="8" name="Picture 7" descr="3b69aed757db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4714884"/>
            <a:ext cx="2714612" cy="1903412"/>
          </a:xfrm>
          <a:prstGeom prst="rect">
            <a:avLst/>
          </a:prstGeom>
          <a:noFill/>
        </p:spPr>
      </p:pic>
      <p:pic>
        <p:nvPicPr>
          <p:cNvPr id="9" name="Picture 6" descr="1ec28e497eac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29058" y="4786322"/>
            <a:ext cx="2140634" cy="1884856"/>
          </a:xfrm>
          <a:prstGeom prst="rect">
            <a:avLst/>
          </a:prstGeom>
          <a:noFill/>
        </p:spPr>
      </p:pic>
      <p:pic>
        <p:nvPicPr>
          <p:cNvPr id="11" name="Picture 5" descr="овощи и фрукт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786" y="3851110"/>
            <a:ext cx="2214578" cy="2649723"/>
          </a:xfrm>
          <a:prstGeom prst="rect">
            <a:avLst/>
          </a:prstGeom>
          <a:noFill/>
          <a:ln w="76200" cmpd="tri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00230" y="-1571660"/>
            <a:ext cx="12192000" cy="97536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3" y="214290"/>
            <a:ext cx="70723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"/>
                <a:cs typeface="Arial"/>
              </a:rPr>
              <a:t>Пирамида здорового питания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7030A0"/>
              </a:solidFill>
              <a:latin typeface="Arial"/>
              <a:cs typeface="Arial"/>
            </a:endParaRPr>
          </a:p>
        </p:txBody>
      </p:sp>
      <p:graphicFrame>
        <p:nvGraphicFramePr>
          <p:cNvPr id="75779" name="Object 3"/>
          <p:cNvGraphicFramePr>
            <a:graphicFrameLocks noChangeAspect="1"/>
          </p:cNvGraphicFramePr>
          <p:nvPr/>
        </p:nvGraphicFramePr>
        <p:xfrm>
          <a:off x="4929190" y="500042"/>
          <a:ext cx="4500594" cy="5500702"/>
        </p:xfrm>
        <a:graphic>
          <a:graphicData uri="http://schemas.openxmlformats.org/presentationml/2006/ole">
            <p:oleObj spid="_x0000_s75779" name="Document" r:id="rId4" imgW="6495393" imgH="7364540" progId="Word.Document.8">
              <p:embed/>
            </p:oleObj>
          </a:graphicData>
        </a:graphic>
      </p:graphicFrame>
      <p:sp>
        <p:nvSpPr>
          <p:cNvPr id="5" name="Oval 11"/>
          <p:cNvSpPr>
            <a:spLocks noChangeArrowheads="1"/>
          </p:cNvSpPr>
          <p:nvPr/>
        </p:nvSpPr>
        <p:spPr bwMode="auto">
          <a:xfrm>
            <a:off x="285720" y="1000109"/>
            <a:ext cx="5643602" cy="1643074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b="1" dirty="0">
                <a:solidFill>
                  <a:srgbClr val="0000FF"/>
                </a:solidFill>
              </a:rPr>
              <a:t>Витамин </a:t>
            </a:r>
            <a:r>
              <a:rPr lang="ru-RU" b="1" dirty="0"/>
              <a:t> </a:t>
            </a:r>
            <a:r>
              <a:rPr lang="ru-RU" b="1" dirty="0">
                <a:solidFill>
                  <a:srgbClr val="FF0000"/>
                </a:solidFill>
              </a:rPr>
              <a:t>А.</a:t>
            </a:r>
          </a:p>
          <a:p>
            <a:r>
              <a:rPr lang="ru-RU" b="1" dirty="0">
                <a:solidFill>
                  <a:srgbClr val="0000FF"/>
                </a:solidFill>
              </a:rPr>
              <a:t>Если вы хотите </a:t>
            </a:r>
            <a:r>
              <a:rPr lang="ru-RU" b="1" dirty="0" smtClean="0">
                <a:solidFill>
                  <a:srgbClr val="0000FF"/>
                </a:solidFill>
              </a:rPr>
              <a:t>хорошо расти, хорошо </a:t>
            </a:r>
            <a:r>
              <a:rPr lang="ru-RU" b="1" dirty="0">
                <a:solidFill>
                  <a:srgbClr val="0000FF"/>
                </a:solidFill>
              </a:rPr>
              <a:t>видеть </a:t>
            </a:r>
            <a:r>
              <a:rPr lang="ru-RU" b="1" dirty="0" smtClean="0">
                <a:solidFill>
                  <a:srgbClr val="0000FF"/>
                </a:solidFill>
              </a:rPr>
              <a:t>и </a:t>
            </a:r>
            <a:r>
              <a:rPr lang="ru-RU" b="1" dirty="0">
                <a:solidFill>
                  <a:srgbClr val="0000FF"/>
                </a:solidFill>
              </a:rPr>
              <a:t>иметь крепкие зубы.</a:t>
            </a:r>
          </a:p>
          <a:p>
            <a:r>
              <a:rPr lang="ru-RU" b="1" dirty="0">
                <a:solidFill>
                  <a:srgbClr val="FF0000"/>
                </a:solidFill>
              </a:rPr>
              <a:t>Морковь, капуста, помидоры.</a:t>
            </a:r>
          </a:p>
          <a:p>
            <a:endParaRPr lang="ru-RU" sz="2800" dirty="0"/>
          </a:p>
        </p:txBody>
      </p:sp>
      <p:sp>
        <p:nvSpPr>
          <p:cNvPr id="6" name="Oval 14"/>
          <p:cNvSpPr>
            <a:spLocks noChangeArrowheads="1"/>
          </p:cNvSpPr>
          <p:nvPr/>
        </p:nvSpPr>
        <p:spPr bwMode="auto">
          <a:xfrm>
            <a:off x="214282" y="2571744"/>
            <a:ext cx="5143536" cy="2071702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Витамин  </a:t>
            </a:r>
            <a:r>
              <a:rPr lang="ru-RU" dirty="0">
                <a:solidFill>
                  <a:srgbClr val="FF00FF"/>
                </a:solidFill>
              </a:rPr>
              <a:t>В.</a:t>
            </a:r>
          </a:p>
          <a:p>
            <a:r>
              <a:rPr lang="ru-RU" dirty="0">
                <a:solidFill>
                  <a:srgbClr val="008000"/>
                </a:solidFill>
              </a:rPr>
              <a:t>Если вы хотите быть сильными</a:t>
            </a:r>
            <a:r>
              <a:rPr lang="ru-RU" dirty="0" smtClean="0">
                <a:solidFill>
                  <a:srgbClr val="008000"/>
                </a:solidFill>
              </a:rPr>
              <a:t>,  </a:t>
            </a:r>
            <a:r>
              <a:rPr lang="ru-RU" dirty="0">
                <a:solidFill>
                  <a:srgbClr val="008000"/>
                </a:solidFill>
              </a:rPr>
              <a:t>иметь хороший аппетит и не  хотите огорчаться по пустякам. </a:t>
            </a:r>
          </a:p>
          <a:p>
            <a:r>
              <a:rPr lang="ru-RU" dirty="0">
                <a:solidFill>
                  <a:srgbClr val="FF0000"/>
                </a:solidFill>
              </a:rPr>
              <a:t>Свекла, яблоки, репа, зелень  салата, редиска.</a:t>
            </a:r>
          </a:p>
          <a:p>
            <a:endParaRPr lang="ru-RU" sz="1200" dirty="0">
              <a:solidFill>
                <a:srgbClr val="FF0000"/>
              </a:solidFill>
            </a:endParaRPr>
          </a:p>
          <a:p>
            <a:endParaRPr lang="ru-RU" sz="2400" dirty="0"/>
          </a:p>
        </p:txBody>
      </p:sp>
      <p:sp>
        <p:nvSpPr>
          <p:cNvPr id="7" name="Oval 14"/>
          <p:cNvSpPr>
            <a:spLocks noChangeArrowheads="1"/>
          </p:cNvSpPr>
          <p:nvPr/>
        </p:nvSpPr>
        <p:spPr bwMode="auto">
          <a:xfrm>
            <a:off x="0" y="4572008"/>
            <a:ext cx="5143504" cy="214314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 sz="1200" dirty="0" smtClean="0"/>
          </a:p>
          <a:p>
            <a:pPr algn="ctr"/>
            <a:r>
              <a:rPr lang="ru-RU" dirty="0" smtClean="0">
                <a:solidFill>
                  <a:srgbClr val="0000FF"/>
                </a:solidFill>
              </a:rPr>
              <a:t>Витамин-С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Если вы хотите реже простужаться, быть бодрыми,  быстрее выздоравливать при болезни.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Смородина, лимон, лук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6" grpId="1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</p:spPr>
      </p:pic>
      <p:sp>
        <p:nvSpPr>
          <p:cNvPr id="4" name="WordArt 11"/>
          <p:cNvSpPr>
            <a:spLocks noChangeArrowheads="1" noChangeShapeType="1" noTextEdit="1"/>
          </p:cNvSpPr>
          <p:nvPr/>
        </p:nvSpPr>
        <p:spPr bwMode="auto">
          <a:xfrm>
            <a:off x="539751" y="357167"/>
            <a:ext cx="1460481" cy="22145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64518"/>
              </a:avLst>
            </a:prstTxWarp>
          </a:bodyPr>
          <a:lstStyle/>
          <a:p>
            <a:pPr algn="ctr"/>
            <a:endParaRPr lang="ru-RU" sz="3600" b="1" i="1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Book Antiqua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214290"/>
            <a:ext cx="82867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</a:rPr>
              <a:t>Подумайте,  почему  для  нашего  здоровья  очень важны  здоровые  зубы.</a:t>
            </a:r>
            <a:endParaRPr lang="ru-RU" sz="3200" b="1" i="1" dirty="0">
              <a:solidFill>
                <a:srgbClr val="0070C0"/>
              </a:solidFill>
            </a:endParaRPr>
          </a:p>
        </p:txBody>
      </p:sp>
      <p:pic>
        <p:nvPicPr>
          <p:cNvPr id="7" name="Picture 10" descr="1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82" y="857232"/>
            <a:ext cx="1693057" cy="196872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00100" y="1428736"/>
            <a:ext cx="57864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</a:rPr>
              <a:t>Как правильно чистить зубы? 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28926" y="2714620"/>
            <a:ext cx="507209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</a:rPr>
              <a:t>Зубы нужно чистить 2 раза в день, утром и вечером, качественной зубной пастой и щеткой.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  <p:pic>
        <p:nvPicPr>
          <p:cNvPr id="10" name="Picture 9" descr="Чистить много зубы вредно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2786058"/>
            <a:ext cx="1500198" cy="1720035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071538" y="4721662"/>
            <a:ext cx="80724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7030A0"/>
                </a:solidFill>
              </a:rPr>
              <a:t>А почему нужно мыть руки, овощи и фрукты?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43042" y="5286388"/>
            <a:ext cx="2286016" cy="1571612"/>
          </a:xfrm>
          <a:prstGeom prst="rect">
            <a:avLst/>
          </a:prstGeom>
          <a:noFill/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72066" y="5357826"/>
            <a:ext cx="2286015" cy="1729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</TotalTime>
  <Words>905</Words>
  <Application>Microsoft Office PowerPoint</Application>
  <PresentationFormat>Экран (4:3)</PresentationFormat>
  <Paragraphs>269</Paragraphs>
  <Slides>30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30</vt:i4>
      </vt:variant>
    </vt:vector>
  </HeadingPairs>
  <TitlesOfParts>
    <vt:vector size="34" baseType="lpstr">
      <vt:lpstr>Тема Office</vt:lpstr>
      <vt:lpstr>Document</vt:lpstr>
      <vt:lpstr>Документ</vt:lpstr>
      <vt:lpstr>Фотография Photo Editor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 №1</dc:creator>
  <cp:lastModifiedBy>школа №1</cp:lastModifiedBy>
  <cp:revision>37</cp:revision>
  <dcterms:created xsi:type="dcterms:W3CDTF">2009-01-03T16:14:09Z</dcterms:created>
  <dcterms:modified xsi:type="dcterms:W3CDTF">2009-01-25T20:26:10Z</dcterms:modified>
</cp:coreProperties>
</file>