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32" autoAdjust="0"/>
    <p:restoredTop sz="94660"/>
  </p:normalViewPr>
  <p:slideViewPr>
    <p:cSldViewPr>
      <p:cViewPr varScale="1">
        <p:scale>
          <a:sx n="73" d="100"/>
          <a:sy n="73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3EB0-9D1E-4B62-A632-6051FD107157}" type="datetimeFigureOut">
              <a:rPr lang="ru-RU" smtClean="0"/>
              <a:pPr/>
              <a:t>10.06.2009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018-25E2-4434-B948-077634683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3EB0-9D1E-4B62-A632-6051FD107157}" type="datetimeFigureOut">
              <a:rPr lang="ru-RU" smtClean="0"/>
              <a:pPr/>
              <a:t>10.06.2009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018-25E2-4434-B948-077634683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3EB0-9D1E-4B62-A632-6051FD107157}" type="datetimeFigureOut">
              <a:rPr lang="ru-RU" smtClean="0"/>
              <a:pPr/>
              <a:t>10.06.2009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018-25E2-4434-B948-077634683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3EB0-9D1E-4B62-A632-6051FD107157}" type="datetimeFigureOut">
              <a:rPr lang="ru-RU" smtClean="0"/>
              <a:pPr/>
              <a:t>10.06.2009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018-25E2-4434-B948-077634683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3EB0-9D1E-4B62-A632-6051FD107157}" type="datetimeFigureOut">
              <a:rPr lang="ru-RU" smtClean="0"/>
              <a:pPr/>
              <a:t>10.06.2009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018-25E2-4434-B948-077634683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3EB0-9D1E-4B62-A632-6051FD107157}" type="datetimeFigureOut">
              <a:rPr lang="ru-RU" smtClean="0"/>
              <a:pPr/>
              <a:t>10.06.2009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018-25E2-4434-B948-077634683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3EB0-9D1E-4B62-A632-6051FD107157}" type="datetimeFigureOut">
              <a:rPr lang="ru-RU" smtClean="0"/>
              <a:pPr/>
              <a:t>10.06.2009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018-25E2-4434-B948-077634683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3EB0-9D1E-4B62-A632-6051FD107157}" type="datetimeFigureOut">
              <a:rPr lang="ru-RU" smtClean="0"/>
              <a:pPr/>
              <a:t>10.06.2009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018-25E2-4434-B948-077634683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3EB0-9D1E-4B62-A632-6051FD107157}" type="datetimeFigureOut">
              <a:rPr lang="ru-RU" smtClean="0"/>
              <a:pPr/>
              <a:t>10.06.2009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018-25E2-4434-B948-077634683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3EB0-9D1E-4B62-A632-6051FD107157}" type="datetimeFigureOut">
              <a:rPr lang="ru-RU" smtClean="0"/>
              <a:pPr/>
              <a:t>10.06.2009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018-25E2-4434-B948-077634683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3EB0-9D1E-4B62-A632-6051FD107157}" type="datetimeFigureOut">
              <a:rPr lang="ru-RU" smtClean="0"/>
              <a:pPr/>
              <a:t>10.06.2009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A2018-25E2-4434-B948-077634683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3EB0-9D1E-4B62-A632-6051FD107157}" type="datetimeFigureOut">
              <a:rPr lang="ru-RU" smtClean="0"/>
              <a:pPr/>
              <a:t>10.06.2009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A2018-25E2-4434-B948-077634683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frame.html?imgurl=http://www.booksiti.net.ru/books/image/j25000193101.jpg&amp;pageurl=http://www.booksiti.net.ru/books/j25000193101.html&amp;id=41997747&amp;iid=6&amp;imgwidth=256&amp;imgheight=339&amp;imgsize=15303&amp;images_links=b" TargetMode="External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wmf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frame.html?imgurl=http://www.altaoptica.ru/images/biolog/zub-mo.gif&amp;pageurl=http://www.uchmarket.ru/p_10735.htm&amp;id=64558702&amp;iid=0&amp;imgwidth=282&amp;imgheight=400&amp;imgsize=13809&amp;images_links=b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8.jpeg"/><Relationship Id="rId2" Type="http://schemas.openxmlformats.org/officeDocument/2006/relationships/hyperlink" Target="http://ru.wikipedia.org/wiki/%D0%9D%D0%B0%D1%83%D0%BA%D0%B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go.mail.ru/frame.html?imgurl=http://spbgoods.ru/files/imagecache/amway_mini/files/image049.jpg&amp;pageurl=http://www.alcorplast.com/galantereya.html&amp;id=117138897&amp;iid=2&amp;imgwidth=180&amp;imgheight=220&amp;imgsize=10958&amp;images_links=b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dsp5.ru/02_1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78594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7200" dirty="0" smtClean="0">
                <a:solidFill>
                  <a:srgbClr val="00B0F0"/>
                </a:solidFill>
              </a:rPr>
              <a:t>Состав </a:t>
            </a:r>
            <a:r>
              <a:rPr lang="ru-RU" sz="7200" dirty="0" smtClean="0">
                <a:solidFill>
                  <a:srgbClr val="00B0F0"/>
                </a:solidFill>
              </a:rPr>
              <a:t>слова</a:t>
            </a:r>
            <a:br>
              <a:rPr lang="ru-RU" sz="7200" dirty="0" smtClean="0">
                <a:solidFill>
                  <a:srgbClr val="00B0F0"/>
                </a:solidFill>
              </a:rPr>
            </a:br>
            <a:r>
              <a:rPr lang="ru-RU" sz="7200" dirty="0" smtClean="0">
                <a:solidFill>
                  <a:srgbClr val="00B0F0"/>
                </a:solidFill>
              </a:rPr>
              <a:t>(</a:t>
            </a:r>
            <a:r>
              <a:rPr lang="ru-RU" sz="7200" dirty="0" smtClean="0">
                <a:solidFill>
                  <a:srgbClr val="00B0F0"/>
                </a:solidFill>
              </a:rPr>
              <a:t>корень)</a:t>
            </a:r>
            <a:endParaRPr lang="ru-RU" sz="72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886200"/>
            <a:ext cx="7272366" cy="2971800"/>
          </a:xfrm>
        </p:spPr>
        <p:txBody>
          <a:bodyPr/>
          <a:lstStyle/>
          <a:p>
            <a:pPr algn="l"/>
            <a:r>
              <a:rPr lang="ru-RU" dirty="0" smtClean="0"/>
              <a:t>Куликова Ирина</a:t>
            </a:r>
          </a:p>
          <a:p>
            <a:pPr algn="l"/>
            <a:r>
              <a:rPr lang="ru-RU" dirty="0" smtClean="0"/>
              <a:t>Юрьевна</a:t>
            </a:r>
            <a:endParaRPr lang="ru-RU" dirty="0" smtClean="0"/>
          </a:p>
          <a:p>
            <a:pPr algn="l"/>
            <a:r>
              <a:rPr lang="ru-RU" dirty="0" smtClean="0"/>
              <a:t>ГОУ </a:t>
            </a:r>
            <a:r>
              <a:rPr lang="ru-RU" dirty="0" smtClean="0"/>
              <a:t>СОШ № 929</a:t>
            </a:r>
          </a:p>
          <a:p>
            <a:pPr algn="l"/>
            <a:r>
              <a:rPr lang="ru-RU" dirty="0" smtClean="0"/>
              <a:t>САО Москва</a:t>
            </a:r>
            <a:endParaRPr lang="ru-RU" dirty="0" smtClean="0"/>
          </a:p>
          <a:p>
            <a:pPr algn="l"/>
            <a:endParaRPr lang="ru-RU" dirty="0"/>
          </a:p>
        </p:txBody>
      </p:sp>
      <p:pic>
        <p:nvPicPr>
          <p:cNvPr id="1026" name="Picture 2" descr="C:\Documents and Settings\Ирина\Local Settings\Temporary Internet Files\Content.IE5\4LW5QVCH\MCj041363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739" y="2352992"/>
            <a:ext cx="6072261" cy="4505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2797172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П</a:t>
            </a:r>
            <a:r>
              <a:rPr lang="ru-RU" dirty="0" smtClean="0"/>
              <a:t>РОЗВЕНИТ ЗВОНОК</a:t>
            </a:r>
            <a:br>
              <a:rPr lang="ru-RU" dirty="0" smtClean="0"/>
            </a:br>
            <a:r>
              <a:rPr lang="ru-RU" sz="5400" dirty="0" smtClean="0"/>
              <a:t>И</a:t>
            </a:r>
            <a:r>
              <a:rPr lang="ru-RU" dirty="0" smtClean="0"/>
              <a:t> ЗАКОНЧИТСЯ УРОК.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286124"/>
            <a:ext cx="8186766" cy="28400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Оценку получи</a:t>
            </a:r>
          </a:p>
          <a:p>
            <a:pPr>
              <a:buNone/>
            </a:pPr>
            <a:r>
              <a:rPr lang="ru-RU" sz="4400" dirty="0" smtClean="0"/>
              <a:t>И дневник неси.</a:t>
            </a:r>
            <a:endParaRPr lang="ru-RU" sz="4400" dirty="0"/>
          </a:p>
        </p:txBody>
      </p:sp>
      <p:pic>
        <p:nvPicPr>
          <p:cNvPr id="22533" name="Picture 5" descr="C:\Documents and Settings\Ирина\Local Settings\Temporary Internet Files\Content.IE5\W6KR0J92\MCj0398157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4786322"/>
            <a:ext cx="1362456" cy="1822399"/>
          </a:xfrm>
          <a:prstGeom prst="rect">
            <a:avLst/>
          </a:prstGeom>
          <a:noFill/>
        </p:spPr>
      </p:pic>
      <p:pic>
        <p:nvPicPr>
          <p:cNvPr id="22535" name="Picture 7" descr="http://im6-tub.mail.ru/i?id=41997747&amp;tov=6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3000372"/>
            <a:ext cx="1857388" cy="2470328"/>
          </a:xfrm>
          <a:prstGeom prst="rect">
            <a:avLst/>
          </a:prstGeom>
          <a:noFill/>
        </p:spPr>
      </p:pic>
      <p:pic>
        <p:nvPicPr>
          <p:cNvPr id="22536" name="Picture 8" descr="C:\Documents and Settings\Ирина\Local Settings\Temporary Internet Files\Content.IE5\U5NSDOZM\MCj0435843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264509">
            <a:off x="268945" y="704026"/>
            <a:ext cx="1803400" cy="1774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/>
              <a:t>Корень и учебный предмет</a:t>
            </a:r>
            <a:endParaRPr lang="ru-RU" sz="6000" dirty="0"/>
          </a:p>
        </p:txBody>
      </p:sp>
      <p:pic>
        <p:nvPicPr>
          <p:cNvPr id="2052" name="Picture 4" descr="C:\Documents and Settings\Ирина\Local Settings\Temporary Internet Files\Content.IE5\WXG7878B\MCj033243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3116"/>
            <a:ext cx="1836115" cy="1741018"/>
          </a:xfrm>
          <a:prstGeom prst="rect">
            <a:avLst/>
          </a:prstGeom>
          <a:noFill/>
        </p:spPr>
      </p:pic>
      <p:pic>
        <p:nvPicPr>
          <p:cNvPr id="2054" name="Picture 6" descr="http://im0-tub.mail.ru/i?id=64558702&amp;tov=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3914180"/>
            <a:ext cx="1285884" cy="1829403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7200" dirty="0" smtClean="0"/>
              <a:t>  Х = 6    </a:t>
            </a:r>
          </a:p>
          <a:p>
            <a:pPr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</a:t>
            </a:r>
            <a:r>
              <a:rPr lang="ru-RU" sz="7200" dirty="0" smtClean="0"/>
              <a:t>бегун</a:t>
            </a:r>
            <a:endParaRPr lang="ru-RU" sz="72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5" name="Picture 7" descr="C:\Documents and Settings\Ирина\Local Settings\Temporary Internet Files\Content.IE5\636J61QZ\MCj0240855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4500570"/>
            <a:ext cx="1488643" cy="1837944"/>
          </a:xfrm>
          <a:prstGeom prst="rect">
            <a:avLst/>
          </a:prstGeom>
          <a:noFill/>
        </p:spPr>
      </p:pic>
      <p:sp>
        <p:nvSpPr>
          <p:cNvPr id="10" name="Дуга 9"/>
          <p:cNvSpPr/>
          <p:nvPr/>
        </p:nvSpPr>
        <p:spPr>
          <a:xfrm>
            <a:off x="4572000" y="4929198"/>
            <a:ext cx="1071570" cy="357190"/>
          </a:xfrm>
          <a:prstGeom prst="arc">
            <a:avLst>
              <a:gd name="adj1" fmla="val 1125572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Корень уравнения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Х + 13 = 19</a:t>
            </a:r>
          </a:p>
          <a:p>
            <a:pPr>
              <a:buNone/>
            </a:pPr>
            <a:r>
              <a:rPr lang="ru-RU" dirty="0" smtClean="0"/>
              <a:t>Х = 19 – 13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Х = 6 </a:t>
            </a:r>
          </a:p>
          <a:p>
            <a:pPr>
              <a:buNone/>
            </a:pPr>
            <a:r>
              <a:rPr lang="ru-RU" dirty="0" smtClean="0"/>
              <a:t>Математика </a:t>
            </a:r>
            <a:r>
              <a:rPr lang="ru-RU" dirty="0"/>
              <a:t>– (греческий язык: от </a:t>
            </a:r>
            <a:r>
              <a:rPr lang="ru-RU" dirty="0" err="1"/>
              <a:t>матема</a:t>
            </a:r>
            <a:r>
              <a:rPr lang="ru-RU" dirty="0"/>
              <a:t> – наука)</a:t>
            </a:r>
          </a:p>
          <a:p>
            <a:pPr>
              <a:buNone/>
            </a:pPr>
            <a:r>
              <a:rPr lang="ru-RU" dirty="0"/>
              <a:t>наука о числах, фигурах, о количественных отношениях.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5362" name="Picture 2" descr="C:\Documents and Settings\Ирина\Local Settings\Temporary Internet Files\Content.IE5\636J61QZ\MCj029065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14290"/>
            <a:ext cx="3714744" cy="3299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Корень растения</a:t>
            </a:r>
            <a:endParaRPr lang="ru-RU" dirty="0"/>
          </a:p>
        </p:txBody>
      </p:sp>
      <p:pic>
        <p:nvPicPr>
          <p:cNvPr id="4" name="Picture 4" descr="C:\Documents and Settings\Ирина\Local Settings\Temporary Internet Files\Content.IE5\WXG7878B\MCj0332438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3489825" cy="25191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4286256"/>
            <a:ext cx="80010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Ботаника – (греческий язык: от </a:t>
            </a:r>
            <a:r>
              <a:rPr lang="ru-RU" sz="4000" dirty="0" err="1"/>
              <a:t>ботане</a:t>
            </a:r>
            <a:r>
              <a:rPr lang="ru-RU" sz="4000" dirty="0"/>
              <a:t> – растение)</a:t>
            </a:r>
          </a:p>
          <a:p>
            <a:r>
              <a:rPr lang="ru-RU" sz="4000" dirty="0"/>
              <a:t>наука о растениях.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1" y="4406900"/>
            <a:ext cx="7208861" cy="1362075"/>
          </a:xfrm>
        </p:spPr>
        <p:txBody>
          <a:bodyPr/>
          <a:lstStyle/>
          <a:p>
            <a:r>
              <a:rPr lang="ru-RU" dirty="0" smtClean="0"/>
              <a:t>Корень зуба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57167"/>
            <a:ext cx="7772400" cy="2571767"/>
          </a:xfrm>
        </p:spPr>
        <p:txBody>
          <a:bodyPr>
            <a:normAutofit fontScale="55000" lnSpcReduction="20000"/>
          </a:bodyPr>
          <a:lstStyle/>
          <a:p>
            <a:r>
              <a:rPr lang="ru-RU" sz="6000" b="1" dirty="0" err="1" smtClean="0">
                <a:solidFill>
                  <a:srgbClr val="FFC000"/>
                </a:solidFill>
              </a:rPr>
              <a:t>Биоло́гия</a:t>
            </a:r>
            <a:r>
              <a:rPr lang="ru-RU" sz="6000" dirty="0" smtClean="0"/>
              <a:t> 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(с греческого </a:t>
            </a:r>
            <a:r>
              <a:rPr lang="ru-RU" sz="6000" dirty="0" err="1" smtClean="0">
                <a:solidFill>
                  <a:schemeClr val="accent1">
                    <a:lumMod val="75000"/>
                  </a:schemeClr>
                </a:solidFill>
              </a:rPr>
              <a:t>βιολογία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 — </a:t>
            </a:r>
            <a:r>
              <a:rPr lang="ru-RU" sz="6000" dirty="0" err="1" smtClean="0">
                <a:solidFill>
                  <a:schemeClr val="accent1">
                    <a:lumMod val="75000"/>
                  </a:schemeClr>
                </a:solidFill>
              </a:rPr>
              <a:t>βίος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6000" dirty="0" err="1" smtClean="0">
                <a:solidFill>
                  <a:schemeClr val="accent1">
                    <a:lumMod val="75000"/>
                  </a:schemeClr>
                </a:solidFill>
              </a:rPr>
              <a:t>биос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, «жизнь»; </a:t>
            </a:r>
            <a:r>
              <a:rPr lang="ru-RU" sz="6000" dirty="0" err="1" smtClean="0">
                <a:solidFill>
                  <a:schemeClr val="accent1">
                    <a:lumMod val="75000"/>
                  </a:schemeClr>
                </a:solidFill>
              </a:rPr>
              <a:t>-λογία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, -логия, «наука») — </a:t>
            </a:r>
            <a:r>
              <a:rPr lang="ru-RU" sz="6000" dirty="0" err="1" smtClean="0">
                <a:solidFill>
                  <a:schemeClr val="accent1">
                    <a:lumMod val="75000"/>
                  </a:schemeClr>
                </a:solidFill>
                <a:hlinkClick r:id="rId2" action="ppaction://hlinkfile" tooltip="Наука"/>
              </a:rPr>
              <a:t>наука</a:t>
            </a: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 о жизни, одна из естественных наук, предметом которой являются живые существа и их взаимодействие с окружающей средой. </a:t>
            </a: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Ирина\Local Settings\Temporary Internet Files\Content.IE5\RWZ4X0O5\MCj023298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143380"/>
            <a:ext cx="1166388" cy="1865014"/>
          </a:xfrm>
          <a:prstGeom prst="rect">
            <a:avLst/>
          </a:prstGeom>
          <a:noFill/>
        </p:spPr>
      </p:pic>
      <p:pic>
        <p:nvPicPr>
          <p:cNvPr id="1028" name="Picture 4" descr="http://im5-tub.mail.ru/i?id=92633240&amp;tov=5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3714752"/>
            <a:ext cx="2076458" cy="2839238"/>
          </a:xfrm>
          <a:prstGeom prst="rect">
            <a:avLst/>
          </a:prstGeom>
          <a:noFill/>
        </p:spPr>
      </p:pic>
      <p:pic>
        <p:nvPicPr>
          <p:cNvPr id="1030" name="Picture 6" descr="http://im2-tub.mail.ru/i?id=117138897&amp;tov=2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2330" y="4684773"/>
            <a:ext cx="1500198" cy="18398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C:\Documents and Settings\Ирина\Local Settings\Temporary Internet Files\Content.IE5\IXWZIP2D\MCj0432573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643446"/>
            <a:ext cx="1857388" cy="15716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Корень слова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— </a:t>
            </a:r>
            <a:r>
              <a:rPr lang="ru-RU" dirty="0" smtClean="0"/>
              <a:t>это общая часть родственных </a:t>
            </a:r>
            <a:r>
              <a:rPr lang="ru-RU" b="1" dirty="0" smtClean="0"/>
              <a:t>слов</a:t>
            </a:r>
            <a:r>
              <a:rPr lang="ru-RU" dirty="0" smtClean="0"/>
              <a:t>, в которой заключено их основное значение. </a:t>
            </a:r>
            <a:r>
              <a:rPr lang="ru-RU" b="1" dirty="0" smtClean="0"/>
              <a:t>Слова</a:t>
            </a:r>
            <a:r>
              <a:rPr lang="ru-RU" dirty="0" smtClean="0"/>
              <a:t> с одним и тем же </a:t>
            </a:r>
            <a:r>
              <a:rPr lang="ru-RU" b="1" dirty="0" smtClean="0"/>
              <a:t>корнем</a:t>
            </a:r>
            <a:r>
              <a:rPr lang="ru-RU" dirty="0" smtClean="0"/>
              <a:t> называются однокоренными (родственными).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ГОРА, ГОРОЧКА, ГОРНЯК – корень ГОР</a:t>
            </a:r>
            <a:endParaRPr lang="ru-RU" dirty="0"/>
          </a:p>
        </p:txBody>
      </p:sp>
      <p:pic>
        <p:nvPicPr>
          <p:cNvPr id="19458" name="Picture 2" descr="C:\Documents and Settings\Ирина\Local Settings\Temporary Internet Files\Content.IE5\7FL7JH8O\MCj0432584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Найди родственные слова,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назови корень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Вода</a:t>
            </a:r>
          </a:p>
          <a:p>
            <a:r>
              <a:rPr lang="ru-RU" dirty="0" smtClean="0"/>
              <a:t>Водяной</a:t>
            </a:r>
          </a:p>
          <a:p>
            <a:r>
              <a:rPr lang="ru-RU" dirty="0" smtClean="0"/>
              <a:t>Водичка</a:t>
            </a:r>
          </a:p>
          <a:p>
            <a:r>
              <a:rPr lang="ru-RU" dirty="0" smtClean="0"/>
              <a:t>Водитель</a:t>
            </a:r>
          </a:p>
          <a:p>
            <a:r>
              <a:rPr lang="ru-RU" dirty="0" smtClean="0"/>
              <a:t>Водосток</a:t>
            </a:r>
          </a:p>
          <a:p>
            <a:r>
              <a:rPr lang="ru-RU" dirty="0" smtClean="0"/>
              <a:t>Переводил</a:t>
            </a:r>
          </a:p>
          <a:p>
            <a:r>
              <a:rPr lang="ru-RU" dirty="0" smtClean="0"/>
              <a:t>Завод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8434" name="Picture 2" descr="C:\Documents and Settings\Ирина\Local Settings\Temporary Internet Files\Content.IE5\IXWZIP2D\MCj039815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28604"/>
            <a:ext cx="1590142" cy="1827886"/>
          </a:xfrm>
          <a:prstGeom prst="rect">
            <a:avLst/>
          </a:prstGeom>
          <a:noFill/>
        </p:spPr>
      </p:pic>
      <p:pic>
        <p:nvPicPr>
          <p:cNvPr id="18435" name="Picture 3" descr="C:\Documents and Settings\Ирина\Local Settings\Temporary Internet Files\Content.IE5\4RJ3U4P1\MCj043766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143116"/>
            <a:ext cx="1298578" cy="1473197"/>
          </a:xfrm>
          <a:prstGeom prst="rect">
            <a:avLst/>
          </a:prstGeom>
          <a:noFill/>
        </p:spPr>
      </p:pic>
      <p:pic>
        <p:nvPicPr>
          <p:cNvPr id="18436" name="Picture 4" descr="C:\Documents and Settings\Ирина\Local Settings\Temporary Internet Files\Content.IE5\KHGLM7SX\MCj0149865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4643446"/>
            <a:ext cx="4374333" cy="18001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Найди однокоренные слова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Соотнеси картинки с действием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 меня друзей немало,</a:t>
            </a:r>
          </a:p>
          <a:p>
            <a:pPr>
              <a:buNone/>
            </a:pPr>
            <a:r>
              <a:rPr lang="ru-RU" dirty="0" smtClean="0"/>
              <a:t>Но я всех нарисовала.</a:t>
            </a:r>
          </a:p>
          <a:p>
            <a:pPr>
              <a:buNone/>
            </a:pPr>
            <a:r>
              <a:rPr lang="ru-RU" dirty="0" smtClean="0"/>
              <a:t>Коля колет,</a:t>
            </a:r>
          </a:p>
          <a:p>
            <a:pPr>
              <a:buNone/>
            </a:pPr>
            <a:r>
              <a:rPr lang="ru-RU" dirty="0" smtClean="0"/>
              <a:t>Поля полет,</a:t>
            </a:r>
          </a:p>
          <a:p>
            <a:pPr>
              <a:buNone/>
            </a:pPr>
            <a:r>
              <a:rPr lang="ru-RU" dirty="0" smtClean="0"/>
              <a:t>Паша пашет,</a:t>
            </a:r>
          </a:p>
          <a:p>
            <a:pPr>
              <a:buNone/>
            </a:pPr>
            <a:r>
              <a:rPr lang="ru-RU" dirty="0" smtClean="0"/>
              <a:t> Соня спит,</a:t>
            </a:r>
          </a:p>
          <a:p>
            <a:pPr>
              <a:buNone/>
            </a:pPr>
            <a:r>
              <a:rPr lang="ru-RU" dirty="0" smtClean="0"/>
              <a:t>Катя катит.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482" name="Picture 2" descr="C:\Documents and Settings\Ирина\Local Settings\Temporary Internet Files\Content.IE5\QBIJMT67\MCj029242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5429264"/>
            <a:ext cx="1802282" cy="714380"/>
          </a:xfrm>
          <a:prstGeom prst="rect">
            <a:avLst/>
          </a:prstGeom>
          <a:noFill/>
        </p:spPr>
      </p:pic>
      <p:pic>
        <p:nvPicPr>
          <p:cNvPr id="20483" name="Picture 3" descr="C:\Documents and Settings\Ирина\Local Settings\Temporary Internet Files\Content.IE5\U5NSDOZM\MCj033539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929066"/>
            <a:ext cx="1821485" cy="785818"/>
          </a:xfrm>
          <a:prstGeom prst="rect">
            <a:avLst/>
          </a:prstGeom>
          <a:noFill/>
        </p:spPr>
      </p:pic>
      <p:pic>
        <p:nvPicPr>
          <p:cNvPr id="20485" name="Picture 5" descr="C:\Documents and Settings\Ирина\Local Settings\Temporary Internet Files\Content.IE5\U5NSDOZM\MCj029633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1428736"/>
            <a:ext cx="2172832" cy="1824273"/>
          </a:xfrm>
          <a:prstGeom prst="rect">
            <a:avLst/>
          </a:prstGeom>
          <a:noFill/>
        </p:spPr>
      </p:pic>
      <p:pic>
        <p:nvPicPr>
          <p:cNvPr id="20488" name="Picture 8" descr="C:\Documents and Settings\Ирина\Local Settings\Temporary Internet Files\Content.IE5\D8GBP9SL\MCj0398115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5214950"/>
            <a:ext cx="1655869" cy="1214446"/>
          </a:xfrm>
          <a:prstGeom prst="rect">
            <a:avLst/>
          </a:prstGeom>
          <a:noFill/>
        </p:spPr>
      </p:pic>
      <p:pic>
        <p:nvPicPr>
          <p:cNvPr id="20497" name="Picture 17" descr="C:\Documents and Settings\Ирина\Local Settings\Temporary Internet Files\Content.IE5\D8GBP9SL\MCj0433881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3357562"/>
            <a:ext cx="1542820" cy="1542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 на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Какая часть речи обозначает предмет?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Что ты знаешь про имя существительное?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Как определить род имени существительного?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Как изменяется имя существительное?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     Что такое корень?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             Какие науки вы запомнили,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                   если забыли попробуйте 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                      вспомнить?</a:t>
            </a:r>
          </a:p>
          <a:p>
            <a:pPr marL="514350" indent="-514350"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1509" name="Picture 5" descr="C:\Documents and Settings\Ирина\Local Settings\Temporary Internet Files\Content.IE5\D8GBP9SL\MCj034334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214818"/>
            <a:ext cx="1756562" cy="1623060"/>
          </a:xfrm>
          <a:prstGeom prst="rect">
            <a:avLst/>
          </a:prstGeom>
          <a:noFill/>
        </p:spPr>
      </p:pic>
      <p:pic>
        <p:nvPicPr>
          <p:cNvPr id="21510" name="Picture 6" descr="C:\Documents and Settings\Ирина\Local Settings\Temporary Internet Files\Content.IE5\U5NSDOZM\MCj0232133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500570"/>
            <a:ext cx="1670620" cy="1714488"/>
          </a:xfrm>
          <a:prstGeom prst="rect">
            <a:avLst/>
          </a:prstGeom>
          <a:noFill/>
        </p:spPr>
      </p:pic>
      <p:pic>
        <p:nvPicPr>
          <p:cNvPr id="21511" name="Picture 7" descr="C:\Documents and Settings\Ирина\Local Settings\Temporary Internet Files\Content.IE5\W6KR0J92\MCj0434859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209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Состав слова (корень)</vt:lpstr>
      <vt:lpstr>Корень и учебный предмет</vt:lpstr>
      <vt:lpstr>Корень уравнения </vt:lpstr>
      <vt:lpstr>Корень растения</vt:lpstr>
      <vt:lpstr>Корень зуба</vt:lpstr>
      <vt:lpstr>Корень слова</vt:lpstr>
      <vt:lpstr>Найди родственные слова, назови корень</vt:lpstr>
      <vt:lpstr>Найди однокоренные слова Соотнеси картинки с действием</vt:lpstr>
      <vt:lpstr>Ответь на </vt:lpstr>
      <vt:lpstr>ПРОЗВЕНИТ ЗВОНОК И ЗАКОНЧИТСЯ УРОК.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15</cp:revision>
  <dcterms:created xsi:type="dcterms:W3CDTF">2008-11-11T17:37:30Z</dcterms:created>
  <dcterms:modified xsi:type="dcterms:W3CDTF">2009-06-10T15:17:56Z</dcterms:modified>
</cp:coreProperties>
</file>