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0"/>
  </p:notesMasterIdLst>
  <p:sldIdLst>
    <p:sldId id="256" r:id="rId2"/>
    <p:sldId id="258" r:id="rId3"/>
    <p:sldId id="263" r:id="rId4"/>
    <p:sldId id="260" r:id="rId5"/>
    <p:sldId id="273" r:id="rId6"/>
    <p:sldId id="286" r:id="rId7"/>
    <p:sldId id="289" r:id="rId8"/>
    <p:sldId id="291" r:id="rId9"/>
    <p:sldId id="292" r:id="rId10"/>
    <p:sldId id="296" r:id="rId11"/>
    <p:sldId id="294" r:id="rId12"/>
    <p:sldId id="300" r:id="rId13"/>
    <p:sldId id="297" r:id="rId14"/>
    <p:sldId id="303" r:id="rId15"/>
    <p:sldId id="301" r:id="rId16"/>
    <p:sldId id="302" r:id="rId17"/>
    <p:sldId id="304" r:id="rId18"/>
    <p:sldId id="305" r:id="rId19"/>
    <p:sldId id="298" r:id="rId20"/>
    <p:sldId id="334" r:id="rId21"/>
    <p:sldId id="299" r:id="rId22"/>
    <p:sldId id="333" r:id="rId23"/>
    <p:sldId id="335" r:id="rId24"/>
    <p:sldId id="274" r:id="rId25"/>
    <p:sldId id="279" r:id="rId26"/>
    <p:sldId id="281" r:id="rId27"/>
    <p:sldId id="280" r:id="rId28"/>
    <p:sldId id="283" r:id="rId29"/>
    <p:sldId id="275" r:id="rId30"/>
    <p:sldId id="284" r:id="rId31"/>
    <p:sldId id="306" r:id="rId32"/>
    <p:sldId id="307" r:id="rId33"/>
    <p:sldId id="308" r:id="rId34"/>
    <p:sldId id="310" r:id="rId35"/>
    <p:sldId id="311" r:id="rId36"/>
    <p:sldId id="314" r:id="rId37"/>
    <p:sldId id="313" r:id="rId38"/>
    <p:sldId id="315" r:id="rId39"/>
    <p:sldId id="318" r:id="rId40"/>
    <p:sldId id="319" r:id="rId41"/>
    <p:sldId id="320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276" r:id="rId52"/>
    <p:sldId id="336" r:id="rId53"/>
    <p:sldId id="332" r:id="rId54"/>
    <p:sldId id="268" r:id="rId55"/>
    <p:sldId id="269" r:id="rId56"/>
    <p:sldId id="270" r:id="rId57"/>
    <p:sldId id="331" r:id="rId58"/>
    <p:sldId id="271" r:id="rId5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</p:showPr>
  <p:clrMru>
    <a:srgbClr val="0000FF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404B94-018A-4F79-999F-C48D19D96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B2C0BE-EE75-43D1-9D34-A657318CB22E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2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F7B9D-B07E-44D2-B3EC-3EFFA84E7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C87F9-E2C2-45EC-9BC7-1289FE435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52A31-F04F-4F92-9BE0-A97983651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818EC-4983-4BD7-92C5-766F9394F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77D12-FF87-4B76-9D14-3D96571BC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F5B6B-FBEB-453C-889A-7FEAC8D9E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5A7C5-87D6-489A-B5D1-55D4F34FE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E884D-D599-4DBD-9FD3-2DB5DC9BB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281C6-45C9-4813-9E53-3C50B7FC9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EC2B4-AA12-414E-BDDB-B81D59FEC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D990A-E27C-4508-B486-DB73371C8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24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F77BD3D-A61A-4B43-9E00-80F1C021A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5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med" advClick="0"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slide" Target="slide29.xml"/><Relationship Id="rId4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219200"/>
            <a:ext cx="8229600" cy="2971800"/>
          </a:xfrm>
        </p:spPr>
        <p:txBody>
          <a:bodyPr/>
          <a:lstStyle/>
          <a:p>
            <a:pPr algn="ctr" eaLnBrk="1" hangingPunct="1"/>
            <a:r>
              <a:rPr lang="ru-RU" sz="5400" b="0" smtClean="0">
                <a:effectLst/>
              </a:rPr>
              <a:t>Структура персонального компьютера</a:t>
            </a:r>
          </a:p>
        </p:txBody>
      </p:sp>
      <p:sp>
        <p:nvSpPr>
          <p:cNvPr id="4099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6477000" y="163513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Информатика</a:t>
            </a:r>
            <a:r>
              <a:rPr lang="en-US" dirty="0" smtClean="0"/>
              <a:t> </a:t>
            </a:r>
            <a:r>
              <a:rPr lang="ru-RU" dirty="0"/>
              <a:t>и</a:t>
            </a:r>
            <a:r>
              <a:rPr lang="ru-RU" dirty="0" smtClean="0"/>
              <a:t> ИКТ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0" smtClean="0">
                <a:effectLst/>
              </a:rPr>
              <a:t>В системный блок входят:</a:t>
            </a:r>
            <a:r>
              <a:rPr lang="ru-RU" smtClean="0"/>
              <a:t> 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effectLst/>
              </a:rPr>
              <a:t>процессор,</a:t>
            </a:r>
          </a:p>
          <a:p>
            <a:pPr eaLnBrk="1" hangingPunct="1"/>
            <a:r>
              <a:rPr lang="ru-RU" sz="3600" smtClean="0">
                <a:effectLst/>
              </a:rPr>
              <a:t>память,</a:t>
            </a:r>
          </a:p>
          <a:p>
            <a:pPr eaLnBrk="1" hangingPunct="1"/>
            <a:r>
              <a:rPr lang="ru-RU" sz="3600" smtClean="0">
                <a:effectLst/>
              </a:rPr>
              <a:t>накопитель на жёстком магнитном диске,</a:t>
            </a:r>
          </a:p>
          <a:p>
            <a:pPr eaLnBrk="1" hangingPunct="1"/>
            <a:r>
              <a:rPr lang="ru-RU" sz="3600" smtClean="0">
                <a:effectLst/>
              </a:rPr>
              <a:t>дисководы.</a:t>
            </a:r>
          </a:p>
        </p:txBody>
      </p:sp>
      <p:sp>
        <p:nvSpPr>
          <p:cNvPr id="1029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3" action="ppaction://hlinksldjump"/>
              </a:rPr>
              <a:t>Меню</a:t>
            </a:r>
            <a:endParaRPr lang="ru-RU" sz="2000"/>
          </a:p>
        </p:txBody>
      </p:sp>
      <p:sp>
        <p:nvSpPr>
          <p:cNvPr id="1032" name="AutoShape 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6" name="Формула" r:id="rId4" imgW="114120" imgH="215640" progId="Equation.3">
              <p:embed/>
            </p:oleObj>
          </a:graphicData>
        </a:graphic>
      </p:graphicFrame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609600" y="533400"/>
            <a:ext cx="7924800" cy="4800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0" i="1" smtClean="0">
                <a:effectLst/>
              </a:rPr>
              <a:t>	</a:t>
            </a:r>
            <a:r>
              <a:rPr lang="ru-RU" sz="3600" b="0" smtClean="0">
                <a:solidFill>
                  <a:schemeClr val="tx1"/>
                </a:solidFill>
                <a:effectLst/>
              </a:rPr>
              <a:t>Процессор</a:t>
            </a:r>
            <a:r>
              <a:rPr lang="ru-RU" sz="3600" b="0" smtClean="0">
                <a:effectLst/>
              </a:rPr>
              <a:t> является «мозгом» ЭВМ.</a:t>
            </a:r>
            <a:br>
              <a:rPr lang="ru-RU" sz="3600" b="0" smtClean="0">
                <a:effectLst/>
              </a:rPr>
            </a:br>
            <a:r>
              <a:rPr lang="ru-RU" sz="3600" b="0" smtClean="0">
                <a:effectLst/>
              </a:rPr>
              <a:t>	Процессор выполняет все математические и логические операции, а также команды устройства управления</a:t>
            </a:r>
            <a:r>
              <a:rPr lang="ru-RU" sz="3600" b="0" smtClean="0"/>
              <a:t>.</a:t>
            </a:r>
          </a:p>
        </p:txBody>
      </p:sp>
      <p:sp>
        <p:nvSpPr>
          <p:cNvPr id="13315" name="AutoShape 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13318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Внутренняя память компьютера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152400" y="2209800"/>
            <a:ext cx="4191000" cy="2362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>
                <a:solidFill>
                  <a:srgbClr val="0000FF"/>
                </a:solidFill>
              </a:rPr>
              <a:t>оперативно-</a:t>
            </a:r>
          </a:p>
          <a:p>
            <a:r>
              <a:rPr lang="ru-RU" sz="3200">
                <a:solidFill>
                  <a:srgbClr val="0000FF"/>
                </a:solidFill>
              </a:rPr>
              <a:t>запоминающее</a:t>
            </a:r>
          </a:p>
          <a:p>
            <a:r>
              <a:rPr lang="ru-RU" sz="3200">
                <a:solidFill>
                  <a:srgbClr val="0000FF"/>
                </a:solidFill>
              </a:rPr>
              <a:t>устройство</a:t>
            </a:r>
          </a:p>
          <a:p>
            <a:r>
              <a:rPr lang="ru-RU" sz="3200">
                <a:solidFill>
                  <a:srgbClr val="0000FF"/>
                </a:solidFill>
              </a:rPr>
              <a:t>(ОЗУ)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4648200" y="2209800"/>
            <a:ext cx="4267200" cy="2362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>
                <a:solidFill>
                  <a:srgbClr val="0000FF"/>
                </a:solidFill>
              </a:rPr>
              <a:t>постоянно-</a:t>
            </a:r>
          </a:p>
          <a:p>
            <a:r>
              <a:rPr lang="ru-RU" sz="3200">
                <a:solidFill>
                  <a:srgbClr val="0000FF"/>
                </a:solidFill>
              </a:rPr>
              <a:t>запоминающее</a:t>
            </a:r>
          </a:p>
          <a:p>
            <a:r>
              <a:rPr lang="ru-RU" sz="3200">
                <a:solidFill>
                  <a:srgbClr val="0000FF"/>
                </a:solidFill>
              </a:rPr>
              <a:t>устройство</a:t>
            </a:r>
          </a:p>
          <a:p>
            <a:r>
              <a:rPr lang="ru-RU" sz="3200">
                <a:solidFill>
                  <a:srgbClr val="0000FF"/>
                </a:solidFill>
              </a:rPr>
              <a:t>(ПЗУ)</a:t>
            </a:r>
          </a:p>
          <a:p>
            <a:endParaRPr lang="ru-RU"/>
          </a:p>
        </p:txBody>
      </p:sp>
      <p:sp>
        <p:nvSpPr>
          <p:cNvPr id="99334" name="Line 6"/>
          <p:cNvSpPr>
            <a:spLocks noChangeShapeType="1"/>
          </p:cNvSpPr>
          <p:nvPr/>
        </p:nvSpPr>
        <p:spPr bwMode="auto">
          <a:xfrm flipH="1">
            <a:off x="1752600" y="16002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9335" name="Line 7"/>
          <p:cNvSpPr>
            <a:spLocks noChangeShapeType="1"/>
          </p:cNvSpPr>
          <p:nvPr/>
        </p:nvSpPr>
        <p:spPr bwMode="auto">
          <a:xfrm>
            <a:off x="5715000" y="16002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AutoShape 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14346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0" decel="100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500"/>
                            </p:stCondLst>
                            <p:childTnLst>
                              <p:par>
                                <p:cTn id="5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800" decel="100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2" grpId="0" animBg="1"/>
      <p:bldP spid="99333" grpId="0" animBg="1"/>
      <p:bldP spid="99334" grpId="0" animBg="1"/>
      <p:bldP spid="993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pPr algn="ctr" eaLnBrk="1" hangingPunct="1"/>
            <a:r>
              <a:rPr lang="ru-RU" sz="3600" b="0" smtClean="0">
                <a:solidFill>
                  <a:schemeClr val="tx1"/>
                </a:solidFill>
                <a:effectLst/>
              </a:rPr>
              <a:t>Оперативно - запоминающее устройство (ОЗУ)</a:t>
            </a:r>
            <a:r>
              <a:rPr lang="ru-RU" sz="3600" b="0" smtClean="0">
                <a:effectLst/>
              </a:rPr>
              <a:t> 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524000"/>
            <a:ext cx="81534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служит для временного хранения информации во время работы компьютера.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ОЗУ является электронным устройством, после выключения компьютера все данные стираются.</a:t>
            </a:r>
          </a:p>
        </p:txBody>
      </p:sp>
      <p:sp>
        <p:nvSpPr>
          <p:cNvPr id="15364" name="AutoShape 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15367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81000" y="609600"/>
            <a:ext cx="8385175" cy="3641725"/>
          </a:xfrm>
        </p:spPr>
        <p:txBody>
          <a:bodyPr/>
          <a:lstStyle/>
          <a:p>
            <a:pPr eaLnBrk="1" hangingPunct="1"/>
            <a:r>
              <a:rPr lang="ru-RU" sz="3600" b="0" smtClean="0">
                <a:effectLst/>
              </a:rPr>
              <a:t>	ОЗУ обеспечивает режимы записи, считывания и хранения информации, причём в любой момент времени доступна любая ячейка памяти.</a:t>
            </a:r>
          </a:p>
        </p:txBody>
      </p:sp>
      <p:sp>
        <p:nvSpPr>
          <p:cNvPr id="16387" name="AutoShape 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16390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79413" y="381000"/>
            <a:ext cx="8385175" cy="3962400"/>
          </a:xfrm>
        </p:spPr>
        <p:txBody>
          <a:bodyPr/>
          <a:lstStyle/>
          <a:p>
            <a:pPr eaLnBrk="1" hangingPunct="1"/>
            <a:r>
              <a:rPr lang="ru-RU" sz="3600" b="0" smtClean="0">
                <a:effectLst/>
              </a:rPr>
              <a:t>	Основной характеристикой ОЗУ является её объём, влияющий на скорость работы компьютера.</a:t>
            </a:r>
            <a:br>
              <a:rPr lang="ru-RU" sz="3600" b="0" smtClean="0">
                <a:effectLst/>
              </a:rPr>
            </a:br>
            <a:r>
              <a:rPr lang="ru-RU" sz="3600" b="0" smtClean="0">
                <a:effectLst/>
              </a:rPr>
              <a:t>	Современные ПК имеют от 128 и выше Мбайт памяти.</a:t>
            </a:r>
          </a:p>
        </p:txBody>
      </p:sp>
      <p:sp>
        <p:nvSpPr>
          <p:cNvPr id="17411" name="AutoShape 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1741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44475"/>
            <a:ext cx="8537575" cy="1736725"/>
          </a:xfrm>
        </p:spPr>
        <p:txBody>
          <a:bodyPr/>
          <a:lstStyle/>
          <a:p>
            <a:pPr algn="ctr" eaLnBrk="1" hangingPunct="1"/>
            <a:r>
              <a:rPr lang="ru-RU" sz="3600" b="0" smtClean="0">
                <a:solidFill>
                  <a:schemeClr val="tx1"/>
                </a:solidFill>
                <a:effectLst/>
              </a:rPr>
              <a:t>Постоянно-запоминающее</a:t>
            </a:r>
            <a:br>
              <a:rPr lang="ru-RU" sz="3600" b="0" smtClean="0">
                <a:solidFill>
                  <a:schemeClr val="tx1"/>
                </a:solidFill>
                <a:effectLst/>
              </a:rPr>
            </a:br>
            <a:r>
              <a:rPr lang="ru-RU" sz="3600" b="0" smtClean="0">
                <a:solidFill>
                  <a:schemeClr val="tx1"/>
                </a:solidFill>
                <a:effectLst/>
              </a:rPr>
              <a:t>устройство</a:t>
            </a:r>
            <a:br>
              <a:rPr lang="ru-RU" sz="3600" b="0" smtClean="0">
                <a:solidFill>
                  <a:schemeClr val="tx1"/>
                </a:solidFill>
                <a:effectLst/>
              </a:rPr>
            </a:br>
            <a:r>
              <a:rPr lang="ru-RU" sz="3600" b="0" smtClean="0">
                <a:solidFill>
                  <a:schemeClr val="tx1"/>
                </a:solidFill>
                <a:effectLst/>
              </a:rPr>
              <a:t>(ПЗУ)</a:t>
            </a:r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133600"/>
            <a:ext cx="8534400" cy="3352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используется для хранения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данных, не требующие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вмешательства пользователя 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необходимые для корректной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работы компьютера.</a:t>
            </a:r>
          </a:p>
        </p:txBody>
      </p:sp>
      <p:sp>
        <p:nvSpPr>
          <p:cNvPr id="18436" name="AutoShape 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1843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77825" y="685800"/>
            <a:ext cx="8385175" cy="3581400"/>
          </a:xfrm>
        </p:spPr>
        <p:txBody>
          <a:bodyPr/>
          <a:lstStyle/>
          <a:p>
            <a:pPr eaLnBrk="1" hangingPunct="1"/>
            <a:r>
              <a:rPr lang="ru-RU" sz="3600" b="0" smtClean="0">
                <a:effectLst/>
              </a:rPr>
              <a:t>	Информация в ПЗУ «зашивается» в процессе создания компьютера.</a:t>
            </a:r>
            <a:br>
              <a:rPr lang="ru-RU" sz="3600" b="0" smtClean="0">
                <a:effectLst/>
              </a:rPr>
            </a:br>
            <a:r>
              <a:rPr lang="ru-RU" sz="3600" b="0" smtClean="0">
                <a:effectLst/>
              </a:rPr>
              <a:t>	ПЗУ является энергонезависимой.	</a:t>
            </a:r>
          </a:p>
        </p:txBody>
      </p:sp>
      <p:sp>
        <p:nvSpPr>
          <p:cNvPr id="19459" name="AutoShape 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1946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  <p:bldP spid="10650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203325"/>
          </a:xfrm>
        </p:spPr>
        <p:txBody>
          <a:bodyPr/>
          <a:lstStyle/>
          <a:p>
            <a:pPr algn="ctr" eaLnBrk="1" hangingPunct="1"/>
            <a:r>
              <a:rPr lang="ru-RU" sz="3600" b="0" smtClean="0">
                <a:effectLst/>
              </a:rPr>
              <a:t>ПЗУ включает в себя программы:</a:t>
            </a:r>
          </a:p>
        </p:txBody>
      </p:sp>
      <p:sp>
        <p:nvSpPr>
          <p:cNvPr id="1075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1524000"/>
            <a:ext cx="800735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включение и выключения компьютера;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тестирование устройств.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		А также содержит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информацию 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местоположении на диске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операционной системы.</a:t>
            </a:r>
          </a:p>
        </p:txBody>
      </p:sp>
      <p:sp>
        <p:nvSpPr>
          <p:cNvPr id="20484" name="AutoShape 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20487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b="0" i="1" smtClean="0">
                <a:solidFill>
                  <a:schemeClr val="tx1"/>
                </a:solidFill>
                <a:effectLst/>
              </a:rPr>
              <a:t>Накопитель на жёстком магнитном диске</a:t>
            </a:r>
            <a:r>
              <a:rPr lang="ru-RU" sz="3600" b="0" smtClean="0">
                <a:solidFill>
                  <a:schemeClr val="tx1"/>
                </a:solidFill>
                <a:effectLst/>
              </a:rPr>
              <a:t> (</a:t>
            </a:r>
            <a:r>
              <a:rPr lang="ru-RU" sz="3600" b="0" i="1" smtClean="0">
                <a:solidFill>
                  <a:schemeClr val="tx1"/>
                </a:solidFill>
                <a:effectLst/>
              </a:rPr>
              <a:t>винчестер</a:t>
            </a:r>
            <a:r>
              <a:rPr lang="ru-RU" sz="3600" b="0" smtClean="0">
                <a:solidFill>
                  <a:schemeClr val="tx1"/>
                </a:solidFill>
                <a:effectLst/>
              </a:rPr>
              <a:t>)</a:t>
            </a:r>
            <a:r>
              <a:rPr lang="ru-RU" sz="4000" smtClean="0"/>
              <a:t> </a:t>
            </a:r>
          </a:p>
        </p:txBody>
      </p:sp>
      <p:sp>
        <p:nvSpPr>
          <p:cNvPr id="942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68325" y="2057400"/>
            <a:ext cx="8007350" cy="2590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устройство для постоянного</a:t>
            </a:r>
            <a:endParaRPr lang="en-US" sz="3600" smtClean="0"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хранения</a:t>
            </a:r>
            <a:r>
              <a:rPr lang="en-US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 </a:t>
            </a: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информации в</a:t>
            </a:r>
            <a:endParaRPr lang="en-US" sz="3600" smtClean="0"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компьютере.</a:t>
            </a:r>
          </a:p>
        </p:txBody>
      </p:sp>
      <p:sp>
        <p:nvSpPr>
          <p:cNvPr id="21508" name="AutoShape 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2151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effectLst/>
              </a:rPr>
              <a:t>СОДЕРЖАНИЕ:</a:t>
            </a:r>
            <a:br>
              <a:rPr lang="ru-RU" smtClean="0">
                <a:effectLst/>
              </a:rPr>
            </a:br>
            <a:endParaRPr lang="ru-RU" smtClean="0">
              <a:effectLst/>
            </a:endParaRPr>
          </a:p>
        </p:txBody>
      </p:sp>
      <p:sp>
        <p:nvSpPr>
          <p:cNvPr id="14341" name="Rectangle 5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ru-RU" smtClean="0">
                <a:hlinkClick r:id="rId2" action="ppaction://hlinksldjump"/>
              </a:rPr>
              <a:t>Базовая конфигурация компьютера.</a:t>
            </a:r>
            <a:endParaRPr lang="ru-RU" smtClean="0"/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ru-RU" smtClean="0">
                <a:hlinkClick r:id="rId3" action="ppaction://hlinksldjump"/>
              </a:rPr>
              <a:t>Системный блок .</a:t>
            </a:r>
            <a:endParaRPr lang="ru-RU" smtClean="0"/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ru-RU" b="1" smtClean="0">
                <a:hlinkClick r:id="rId4" action="ppaction://hlinksldjump"/>
              </a:rPr>
              <a:t>Монитор.</a:t>
            </a:r>
            <a:endParaRPr lang="ru-RU" b="1" smtClean="0"/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ru-RU" b="1" smtClean="0">
                <a:hlinkClick r:id="rId5" action="ppaction://hlinksldjump"/>
              </a:rPr>
              <a:t>Клавиатур</a:t>
            </a:r>
            <a:r>
              <a:rPr lang="ru-RU" smtClean="0">
                <a:hlinkClick r:id="rId5" action="ppaction://hlinksldjump"/>
              </a:rPr>
              <a:t>а.</a:t>
            </a:r>
            <a:endParaRPr lang="ru-RU" smtClean="0"/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ru-RU" smtClean="0">
                <a:hlinkClick r:id="rId6" action="ppaction://hlinksldjump"/>
              </a:rPr>
              <a:t>«Мышь».</a:t>
            </a:r>
            <a:endParaRPr lang="ru-RU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sp>
        <p:nvSpPr>
          <p:cNvPr id="512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7" action="ppaction://hlinksldjump"/>
              </a:rPr>
              <a:t>Меню</a:t>
            </a:r>
            <a:endParaRPr lang="ru-RU" sz="2000"/>
          </a:p>
        </p:txBody>
      </p:sp>
      <p:sp>
        <p:nvSpPr>
          <p:cNvPr id="5127" name="AutoShape 11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0" i="1" smtClean="0">
                <a:effectLst/>
              </a:rPr>
              <a:t>Накопитель на жёстком магнитном диске</a:t>
            </a:r>
            <a:r>
              <a:rPr lang="ru-RU" sz="3600" b="0" smtClean="0">
                <a:effectLst/>
              </a:rPr>
              <a:t> (</a:t>
            </a:r>
            <a:r>
              <a:rPr lang="ru-RU" sz="3600" b="0" i="1" smtClean="0">
                <a:effectLst/>
              </a:rPr>
              <a:t>винчестер</a:t>
            </a:r>
            <a:r>
              <a:rPr lang="ru-RU" sz="3600" b="0" smtClean="0">
                <a:effectLst/>
              </a:rPr>
              <a:t>)</a:t>
            </a:r>
          </a:p>
        </p:txBody>
      </p:sp>
      <p:pic>
        <p:nvPicPr>
          <p:cNvPr id="15053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" y="1600200"/>
            <a:ext cx="9051925" cy="4297363"/>
          </a:xfrm>
          <a:noFill/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066800" y="6324600"/>
            <a:ext cx="3505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Рис. </a:t>
            </a:r>
            <a:r>
              <a:rPr lang="en-US" sz="2400"/>
              <a:t>2</a:t>
            </a:r>
            <a:endParaRPr lang="ru-RU" sz="2400"/>
          </a:p>
        </p:txBody>
      </p:sp>
      <p:sp>
        <p:nvSpPr>
          <p:cNvPr id="22533" name="AutoShape 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3" action="ppaction://hlinksldjump"/>
              </a:rPr>
              <a:t>Меню</a:t>
            </a:r>
            <a:endParaRPr lang="ru-RU" sz="2000"/>
          </a:p>
        </p:txBody>
      </p:sp>
      <p:sp>
        <p:nvSpPr>
          <p:cNvPr id="22536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0" i="1" smtClean="0">
                <a:solidFill>
                  <a:schemeClr val="tx1"/>
                </a:solidFill>
                <a:effectLst/>
              </a:rPr>
              <a:t>Дисководы</a:t>
            </a:r>
            <a:r>
              <a:rPr lang="ru-RU" b="0" smtClean="0">
                <a:solidFill>
                  <a:schemeClr val="tx1"/>
                </a:solidFill>
                <a:effectLst/>
              </a:rPr>
              <a:t> –</a:t>
            </a:r>
            <a:r>
              <a:rPr lang="ru-RU" smtClean="0"/>
              <a:t> </a:t>
            </a:r>
          </a:p>
        </p:txBody>
      </p:sp>
      <p:sp>
        <p:nvSpPr>
          <p:cNvPr id="952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752600"/>
            <a:ext cx="8007350" cy="3505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	</a:t>
            </a: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устройства для чтения и записи информации на гибкие магнитные диски (дискеты), компакт-диски, лазерные диски.</a:t>
            </a:r>
          </a:p>
        </p:txBody>
      </p:sp>
      <p:sp>
        <p:nvSpPr>
          <p:cNvPr id="23556" name="AutoShape 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2355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0" smtClean="0">
                <a:solidFill>
                  <a:schemeClr val="tx1"/>
                </a:solidFill>
                <a:effectLst/>
              </a:rPr>
              <a:t>Устройства чтения лазерных дисков (</a:t>
            </a:r>
            <a:r>
              <a:rPr lang="en-US" sz="4000" b="0" smtClean="0">
                <a:solidFill>
                  <a:schemeClr val="tx1"/>
                </a:solidFill>
                <a:effectLst/>
              </a:rPr>
              <a:t>CD-ROM)</a:t>
            </a:r>
            <a:endParaRPr lang="ru-RU" sz="4000" b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066800" y="6324600"/>
            <a:ext cx="3505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Рис. </a:t>
            </a:r>
            <a:r>
              <a:rPr lang="en-US" sz="2400"/>
              <a:t>3</a:t>
            </a:r>
            <a:endParaRPr lang="ru-RU" sz="2400"/>
          </a:p>
        </p:txBody>
      </p:sp>
      <p:sp>
        <p:nvSpPr>
          <p:cNvPr id="24580" name="AutoShape 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24583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9513" name="Picture 9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73313" y="1752600"/>
            <a:ext cx="6081712" cy="3738563"/>
          </a:xfrm>
          <a:noFill/>
        </p:spPr>
      </p:pic>
      <p:pic>
        <p:nvPicPr>
          <p:cNvPr id="14951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95800"/>
            <a:ext cx="28321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4562475"/>
            <a:ext cx="30575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0" smtClean="0">
                <a:solidFill>
                  <a:schemeClr val="tx1"/>
                </a:solidFill>
                <a:effectLst/>
              </a:rPr>
              <a:t>Устройства чтения гибких дисков</a:t>
            </a:r>
            <a:r>
              <a:rPr lang="en-US" sz="4000" b="0" smtClean="0">
                <a:solidFill>
                  <a:schemeClr val="tx1"/>
                </a:solidFill>
                <a:effectLst/>
              </a:rPr>
              <a:t> </a:t>
            </a:r>
            <a:r>
              <a:rPr lang="ru-RU" sz="4000" b="0" smtClean="0">
                <a:solidFill>
                  <a:schemeClr val="tx1"/>
                </a:solidFill>
                <a:effectLst/>
              </a:rPr>
              <a:t>(</a:t>
            </a:r>
            <a:r>
              <a:rPr lang="en-US" sz="4000" b="0" smtClean="0">
                <a:solidFill>
                  <a:schemeClr val="tx1"/>
                </a:solidFill>
                <a:effectLst/>
              </a:rPr>
              <a:t>FDD)</a:t>
            </a:r>
            <a:endParaRPr lang="ru-RU" sz="4000" b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066800" y="6324600"/>
            <a:ext cx="3505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Рис. </a:t>
            </a:r>
            <a:r>
              <a:rPr lang="en-US" sz="2400"/>
              <a:t>4</a:t>
            </a:r>
            <a:endParaRPr lang="ru-RU" sz="2400"/>
          </a:p>
        </p:txBody>
      </p:sp>
      <p:sp>
        <p:nvSpPr>
          <p:cNvPr id="25604" name="AutoShape 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25607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1561" name="Picture 9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1050" y="1981200"/>
            <a:ext cx="7600950" cy="2771775"/>
          </a:xfrm>
          <a:noFill/>
        </p:spPr>
      </p:pic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796925" y="4797425"/>
            <a:ext cx="5832475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Предназначено для записи различных  </a:t>
            </a:r>
          </a:p>
          <a:p>
            <a:r>
              <a:rPr lang="ru-RU"/>
              <a:t>данных на гибкие магнитные диски</a:t>
            </a:r>
          </a:p>
        </p:txBody>
      </p:sp>
      <p:pic>
        <p:nvPicPr>
          <p:cNvPr id="15156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799013"/>
            <a:ext cx="11811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1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1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685800"/>
            <a:ext cx="7772400" cy="60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smtClean="0"/>
              <a:t>3) </a:t>
            </a:r>
            <a:r>
              <a:rPr lang="ru-RU" sz="4800" smtClean="0"/>
              <a:t>Монитор</a:t>
            </a:r>
            <a:br>
              <a:rPr lang="ru-RU" sz="4800" smtClean="0"/>
            </a:br>
            <a:endParaRPr lang="ru-RU" sz="4800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057400"/>
            <a:ext cx="7772400" cy="3733800"/>
          </a:xfrm>
        </p:spPr>
        <p:txBody>
          <a:bodyPr/>
          <a:lstStyle/>
          <a:p>
            <a:pPr eaLnBrk="1" hangingPunct="1"/>
            <a:r>
              <a:rPr lang="en-US" sz="3600" smtClean="0">
                <a:effectLst/>
                <a:latin typeface="Arial Black" pitchFamily="34" charset="0"/>
              </a:rPr>
              <a:t>		</a:t>
            </a:r>
            <a:r>
              <a:rPr lang="ru-RU" sz="3600" smtClean="0">
                <a:effectLst/>
                <a:latin typeface="Arial Black" pitchFamily="34" charset="0"/>
              </a:rPr>
              <a:t>Монитор (дисплей)</a:t>
            </a: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 –</a:t>
            </a:r>
            <a:endParaRPr lang="en-US" sz="3600" smtClean="0"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eaLnBrk="1" hangingPunct="1"/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служит для вывода информации на экран, то есть для передачи информации от ЭВМ к человеку.</a:t>
            </a:r>
          </a:p>
        </p:txBody>
      </p:sp>
      <p:sp>
        <p:nvSpPr>
          <p:cNvPr id="26628" name="AutoShape 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26631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0" smtClean="0">
                <a:effectLst/>
              </a:rPr>
              <a:t>Основными потребительскими параметрами мониторов являются:</a:t>
            </a:r>
          </a:p>
        </p:txBody>
      </p:sp>
      <p:sp>
        <p:nvSpPr>
          <p:cNvPr id="56327" name="Rectangle 7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effectLst/>
              </a:rPr>
              <a:t>размер экрана,</a:t>
            </a:r>
          </a:p>
          <a:p>
            <a:pPr eaLnBrk="1" hangingPunct="1"/>
            <a:r>
              <a:rPr lang="ru-RU" sz="3600" smtClean="0">
                <a:effectLst/>
              </a:rPr>
              <a:t>шаг маски экрана,</a:t>
            </a:r>
          </a:p>
          <a:p>
            <a:pPr eaLnBrk="1" hangingPunct="1"/>
            <a:r>
              <a:rPr lang="ru-RU" sz="3600" smtClean="0">
                <a:effectLst/>
              </a:rPr>
              <a:t>максимальная частота регенерации изображения,</a:t>
            </a:r>
          </a:p>
          <a:p>
            <a:pPr eaLnBrk="1" hangingPunct="1"/>
            <a:r>
              <a:rPr lang="ru-RU" sz="3600" smtClean="0">
                <a:effectLst/>
              </a:rPr>
              <a:t>класс защиты.</a:t>
            </a:r>
            <a:br>
              <a:rPr lang="ru-RU" sz="3600" smtClean="0">
                <a:effectLst/>
              </a:rPr>
            </a:br>
            <a:endParaRPr lang="ru-RU" sz="3600" smtClean="0">
              <a:effectLst/>
            </a:endParaRPr>
          </a:p>
        </p:txBody>
      </p:sp>
      <p:sp>
        <p:nvSpPr>
          <p:cNvPr id="27652" name="AutoShape 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27655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6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6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6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6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6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6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6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6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6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6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6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6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6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6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6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533400"/>
            <a:ext cx="8385175" cy="5165725"/>
          </a:xfrm>
        </p:spPr>
        <p:txBody>
          <a:bodyPr/>
          <a:lstStyle/>
          <a:p>
            <a:pPr eaLnBrk="1" hangingPunct="1"/>
            <a:r>
              <a:rPr lang="ru-RU" sz="3600" b="0" smtClean="0">
                <a:effectLst/>
              </a:rPr>
              <a:t>	Размер монитора измеряется между противоположными углами трубки кинескопа по диагонали.</a:t>
            </a:r>
            <a:br>
              <a:rPr lang="ru-RU" sz="3600" b="0" smtClean="0">
                <a:effectLst/>
              </a:rPr>
            </a:br>
            <a:r>
              <a:rPr lang="ru-RU" sz="3600" b="0" smtClean="0">
                <a:effectLst/>
              </a:rPr>
              <a:t>	Единица измерения - дюйм.</a:t>
            </a:r>
            <a:br>
              <a:rPr lang="ru-RU" sz="3600" b="0" smtClean="0">
                <a:effectLst/>
              </a:rPr>
            </a:br>
            <a:r>
              <a:rPr lang="ru-RU" sz="3600" b="0" smtClean="0">
                <a:effectLst/>
              </a:rPr>
              <a:t>	Стандартные размеры:</a:t>
            </a:r>
            <a:br>
              <a:rPr lang="ru-RU" sz="3600" b="0" smtClean="0">
                <a:effectLst/>
              </a:rPr>
            </a:br>
            <a:r>
              <a:rPr lang="ru-RU" sz="3600" b="0" smtClean="0">
                <a:effectLst/>
              </a:rPr>
              <a:t>14"; 15"; 17"; 19"; 20"; 21".</a:t>
            </a:r>
          </a:p>
        </p:txBody>
      </p:sp>
      <p:sp>
        <p:nvSpPr>
          <p:cNvPr id="28675" name="AutoShape 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6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2867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990600"/>
            <a:ext cx="8229600" cy="3962400"/>
          </a:xfrm>
        </p:spPr>
        <p:txBody>
          <a:bodyPr/>
          <a:lstStyle/>
          <a:p>
            <a:pPr eaLnBrk="1" hangingPunct="1"/>
            <a:r>
              <a:rPr lang="ru-RU" sz="3600" b="0" smtClean="0">
                <a:effectLst/>
              </a:rPr>
              <a:t>	В настоящее время наиболее универсальными являются мониторы размером 15 или 17 дюймов, а для операций с графикой желательны мониторы размером 19 или 21 дюйм.</a:t>
            </a:r>
            <a:br>
              <a:rPr lang="ru-RU" sz="3600" b="0" smtClean="0">
                <a:effectLst/>
              </a:rPr>
            </a:br>
            <a:endParaRPr lang="ru-RU" sz="3600" b="0" smtClean="0">
              <a:effectLst/>
            </a:endParaRPr>
          </a:p>
        </p:txBody>
      </p:sp>
      <p:sp>
        <p:nvSpPr>
          <p:cNvPr id="29699" name="AutoShape 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1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2970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2"/>
          <p:cNvSpPr>
            <a:spLocks noChangeArrowheads="1"/>
          </p:cNvSpPr>
          <p:nvPr/>
        </p:nvSpPr>
        <p:spPr bwMode="auto">
          <a:xfrm>
            <a:off x="1752600" y="2667000"/>
            <a:ext cx="5715000" cy="297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981200" y="4114800"/>
            <a:ext cx="1524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4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001000" cy="1431925"/>
          </a:xfrm>
        </p:spPr>
        <p:txBody>
          <a:bodyPr/>
          <a:lstStyle/>
          <a:p>
            <a:pPr algn="ctr" eaLnBrk="1" hangingPunct="1"/>
            <a:r>
              <a:rPr lang="ru-RU" sz="3200" b="0" smtClean="0">
                <a:effectLst/>
              </a:rPr>
              <a:t>В  настоящее время стали</a:t>
            </a:r>
            <a:r>
              <a:rPr lang="en-US" sz="3200" b="0" smtClean="0">
                <a:effectLst/>
              </a:rPr>
              <a:t> </a:t>
            </a:r>
            <a:r>
              <a:rPr lang="ru-RU" sz="3200" b="0" smtClean="0">
                <a:effectLst/>
              </a:rPr>
              <a:t>чаще применяться жидко</a:t>
            </a:r>
            <a:r>
              <a:rPr lang="en-US" sz="3200" b="0" smtClean="0">
                <a:effectLst/>
              </a:rPr>
              <a:t>-</a:t>
            </a:r>
            <a:r>
              <a:rPr lang="ru-RU" sz="3200" b="0" smtClean="0">
                <a:effectLst/>
              </a:rPr>
              <a:t>кристаллические мониторы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6113" y="1905000"/>
            <a:ext cx="3925887" cy="4191000"/>
          </a:xfrm>
        </p:spPr>
      </p:pic>
      <p:pic>
        <p:nvPicPr>
          <p:cNvPr id="30726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1905000"/>
            <a:ext cx="3925888" cy="4191000"/>
          </a:xfrm>
        </p:spPr>
      </p:pic>
      <p:sp>
        <p:nvSpPr>
          <p:cNvPr id="30727" name="AutoShape 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8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9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5" action="ppaction://hlinksldjump"/>
              </a:rPr>
              <a:t>Меню</a:t>
            </a:r>
            <a:endParaRPr lang="ru-RU" sz="2000"/>
          </a:p>
        </p:txBody>
      </p:sp>
      <p:sp>
        <p:nvSpPr>
          <p:cNvPr id="30730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1066800" y="6324600"/>
            <a:ext cx="3505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Рис. </a:t>
            </a:r>
            <a:r>
              <a:rPr lang="en-US" sz="2400"/>
              <a:t>5</a:t>
            </a:r>
            <a:endParaRPr lang="ru-RU" sz="240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0" i="1" smtClean="0">
                <a:effectLst/>
              </a:rPr>
              <a:t>4) </a:t>
            </a:r>
            <a:r>
              <a:rPr lang="ru-RU" b="0" i="1" smtClean="0">
                <a:effectLst/>
              </a:rPr>
              <a:t>Клавиатура</a:t>
            </a:r>
            <a:endParaRPr lang="ru-RU" b="0" smtClean="0">
              <a:effectLst/>
            </a:endParaRP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/>
              <a:t>	 </a:t>
            </a:r>
            <a:r>
              <a:rPr lang="ru-RU" sz="3600" smtClean="0">
                <a:effectLst/>
                <a:latin typeface="Arial Black" pitchFamily="34" charset="0"/>
              </a:rPr>
              <a:t>Клавиатура</a:t>
            </a: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 –</a:t>
            </a:r>
            <a:endParaRPr lang="en-US" sz="3600" smtClean="0"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	</a:t>
            </a: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это устройство предназначенное для передачи информации от человека к ЭВМ.</a:t>
            </a:r>
          </a:p>
        </p:txBody>
      </p:sp>
      <p:sp>
        <p:nvSpPr>
          <p:cNvPr id="31748" name="AutoShape 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9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3175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09600"/>
            <a:ext cx="7772400" cy="4114800"/>
          </a:xfrm>
        </p:spPr>
        <p:txBody>
          <a:bodyPr/>
          <a:lstStyle/>
          <a:p>
            <a:pPr algn="ctr" eaLnBrk="1" hangingPunct="1"/>
            <a:r>
              <a:rPr lang="ru-RU" sz="3600" i="1" u="sng" smtClean="0">
                <a:solidFill>
                  <a:schemeClr val="tx1"/>
                </a:solidFill>
                <a:effectLst/>
              </a:rPr>
              <a:t>Персональный компьютер</a:t>
            </a:r>
            <a:r>
              <a:rPr lang="ru-RU" sz="3600" i="1" u="sng" smtClean="0">
                <a:effectLst/>
              </a:rPr>
              <a:t> (ПК)</a:t>
            </a:r>
            <a:r>
              <a:rPr lang="ru-RU" sz="3600" smtClean="0">
                <a:effectLst/>
              </a:rPr>
              <a:t> </a:t>
            </a:r>
            <a:br>
              <a:rPr lang="ru-RU" sz="3600" smtClean="0">
                <a:effectLst/>
              </a:rPr>
            </a:br>
            <a:r>
              <a:rPr lang="ru-RU" sz="3600" smtClean="0">
                <a:effectLst/>
              </a:rPr>
              <a:t>-</a:t>
            </a:r>
            <a:br>
              <a:rPr lang="ru-RU" sz="3600" smtClean="0">
                <a:effectLst/>
              </a:rPr>
            </a:br>
            <a:r>
              <a:rPr lang="ru-RU" sz="3600" b="0" smtClean="0">
                <a:effectLst/>
              </a:rPr>
              <a:t>это устройство предназначенное для работы в однопользовательском режиме.</a:t>
            </a:r>
          </a:p>
        </p:txBody>
      </p:sp>
      <p:sp>
        <p:nvSpPr>
          <p:cNvPr id="6147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6150" name="AutoShape 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32773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Rectangle 12"/>
          <p:cNvSpPr>
            <a:spLocks noChangeArrowheads="1"/>
          </p:cNvSpPr>
          <p:nvPr/>
        </p:nvSpPr>
        <p:spPr bwMode="auto">
          <a:xfrm>
            <a:off x="1066800" y="6324600"/>
            <a:ext cx="3505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Рис. </a:t>
            </a:r>
            <a:r>
              <a:rPr lang="en-US" sz="2400"/>
              <a:t>6</a:t>
            </a:r>
            <a:endParaRPr lang="ru-RU" sz="2400"/>
          </a:p>
        </p:txBody>
      </p:sp>
      <p:sp>
        <p:nvSpPr>
          <p:cNvPr id="686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181100" y="228600"/>
            <a:ext cx="6781800" cy="762000"/>
          </a:xfrm>
          <a:noFill/>
        </p:spPr>
        <p:txBody>
          <a:bodyPr/>
          <a:lstStyle/>
          <a:p>
            <a:pPr algn="ctr" eaLnBrk="1" hangingPunct="1"/>
            <a:r>
              <a:rPr lang="ru-RU" sz="3600" smtClean="0">
                <a:effectLst/>
              </a:rPr>
              <a:t>Клавиатура</a:t>
            </a:r>
          </a:p>
        </p:txBody>
      </p:sp>
      <p:pic>
        <p:nvPicPr>
          <p:cNvPr id="32776" name="Picture 15"/>
          <p:cNvPicPr>
            <a:picLocks noChangeAspect="1" noChangeArrowheads="1"/>
          </p:cNvPicPr>
          <p:nvPr>
            <p:ph type="ctrTitle"/>
          </p:nvPr>
        </p:nvPicPr>
        <p:blipFill>
          <a:blip r:embed="rId3">
            <a:lum contrast="30000"/>
          </a:blip>
          <a:srcRect/>
          <a:stretch>
            <a:fillRect/>
          </a:stretch>
        </p:blipFill>
        <p:spPr>
          <a:xfrm>
            <a:off x="381000" y="1524000"/>
            <a:ext cx="8510588" cy="2627313"/>
          </a:xfrm>
          <a:noFill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b="0" smtClean="0">
                <a:effectLst/>
              </a:rPr>
              <a:t>Стандартная клавиатура состоит из нескольких групп клавиш:</a:t>
            </a:r>
            <a:r>
              <a:rPr lang="ru-RU" sz="4000" smtClean="0"/>
              <a:t> </a:t>
            </a:r>
          </a:p>
        </p:txBody>
      </p:sp>
      <p:sp>
        <p:nvSpPr>
          <p:cNvPr id="1095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алфавитно–цифровые и знаковые клавиши;</a:t>
            </a:r>
          </a:p>
          <a:p>
            <a:pPr eaLnBrk="1" hangingPunct="1"/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функциональные клавиши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	(</a:t>
            </a:r>
            <a:r>
              <a:rPr lang="en-US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F</a:t>
            </a:r>
            <a:r>
              <a:rPr lang="ru-RU" sz="3600" baseline="-25000" smtClean="0">
                <a:solidFill>
                  <a:schemeClr val="tx2"/>
                </a:solidFill>
                <a:effectLst/>
                <a:latin typeface="Arial Black" pitchFamily="34" charset="0"/>
              </a:rPr>
              <a:t>1</a:t>
            </a: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 – </a:t>
            </a:r>
            <a:r>
              <a:rPr lang="en-US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F</a:t>
            </a:r>
            <a:r>
              <a:rPr lang="ru-RU" sz="3600" baseline="-25000" smtClean="0">
                <a:solidFill>
                  <a:schemeClr val="tx2"/>
                </a:solidFill>
                <a:effectLst/>
                <a:latin typeface="Arial Black" pitchFamily="34" charset="0"/>
              </a:rPr>
              <a:t>12</a:t>
            </a: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);</a:t>
            </a:r>
          </a:p>
          <a:p>
            <a:pPr eaLnBrk="1" hangingPunct="1"/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специальные.</a:t>
            </a:r>
          </a:p>
        </p:txBody>
      </p:sp>
      <p:sp>
        <p:nvSpPr>
          <p:cNvPr id="33796" name="AutoShape 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7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8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3379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20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20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20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b="0" smtClean="0">
                <a:effectLst/>
              </a:rPr>
              <a:t>Выделяют три зоны клавиш:</a:t>
            </a:r>
            <a:r>
              <a:rPr lang="ru-RU" smtClean="0"/>
              <a:t> </a:t>
            </a:r>
          </a:p>
        </p:txBody>
      </p:sp>
      <p:sp>
        <p:nvSpPr>
          <p:cNvPr id="1105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I</a:t>
            </a: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 зона – основная,</a:t>
            </a:r>
            <a:endParaRPr lang="en-US" sz="3600" smtClean="0"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eaLnBrk="1" hangingPunct="1"/>
            <a:r>
              <a:rPr lang="en-US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II</a:t>
            </a: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 зона – промежуточная,</a:t>
            </a:r>
            <a:endParaRPr lang="en-US" sz="3600" smtClean="0"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eaLnBrk="1" hangingPunct="1"/>
            <a:r>
              <a:rPr lang="en-US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III</a:t>
            </a: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 зона – дополнительная.</a:t>
            </a:r>
          </a:p>
        </p:txBody>
      </p:sp>
      <p:sp>
        <p:nvSpPr>
          <p:cNvPr id="34820" name="AutoShape 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1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2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3482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8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8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44475"/>
            <a:ext cx="8385175" cy="8985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smtClean="0">
                <a:solidFill>
                  <a:schemeClr val="tx1"/>
                </a:solidFill>
              </a:rPr>
              <a:t>I</a:t>
            </a:r>
            <a:r>
              <a:rPr lang="ru-RU" sz="3600" smtClean="0">
                <a:solidFill>
                  <a:schemeClr val="tx1"/>
                </a:solidFill>
              </a:rPr>
              <a:t> зона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3250" y="1295400"/>
            <a:ext cx="800735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	</a:t>
            </a:r>
            <a:r>
              <a:rPr lang="ru-RU" smtClean="0">
                <a:solidFill>
                  <a:schemeClr val="tx2"/>
                </a:solidFill>
                <a:effectLst/>
                <a:latin typeface="Arial Black" pitchFamily="34" charset="0"/>
              </a:rPr>
              <a:t>буквенно-цифровые клавиши содержат цифры, русские и латинские буквы, знаки.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chemeClr val="tx2"/>
                </a:solidFill>
                <a:effectLst/>
                <a:latin typeface="Arial Black" pitchFamily="34" charset="0"/>
              </a:rPr>
              <a:t>		Расположение русских букв в стандарте русской пишущей машинки, а латинских – в американском стандарте.</a:t>
            </a:r>
          </a:p>
        </p:txBody>
      </p:sp>
      <p:sp>
        <p:nvSpPr>
          <p:cNvPr id="35844" name="AutoShape 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5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6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35847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9413" y="228600"/>
            <a:ext cx="8383587" cy="1127125"/>
          </a:xfrm>
        </p:spPr>
        <p:txBody>
          <a:bodyPr/>
          <a:lstStyle/>
          <a:p>
            <a:pPr algn="ctr" eaLnBrk="1" hangingPunct="1"/>
            <a:r>
              <a:rPr lang="en-US" sz="4000" b="0" smtClean="0">
                <a:solidFill>
                  <a:schemeClr val="tx1"/>
                </a:solidFill>
                <a:effectLst/>
              </a:rPr>
              <a:t>F</a:t>
            </a:r>
            <a:r>
              <a:rPr lang="ru-RU" sz="4000" b="0" baseline="-25000" smtClean="0">
                <a:solidFill>
                  <a:schemeClr val="tx1"/>
                </a:solidFill>
                <a:effectLst/>
              </a:rPr>
              <a:t>1</a:t>
            </a:r>
            <a:r>
              <a:rPr lang="ru-RU" sz="4000" b="0" smtClean="0">
                <a:solidFill>
                  <a:schemeClr val="tx1"/>
                </a:solidFill>
                <a:effectLst/>
              </a:rPr>
              <a:t> – </a:t>
            </a:r>
            <a:r>
              <a:rPr lang="en-US" sz="4000" b="0" smtClean="0">
                <a:solidFill>
                  <a:schemeClr val="tx1"/>
                </a:solidFill>
                <a:effectLst/>
              </a:rPr>
              <a:t>F</a:t>
            </a:r>
            <a:r>
              <a:rPr lang="ru-RU" sz="4000" b="0" baseline="-25000" smtClean="0">
                <a:solidFill>
                  <a:schemeClr val="tx1"/>
                </a:solidFill>
                <a:effectLst/>
              </a:rPr>
              <a:t>12</a:t>
            </a:r>
          </a:p>
        </p:txBody>
      </p:sp>
      <p:sp>
        <p:nvSpPr>
          <p:cNvPr id="1146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1524000"/>
            <a:ext cx="8007350" cy="2209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chemeClr val="tx2"/>
                </a:solidFill>
                <a:effectLst/>
              </a:rPr>
              <a:t>	</a:t>
            </a: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функциональные клавиши в каждой программе имеют своё назначение.</a:t>
            </a:r>
          </a:p>
        </p:txBody>
      </p:sp>
      <p:sp>
        <p:nvSpPr>
          <p:cNvPr id="36868" name="AutoShape 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9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0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3687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4696" name="Rectangle 8"/>
          <p:cNvSpPr>
            <a:spLocks noRot="1" noChangeArrowheads="1"/>
          </p:cNvSpPr>
          <p:nvPr/>
        </p:nvSpPr>
        <p:spPr bwMode="auto">
          <a:xfrm>
            <a:off x="381000" y="3429000"/>
            <a:ext cx="83835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latin typeface="Arial Black" pitchFamily="34" charset="0"/>
              </a:rPr>
              <a:t>F</a:t>
            </a:r>
            <a:r>
              <a:rPr lang="ru-RU" sz="4000" baseline="-25000">
                <a:latin typeface="Arial Black" pitchFamily="34" charset="0"/>
              </a:rPr>
              <a:t>1</a:t>
            </a:r>
            <a:r>
              <a:rPr lang="ru-RU" sz="4000">
                <a:latin typeface="Arial Black" pitchFamily="34" charset="0"/>
              </a:rPr>
              <a:t> – </a:t>
            </a:r>
            <a:br>
              <a:rPr lang="ru-RU" sz="4000">
                <a:latin typeface="Arial Black" pitchFamily="34" charset="0"/>
              </a:rPr>
            </a:br>
            <a:r>
              <a:rPr lang="ru-RU" sz="3600">
                <a:solidFill>
                  <a:schemeClr val="tx2"/>
                </a:solidFill>
                <a:latin typeface="Arial Black" pitchFamily="34" charset="0"/>
              </a:rPr>
              <a:t>(в любых программах) </a:t>
            </a:r>
            <a:r>
              <a:rPr lang="ru-RU" sz="3600">
                <a:latin typeface="Arial Black" pitchFamily="34" charset="0"/>
              </a:rPr>
              <a:t>помощь.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152400"/>
            <a:ext cx="7924800" cy="2346325"/>
          </a:xfrm>
        </p:spPr>
        <p:txBody>
          <a:bodyPr/>
          <a:lstStyle/>
          <a:p>
            <a:pPr eaLnBrk="1" hangingPunct="1"/>
            <a:r>
              <a:rPr lang="en-US" sz="4000" b="0" smtClean="0">
                <a:solidFill>
                  <a:schemeClr val="tx1"/>
                </a:solidFill>
                <a:effectLst/>
              </a:rPr>
              <a:t>			Enter</a:t>
            </a:r>
            <a:r>
              <a:rPr lang="ru-RU" sz="3600" b="0" smtClean="0">
                <a:solidFill>
                  <a:schemeClr val="tx1"/>
                </a:solidFill>
                <a:effectLst/>
              </a:rPr>
              <a:t> – (ввод)</a:t>
            </a:r>
            <a:r>
              <a:rPr lang="en-US" sz="3600" b="0" smtClean="0">
                <a:solidFill>
                  <a:schemeClr val="tx1"/>
                </a:solidFill>
                <a:effectLst/>
              </a:rPr>
              <a:t/>
            </a:r>
            <a:br>
              <a:rPr lang="en-US" sz="3600" b="0" smtClean="0">
                <a:solidFill>
                  <a:schemeClr val="tx1"/>
                </a:solidFill>
                <a:effectLst/>
              </a:rPr>
            </a:br>
            <a:r>
              <a:rPr lang="ru-RU" sz="3600" b="0" smtClean="0">
                <a:effectLst/>
              </a:rPr>
              <a:t>заканчивается любая команда подаваемая компьютеру.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68325" y="2971800"/>
            <a:ext cx="8007350" cy="1981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chemeClr val="tx2"/>
                </a:solidFill>
                <a:effectLst/>
              </a:rPr>
              <a:t>	</a:t>
            </a:r>
            <a:endParaRPr lang="ru-RU" smtClean="0"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  <p:sp>
        <p:nvSpPr>
          <p:cNvPr id="115716" name="Rectangle 4"/>
          <p:cNvSpPr>
            <a:spLocks noRot="1" noChangeArrowheads="1"/>
          </p:cNvSpPr>
          <p:nvPr/>
        </p:nvSpPr>
        <p:spPr bwMode="auto">
          <a:xfrm>
            <a:off x="304800" y="2819400"/>
            <a:ext cx="845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61938" indent="-261938" algn="l"/>
            <a:r>
              <a:rPr lang="ru-RU" sz="4000">
                <a:latin typeface="Arial Black" pitchFamily="34" charset="0"/>
              </a:rPr>
              <a:t>					</a:t>
            </a:r>
            <a:r>
              <a:rPr lang="en-US" sz="4000">
                <a:latin typeface="Arial Black" pitchFamily="34" charset="0"/>
              </a:rPr>
              <a:t>Esc</a:t>
            </a:r>
            <a:r>
              <a:rPr lang="ru-RU" sz="4000">
                <a:latin typeface="Arial Black" pitchFamily="34" charset="0"/>
              </a:rPr>
              <a:t> -</a:t>
            </a:r>
            <a:r>
              <a:rPr lang="en-US" sz="4000">
                <a:latin typeface="Arial Black" pitchFamily="34" charset="0"/>
              </a:rPr>
              <a:t/>
            </a:r>
            <a:br>
              <a:rPr lang="en-US" sz="4000">
                <a:latin typeface="Arial Black" pitchFamily="34" charset="0"/>
              </a:rPr>
            </a:br>
            <a:r>
              <a:rPr lang="ru-RU" sz="4000">
                <a:latin typeface="Arial Black" pitchFamily="34" charset="0"/>
              </a:rPr>
              <a:t>		(от </a:t>
            </a:r>
            <a:r>
              <a:rPr lang="en-US" sz="4000">
                <a:latin typeface="Arial Black" pitchFamily="34" charset="0"/>
              </a:rPr>
              <a:t>Escape</a:t>
            </a:r>
            <a:r>
              <a:rPr lang="ru-RU" sz="4000">
                <a:latin typeface="Arial Black" pitchFamily="34" charset="0"/>
              </a:rPr>
              <a:t> – убегать, 				спасаться)</a:t>
            </a:r>
            <a:br>
              <a:rPr lang="ru-RU" sz="4000">
                <a:latin typeface="Arial Black" pitchFamily="34" charset="0"/>
              </a:rPr>
            </a:br>
            <a:r>
              <a:rPr lang="ru-RU" sz="3600">
                <a:solidFill>
                  <a:schemeClr val="tx2"/>
                </a:solidFill>
                <a:latin typeface="Arial Black" pitchFamily="34" charset="0"/>
              </a:rPr>
              <a:t>используется для отмены какого – либо действия.</a:t>
            </a:r>
            <a:r>
              <a:rPr lang="en-US" sz="360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en-US" sz="3600">
                <a:solidFill>
                  <a:schemeClr val="tx2"/>
                </a:solidFill>
                <a:latin typeface="Arial Black" pitchFamily="34" charset="0"/>
              </a:rPr>
            </a:br>
            <a:endParaRPr lang="ru-RU" sz="36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7893" name="AutoShape 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4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5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37896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0" smtClean="0">
                <a:solidFill>
                  <a:schemeClr val="tx1"/>
                </a:solidFill>
                <a:effectLst/>
              </a:rPr>
              <a:t>Alt</a:t>
            </a:r>
            <a:r>
              <a:rPr lang="ru-RU" sz="4000" b="0" smtClean="0">
                <a:solidFill>
                  <a:schemeClr val="tx1"/>
                </a:solidFill>
                <a:effectLst/>
              </a:rPr>
              <a:t>,	</a:t>
            </a:r>
            <a:r>
              <a:rPr lang="en-US" sz="4000" b="0" smtClean="0">
                <a:solidFill>
                  <a:schemeClr val="tx1"/>
                </a:solidFill>
                <a:effectLst/>
              </a:rPr>
              <a:t>Shift</a:t>
            </a:r>
            <a:r>
              <a:rPr lang="ru-RU" sz="4000" b="0" smtClean="0">
                <a:solidFill>
                  <a:schemeClr val="tx1"/>
                </a:solidFill>
                <a:effectLst/>
              </a:rPr>
              <a:t> ,	   </a:t>
            </a:r>
            <a:r>
              <a:rPr lang="en-US" sz="4000" b="0" smtClean="0">
                <a:solidFill>
                  <a:schemeClr val="tx1"/>
                </a:solidFill>
                <a:effectLst/>
              </a:rPr>
              <a:t>Ctrl</a:t>
            </a:r>
            <a:endParaRPr lang="ru-RU" sz="4000" b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208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1600200"/>
            <a:ext cx="8007350" cy="213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вспомогательные клавиши,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используются только в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сочетании с другими.</a:t>
            </a:r>
          </a:p>
        </p:txBody>
      </p:sp>
      <p:sp>
        <p:nvSpPr>
          <p:cNvPr id="38916" name="AutoShape 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7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8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3891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0" smtClean="0">
                <a:solidFill>
                  <a:schemeClr val="tx1"/>
                </a:solidFill>
                <a:effectLst/>
              </a:rPr>
              <a:t>Caps Lock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(</a:t>
            </a:r>
            <a:r>
              <a:rPr lang="ru-RU" sz="3600" b="0" smtClean="0">
                <a:effectLst/>
              </a:rPr>
              <a:t>замок верхнего регистра</a:t>
            </a:r>
            <a:r>
              <a:rPr lang="ru-RU" smtClean="0"/>
              <a:t>)</a:t>
            </a:r>
          </a:p>
        </p:txBody>
      </p:sp>
      <p:sp>
        <p:nvSpPr>
          <p:cNvPr id="1187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1828800"/>
            <a:ext cx="8001000" cy="2895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87313" algn="l"/>
                <a:tab pos="261938" algn="l"/>
              </a:tabLst>
            </a:pPr>
            <a:r>
              <a:rPr lang="ru-RU" sz="3600" smtClean="0">
                <a:effectLst/>
              </a:rPr>
              <a:t>			</a:t>
            </a: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Имеет световой индикатор, если индикатор горит, то при нажатии буквенных клавиш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tabLst>
                <a:tab pos="87313" algn="l"/>
                <a:tab pos="261938" algn="l"/>
              </a:tabLst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появляются заглавные буквы.</a:t>
            </a:r>
          </a:p>
        </p:txBody>
      </p:sp>
      <p:sp>
        <p:nvSpPr>
          <p:cNvPr id="39940" name="AutoShape 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1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2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3994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3851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0" smtClean="0">
                <a:solidFill>
                  <a:schemeClr val="tx1"/>
                </a:solidFill>
                <a:effectLst/>
              </a:rPr>
              <a:t>Tab</a:t>
            </a:r>
            <a:r>
              <a:rPr lang="ru-RU" sz="3600" b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b="0" smtClean="0">
                <a:solidFill>
                  <a:schemeClr val="tx1"/>
                </a:solidFill>
                <a:effectLst/>
              </a:rPr>
            </a:br>
            <a:r>
              <a:rPr lang="ru-RU" sz="3600" b="0" smtClean="0">
                <a:solidFill>
                  <a:schemeClr val="tx1"/>
                </a:solidFill>
                <a:effectLst/>
              </a:rPr>
              <a:t>(клавиша табуляции)</a:t>
            </a:r>
            <a:r>
              <a:rPr lang="ru-RU" smtClean="0"/>
              <a:t> </a:t>
            </a:r>
          </a:p>
        </p:txBody>
      </p:sp>
      <p:sp>
        <p:nvSpPr>
          <p:cNvPr id="1218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68325" y="1600200"/>
            <a:ext cx="800735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	переключение между пунктами меню, в текстовом редакторе.</a:t>
            </a:r>
          </a:p>
        </p:txBody>
      </p:sp>
      <p:sp>
        <p:nvSpPr>
          <p:cNvPr id="121860" name="Rectangle 4"/>
          <p:cNvSpPr>
            <a:spLocks noRot="1" noChangeArrowheads="1"/>
          </p:cNvSpPr>
          <p:nvPr/>
        </p:nvSpPr>
        <p:spPr bwMode="auto">
          <a:xfrm>
            <a:off x="379413" y="3429000"/>
            <a:ext cx="8385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>
                <a:latin typeface="Arial Black" pitchFamily="34" charset="0"/>
              </a:rPr>
              <a:t>Backspace</a:t>
            </a:r>
            <a:r>
              <a:rPr lang="ru-RU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ru-RU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endParaRPr lang="ru-RU" sz="36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21861" name="Rectangle 5"/>
          <p:cNvSpPr>
            <a:spLocks noRot="1" noChangeArrowheads="1"/>
          </p:cNvSpPr>
          <p:nvPr/>
        </p:nvSpPr>
        <p:spPr bwMode="auto">
          <a:xfrm>
            <a:off x="609600" y="4038600"/>
            <a:ext cx="8007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3600">
                <a:solidFill>
                  <a:schemeClr val="tx2"/>
                </a:solidFill>
                <a:latin typeface="Arial Black" pitchFamily="34" charset="0"/>
              </a:rPr>
              <a:t>	удаляет символы слева от курсора.</a:t>
            </a:r>
          </a:p>
        </p:txBody>
      </p:sp>
      <p:sp>
        <p:nvSpPr>
          <p:cNvPr id="40966" name="AutoShape 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7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8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40969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450"/>
                            </p:stCondLst>
                            <p:childTnLst>
                              <p:par>
                                <p:cTn id="1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45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6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1828800"/>
            <a:ext cx="8007350" cy="2438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>
                <a:effectLst/>
                <a:latin typeface="Arial Black" pitchFamily="34" charset="0"/>
              </a:rPr>
              <a:t>	</a:t>
            </a: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пробел, сдвигает строку вправо (используют для пропуска символа).</a:t>
            </a:r>
            <a:r>
              <a:rPr lang="ru-RU" sz="3600" smtClean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1066800" y="609600"/>
            <a:ext cx="69342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88" name="AutoShape 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89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0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41991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49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0" smtClean="0">
                <a:effectLst/>
              </a:rPr>
              <a:t>1) Базовая конфигурация компьютера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62000" y="1905000"/>
            <a:ext cx="800735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mtClean="0">
                <a:effectLst/>
              </a:rPr>
              <a:t>	</a:t>
            </a:r>
            <a:r>
              <a:rPr lang="en-US" smtClean="0">
                <a:effectLst/>
              </a:rPr>
              <a:t>	</a:t>
            </a:r>
            <a:r>
              <a:rPr lang="ru-RU" sz="3600" smtClean="0">
                <a:effectLst/>
              </a:rPr>
              <a:t>В настоящее время в состав персонального компьютера входят следующие устройства (рис. 1):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smtClean="0">
                <a:effectLst/>
              </a:rPr>
              <a:t>системный блок;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smtClean="0">
                <a:effectLst/>
              </a:rPr>
              <a:t>монитор;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smtClean="0">
                <a:effectLst/>
              </a:rPr>
              <a:t>клавиатура;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smtClean="0">
                <a:effectLst/>
              </a:rPr>
              <a:t>«мышь».</a:t>
            </a:r>
          </a:p>
        </p:txBody>
      </p:sp>
      <p:sp>
        <p:nvSpPr>
          <p:cNvPr id="717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7175" name="AutoShape 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smtClean="0">
                <a:solidFill>
                  <a:schemeClr val="tx1"/>
                </a:solidFill>
              </a:rPr>
              <a:t>II</a:t>
            </a:r>
            <a:r>
              <a:rPr lang="ru-RU" sz="3600" smtClean="0">
                <a:solidFill>
                  <a:schemeClr val="tx1"/>
                </a:solidFill>
              </a:rPr>
              <a:t> зона</a:t>
            </a:r>
          </a:p>
        </p:txBody>
      </p:sp>
      <p:sp>
        <p:nvSpPr>
          <p:cNvPr id="126980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1600200"/>
            <a:ext cx="8007350" cy="3200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			</a:t>
            </a:r>
            <a:r>
              <a:rPr lang="en-US" sz="4000" smtClean="0">
                <a:effectLst/>
              </a:rPr>
              <a:t>Print Screen</a:t>
            </a:r>
            <a:r>
              <a:rPr lang="ru-RU" sz="4000" smtClean="0">
                <a:effectLst/>
              </a:rPr>
              <a:t> / </a:t>
            </a:r>
            <a:r>
              <a:rPr lang="en-US" sz="4000" smtClean="0">
                <a:effectLst/>
              </a:rPr>
              <a:t>SysRq –</a:t>
            </a:r>
            <a:r>
              <a:rPr lang="en-US" sz="400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– </a:t>
            </a: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выводит на принтер изображение, которое находится в данный момент на экране.</a:t>
            </a:r>
            <a:endParaRPr lang="en-US" sz="3600" smtClean="0"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smtClean="0"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600" smtClean="0"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  <p:sp>
        <p:nvSpPr>
          <p:cNvPr id="43012" name="AutoShape 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3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4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43015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2000"/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848600" cy="2590800"/>
          </a:xfrm>
        </p:spPr>
        <p:txBody>
          <a:bodyPr/>
          <a:lstStyle/>
          <a:p>
            <a:pPr eaLnBrk="1" hangingPunct="1"/>
            <a:r>
              <a:rPr lang="en-US" sz="4800" b="0" smtClean="0">
                <a:solidFill>
                  <a:schemeClr val="tx1"/>
                </a:solidFill>
                <a:effectLst/>
              </a:rPr>
              <a:t>		</a:t>
            </a:r>
            <a:r>
              <a:rPr lang="en-US" sz="4000" b="0" smtClean="0">
                <a:solidFill>
                  <a:schemeClr val="tx1"/>
                </a:solidFill>
                <a:effectLst/>
              </a:rPr>
              <a:t>Scroll Lock</a:t>
            </a:r>
            <a:r>
              <a:rPr lang="ru-RU" sz="4000" b="0" smtClean="0">
                <a:solidFill>
                  <a:schemeClr val="tx1"/>
                </a:solidFill>
                <a:effectLst/>
              </a:rPr>
              <a:t/>
            </a:r>
            <a:br>
              <a:rPr lang="ru-RU" sz="4000" b="0" smtClean="0">
                <a:solidFill>
                  <a:schemeClr val="tx1"/>
                </a:solidFill>
                <a:effectLst/>
              </a:rPr>
            </a:br>
            <a:r>
              <a:rPr lang="en-US" sz="4800" b="0" smtClean="0">
                <a:solidFill>
                  <a:schemeClr val="tx1"/>
                </a:solidFill>
                <a:effectLst/>
              </a:rPr>
              <a:t>	</a:t>
            </a:r>
            <a:r>
              <a:rPr lang="ru-RU" sz="3600" b="0" smtClean="0">
                <a:effectLst/>
              </a:rPr>
              <a:t>(блокировка прокрутки)</a:t>
            </a:r>
            <a:r>
              <a:rPr lang="en-US" sz="3600" b="0" smtClean="0">
                <a:effectLst/>
              </a:rPr>
              <a:t/>
            </a:r>
            <a:br>
              <a:rPr lang="en-US" sz="3600" b="0" smtClean="0">
                <a:effectLst/>
              </a:rPr>
            </a:br>
            <a:r>
              <a:rPr lang="ru-RU" sz="3600" b="0" smtClean="0">
                <a:effectLst/>
              </a:rPr>
              <a:t>работает в паре с другими</a:t>
            </a:r>
            <a:br>
              <a:rPr lang="ru-RU" sz="3600" b="0" smtClean="0">
                <a:effectLst/>
              </a:rPr>
            </a:br>
            <a:r>
              <a:rPr lang="ru-RU" sz="3600" b="0" smtClean="0">
                <a:effectLst/>
              </a:rPr>
              <a:t>клавишами.</a:t>
            </a:r>
            <a:br>
              <a:rPr lang="ru-RU" sz="3600" b="0" smtClean="0">
                <a:effectLst/>
              </a:rPr>
            </a:br>
            <a:endParaRPr lang="ru-RU" sz="3600" b="0" smtClean="0">
              <a:effectLst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3124200"/>
            <a:ext cx="7277100" cy="2514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sz="4000" smtClean="0">
                <a:effectLst/>
                <a:latin typeface="Arial Black" pitchFamily="34" charset="0"/>
              </a:rPr>
              <a:t>Pause</a:t>
            </a:r>
            <a:r>
              <a:rPr lang="ru-RU" sz="4000" smtClean="0">
                <a:effectLst/>
                <a:latin typeface="Arial Black" pitchFamily="34" charset="0"/>
              </a:rPr>
              <a:t> / </a:t>
            </a:r>
            <a:r>
              <a:rPr lang="en-US" sz="4000" smtClean="0">
                <a:effectLst/>
                <a:latin typeface="Arial Black" pitchFamily="34" charset="0"/>
              </a:rPr>
              <a:t>Break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приостанавливает вывод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информации на экран, пауза.</a:t>
            </a:r>
          </a:p>
          <a:p>
            <a:pPr eaLnBrk="1" hangingPunct="1">
              <a:lnSpc>
                <a:spcPct val="80000"/>
              </a:lnSpc>
            </a:pPr>
            <a:endParaRPr lang="ru-RU" sz="3600" smtClean="0"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  <p:sp>
        <p:nvSpPr>
          <p:cNvPr id="44036" name="AutoShape 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7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8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4403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10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10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7700" y="533400"/>
            <a:ext cx="7848600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smtClean="0">
                <a:solidFill>
                  <a:schemeClr val="tx1"/>
                </a:solidFill>
                <a:effectLst/>
              </a:rPr>
              <a:t>			Insert</a:t>
            </a:r>
            <a:r>
              <a:rPr lang="ru-RU" sz="4800" smtClean="0">
                <a:solidFill>
                  <a:schemeClr val="tx1"/>
                </a:solidFill>
              </a:rPr>
              <a:t> –</a:t>
            </a:r>
            <a:r>
              <a:rPr lang="ru-RU" sz="4800" smtClean="0"/>
              <a:t> </a:t>
            </a:r>
            <a:r>
              <a:rPr lang="en-US" sz="4800" smtClean="0"/>
              <a:t/>
            </a:r>
            <a:br>
              <a:rPr lang="en-US" sz="4800" smtClean="0"/>
            </a:br>
            <a:r>
              <a:rPr lang="ru-RU" sz="3600" b="0" smtClean="0">
                <a:effectLst/>
              </a:rPr>
              <a:t>переход из режима </a:t>
            </a:r>
            <a:r>
              <a:rPr lang="ru-RU" sz="3600" b="0" i="1" smtClean="0">
                <a:effectLst/>
              </a:rPr>
              <a:t>вставки</a:t>
            </a:r>
            <a:r>
              <a:rPr lang="ru-RU" sz="3600" b="0" smtClean="0">
                <a:effectLst/>
              </a:rPr>
              <a:t> в режим </a:t>
            </a:r>
            <a:r>
              <a:rPr lang="ru-RU" sz="3600" b="0" i="1" smtClean="0">
                <a:effectLst/>
              </a:rPr>
              <a:t>замещения</a:t>
            </a:r>
            <a:r>
              <a:rPr lang="ru-RU" sz="3600" b="0" smtClean="0">
                <a:effectLst/>
              </a:rPr>
              <a:t>.</a:t>
            </a: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467600" cy="2667000"/>
          </a:xfrm>
        </p:spPr>
        <p:txBody>
          <a:bodyPr/>
          <a:lstStyle/>
          <a:p>
            <a:pPr algn="ctr" eaLnBrk="1" hangingPunct="1"/>
            <a:r>
              <a:rPr lang="en-US" sz="4000" smtClean="0">
                <a:effectLst/>
                <a:latin typeface="Arial Black" pitchFamily="34" charset="0"/>
              </a:rPr>
              <a:t>Delete</a:t>
            </a:r>
            <a:r>
              <a:rPr lang="ru-RU" sz="4000" smtClean="0">
                <a:effectLst/>
                <a:latin typeface="Arial Black" pitchFamily="34" charset="0"/>
              </a:rPr>
              <a:t> – </a:t>
            </a:r>
            <a:endParaRPr lang="en-US" sz="4000" smtClean="0">
              <a:effectLst/>
              <a:latin typeface="Arial Black" pitchFamily="34" charset="0"/>
            </a:endParaRPr>
          </a:p>
          <a:p>
            <a:pPr eaLnBrk="1" hangingPunct="1"/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удаляет символ справа от курсора.</a:t>
            </a:r>
          </a:p>
        </p:txBody>
      </p:sp>
      <p:sp>
        <p:nvSpPr>
          <p:cNvPr id="45060" name="AutoShape 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1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2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45063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7367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0" smtClean="0">
                <a:solidFill>
                  <a:schemeClr val="tx1"/>
                </a:solidFill>
                <a:effectLst/>
              </a:rPr>
              <a:t>Page Up </a:t>
            </a:r>
            <a:r>
              <a:rPr lang="ru-RU" sz="4000" b="0" smtClean="0">
                <a:solidFill>
                  <a:schemeClr val="tx1"/>
                </a:solidFill>
                <a:effectLst/>
              </a:rPr>
              <a:t>–</a:t>
            </a:r>
            <a:r>
              <a:rPr lang="en-US" sz="4800" smtClean="0"/>
              <a:t/>
            </a:r>
            <a:br>
              <a:rPr lang="en-US" sz="4800" smtClean="0"/>
            </a:br>
            <a:r>
              <a:rPr lang="ru-RU" sz="3600" b="0" smtClean="0">
                <a:effectLst/>
              </a:rPr>
              <a:t>листание информации на экране на страницу вверх.</a:t>
            </a: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685800" y="3063875"/>
            <a:ext cx="7772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4000">
                <a:latin typeface="Arial Black" pitchFamily="34" charset="0"/>
              </a:rPr>
              <a:t>Page Down </a:t>
            </a:r>
            <a:r>
              <a:rPr lang="ru-RU" sz="4000">
                <a:latin typeface="Arial Black" pitchFamily="34" charset="0"/>
              </a:rPr>
              <a:t>–</a:t>
            </a:r>
            <a:r>
              <a:rPr lang="en-US" sz="4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en-US" sz="4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sz="3600">
                <a:solidFill>
                  <a:schemeClr val="tx2"/>
                </a:solidFill>
                <a:latin typeface="Arial Black" pitchFamily="34" charset="0"/>
              </a:rPr>
              <a:t>листание информации на экране на страницу вниз.</a:t>
            </a:r>
          </a:p>
        </p:txBody>
      </p:sp>
      <p:sp>
        <p:nvSpPr>
          <p:cNvPr id="46084" name="AutoShape 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5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6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46087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13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8001000" cy="1736725"/>
          </a:xfrm>
        </p:spPr>
        <p:txBody>
          <a:bodyPr/>
          <a:lstStyle/>
          <a:p>
            <a:pPr eaLnBrk="1" hangingPunct="1"/>
            <a:r>
              <a:rPr lang="ru-RU" sz="4000" b="0" smtClean="0">
                <a:solidFill>
                  <a:schemeClr val="tx1"/>
                </a:solidFill>
                <a:effectLst/>
              </a:rPr>
              <a:t>			</a:t>
            </a:r>
            <a:r>
              <a:rPr lang="en-US" sz="4000" b="0" smtClean="0">
                <a:solidFill>
                  <a:schemeClr val="tx1"/>
                </a:solidFill>
                <a:effectLst/>
              </a:rPr>
              <a:t>Home</a:t>
            </a:r>
            <a:r>
              <a:rPr lang="ru-RU" sz="4000" b="0" smtClean="0">
                <a:solidFill>
                  <a:schemeClr val="tx1"/>
                </a:solidFill>
                <a:effectLst/>
              </a:rPr>
              <a:t> – </a:t>
            </a:r>
            <a:br>
              <a:rPr lang="ru-RU" sz="4000" b="0" smtClean="0">
                <a:solidFill>
                  <a:schemeClr val="tx1"/>
                </a:solidFill>
                <a:effectLst/>
              </a:rPr>
            </a:br>
            <a:r>
              <a:rPr lang="ru-RU" sz="3600" b="0" smtClean="0">
                <a:effectLst/>
              </a:rPr>
              <a:t>перемещает курсор в начало строки или страницы.</a:t>
            </a:r>
            <a:r>
              <a:rPr lang="en-US" sz="3600" b="0" smtClean="0">
                <a:effectLst/>
              </a:rPr>
              <a:t/>
            </a:r>
            <a:br>
              <a:rPr lang="en-US" sz="3600" b="0" smtClean="0">
                <a:effectLst/>
              </a:rPr>
            </a:br>
            <a:endParaRPr lang="ru-RU" sz="3600" b="0" smtClean="0">
              <a:effectLst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85800" y="3063875"/>
            <a:ext cx="7772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36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533400" y="2606675"/>
            <a:ext cx="8001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4000">
                <a:latin typeface="Arial Black" pitchFamily="34" charset="0"/>
              </a:rPr>
              <a:t>			</a:t>
            </a:r>
            <a:r>
              <a:rPr lang="en-US" sz="4000">
                <a:latin typeface="Arial Black" pitchFamily="34" charset="0"/>
              </a:rPr>
              <a:t>End</a:t>
            </a:r>
            <a:r>
              <a:rPr lang="ru-RU" sz="4000">
                <a:latin typeface="Arial Black" pitchFamily="34" charset="0"/>
              </a:rPr>
              <a:t> – </a:t>
            </a:r>
            <a:br>
              <a:rPr lang="ru-RU" sz="4000">
                <a:latin typeface="Arial Black" pitchFamily="34" charset="0"/>
              </a:rPr>
            </a:br>
            <a:r>
              <a:rPr lang="ru-RU" sz="3600">
                <a:solidFill>
                  <a:schemeClr val="tx2"/>
                </a:solidFill>
                <a:latin typeface="Arial Black" pitchFamily="34" charset="0"/>
              </a:rPr>
              <a:t>перемещает курсор в конец строки или страницы.</a:t>
            </a:r>
          </a:p>
        </p:txBody>
      </p:sp>
      <p:sp>
        <p:nvSpPr>
          <p:cNvPr id="47109" name="AutoShape 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1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4711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3521075"/>
            <a:ext cx="8385175" cy="1431925"/>
          </a:xfrm>
        </p:spPr>
        <p:txBody>
          <a:bodyPr/>
          <a:lstStyle/>
          <a:p>
            <a:pPr algn="ctr" eaLnBrk="1" hangingPunct="1"/>
            <a:r>
              <a:rPr lang="ru-RU" sz="3600" b="0" smtClean="0">
                <a:effectLst/>
              </a:rPr>
              <a:t>клавиши перемещения (управляют курсором).</a:t>
            </a: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1600200" y="1905000"/>
            <a:ext cx="1447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400">
                <a:cs typeface="Arial" charset="0"/>
              </a:rPr>
              <a:t>←</a:t>
            </a: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3810000" y="685800"/>
            <a:ext cx="1447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400">
                <a:cs typeface="Arial" charset="0"/>
              </a:rPr>
              <a:t>↑</a:t>
            </a: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3810000" y="1905000"/>
            <a:ext cx="1447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400">
                <a:cs typeface="Arial" charset="0"/>
              </a:rPr>
              <a:t>↓</a:t>
            </a:r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6096000" y="1905000"/>
            <a:ext cx="1447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400">
                <a:cs typeface="Arial" charset="0"/>
              </a:rPr>
              <a:t>→</a:t>
            </a:r>
          </a:p>
        </p:txBody>
      </p:sp>
      <p:sp>
        <p:nvSpPr>
          <p:cNvPr id="48135" name="AutoShape 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6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7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48138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4" grpId="0" animBg="1"/>
      <p:bldP spid="138245" grpId="0" animBg="1"/>
      <p:bldP spid="138246" grpId="0" animBg="1"/>
      <p:bldP spid="13824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smtClean="0">
                <a:solidFill>
                  <a:schemeClr val="tx1"/>
                </a:solidFill>
              </a:rPr>
              <a:t>III</a:t>
            </a:r>
            <a:r>
              <a:rPr lang="ru-RU" sz="3600" smtClean="0">
                <a:solidFill>
                  <a:schemeClr val="tx1"/>
                </a:solidFill>
              </a:rPr>
              <a:t> зона</a:t>
            </a:r>
          </a:p>
        </p:txBody>
      </p:sp>
      <p:sp>
        <p:nvSpPr>
          <p:cNvPr id="142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68325" y="1524000"/>
            <a:ext cx="7966075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малая цифровая клавиатура.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	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		Она содержит клавиши, которые дублируют клавиши из других зон и предназначена для большего удобства при работе с калькулятором. </a:t>
            </a:r>
          </a:p>
        </p:txBody>
      </p:sp>
      <p:sp>
        <p:nvSpPr>
          <p:cNvPr id="49156" name="AutoShape 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57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58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4915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20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20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20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762000"/>
            <a:ext cx="800735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			Переключение между этими функциями осуществляется клавишей фиксации числового регистра </a:t>
            </a:r>
            <a:r>
              <a:rPr lang="en-US" sz="3600" smtClean="0">
                <a:effectLst/>
                <a:latin typeface="Arial Black" pitchFamily="34" charset="0"/>
              </a:rPr>
              <a:t>Num Lock</a:t>
            </a: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 (замок цифр), при этом загорается или гаснет одноимённый световой индикатор.</a:t>
            </a:r>
          </a:p>
        </p:txBody>
      </p:sp>
      <p:sp>
        <p:nvSpPr>
          <p:cNvPr id="50179" name="AutoShape 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1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5018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1271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0" smtClean="0">
                <a:solidFill>
                  <a:schemeClr val="tx1"/>
                </a:solidFill>
                <a:effectLst/>
              </a:rPr>
              <a:t>Применение клавиатуры:</a:t>
            </a:r>
            <a:r>
              <a:rPr lang="ru-RU" smtClean="0"/>
              <a:t> </a:t>
            </a:r>
          </a:p>
        </p:txBody>
      </p:sp>
      <p:sp>
        <p:nvSpPr>
          <p:cNvPr id="144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524000"/>
            <a:ext cx="838835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		Переключение алфавита с фиксацией: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				+    		  </a:t>
            </a:r>
            <a:r>
              <a:rPr lang="ru-RU" smtClean="0">
                <a:solidFill>
                  <a:schemeClr val="tx2"/>
                </a:solidFill>
                <a:effectLst/>
                <a:latin typeface="Arial Black" pitchFamily="34" charset="0"/>
              </a:rPr>
              <a:t>левый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					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2438400" y="2743200"/>
            <a:ext cx="1447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/>
              <a:t>Ctrl </a:t>
            </a:r>
            <a:endParaRPr lang="ru-RU" sz="3600"/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4724400" y="2743200"/>
            <a:ext cx="1447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/>
              <a:t>Shift</a:t>
            </a:r>
            <a:r>
              <a:rPr lang="ru-RU"/>
              <a:t> </a:t>
            </a:r>
          </a:p>
        </p:txBody>
      </p:sp>
      <p:sp>
        <p:nvSpPr>
          <p:cNvPr id="144392" name="Line 8"/>
          <p:cNvSpPr>
            <a:spLocks noChangeShapeType="1"/>
          </p:cNvSpPr>
          <p:nvPr/>
        </p:nvSpPr>
        <p:spPr bwMode="auto">
          <a:xfrm flipV="1">
            <a:off x="3657600" y="3429000"/>
            <a:ext cx="609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609600" y="5181600"/>
            <a:ext cx="7772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/>
              <a:t>нажать одновременно две клавиши</a:t>
            </a:r>
          </a:p>
        </p:txBody>
      </p:sp>
      <p:sp>
        <p:nvSpPr>
          <p:cNvPr id="51208" name="AutoShape 11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9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10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51211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20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144388" grpId="0" animBg="1"/>
      <p:bldP spid="144389" grpId="0" animBg="1"/>
      <p:bldP spid="144392" grpId="0" animBg="1"/>
      <p:bldP spid="14439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377825" y="457200"/>
            <a:ext cx="8388350" cy="47244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>
                <a:effectLst/>
              </a:rPr>
              <a:t>		</a:t>
            </a: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Переключение алфавита с прописных на заглавные с фиксацией: </a:t>
            </a:r>
          </a:p>
          <a:p>
            <a:pPr eaLnBrk="1" hangingPunct="1"/>
            <a:endParaRPr lang="ru-RU" sz="3600" smtClean="0"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  					+    		   левый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effectLst/>
              </a:rPr>
              <a:t>					</a:t>
            </a:r>
          </a:p>
        </p:txBody>
      </p:sp>
      <p:sp>
        <p:nvSpPr>
          <p:cNvPr id="52227" name="Rectangle 6"/>
          <p:cNvSpPr>
            <a:spLocks noChangeArrowheads="1"/>
          </p:cNvSpPr>
          <p:nvPr/>
        </p:nvSpPr>
        <p:spPr bwMode="auto">
          <a:xfrm>
            <a:off x="1752600" y="2743200"/>
            <a:ext cx="2362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/>
              <a:t>Caps Lock </a:t>
            </a:r>
            <a:endParaRPr lang="ru-RU" sz="3600"/>
          </a:p>
        </p:txBody>
      </p:sp>
      <p:sp>
        <p:nvSpPr>
          <p:cNvPr id="52228" name="Rectangle 7"/>
          <p:cNvSpPr>
            <a:spLocks noChangeArrowheads="1"/>
          </p:cNvSpPr>
          <p:nvPr/>
        </p:nvSpPr>
        <p:spPr bwMode="auto">
          <a:xfrm>
            <a:off x="5105400" y="2743200"/>
            <a:ext cx="1447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/>
              <a:t>Shift</a:t>
            </a:r>
            <a:r>
              <a:rPr lang="ru-RU" sz="3600"/>
              <a:t> </a:t>
            </a:r>
            <a:r>
              <a:rPr lang="en-US" sz="3600"/>
              <a:t> </a:t>
            </a:r>
            <a:endParaRPr lang="ru-RU" sz="3600"/>
          </a:p>
        </p:txBody>
      </p:sp>
      <p:sp>
        <p:nvSpPr>
          <p:cNvPr id="52229" name="AutoShape 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0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1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52232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00113" y="0"/>
            <a:ext cx="7924800" cy="908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/>
              <a:t>    </a:t>
            </a:r>
            <a:r>
              <a:rPr lang="ru-RU" smtClean="0">
                <a:effectLst/>
              </a:rPr>
              <a:t>Общий вид</a:t>
            </a:r>
            <a:r>
              <a:rPr lang="ru-RU" smtClean="0"/>
              <a:t> ПК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11213"/>
            <a:ext cx="9144000" cy="6046787"/>
          </a:xfrm>
        </p:spPr>
      </p:pic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900113" y="3716338"/>
            <a:ext cx="935037" cy="129698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23850" y="3284538"/>
            <a:ext cx="154781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ahoma" charset="0"/>
              </a:rPr>
              <a:t>Клавиатура</a:t>
            </a: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 flipV="1">
            <a:off x="5003800" y="5229225"/>
            <a:ext cx="792163" cy="431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795963" y="4941888"/>
            <a:ext cx="935037" cy="3159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ahoma" charset="0"/>
              </a:rPr>
              <a:t>«Мышь»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6443663" y="5734050"/>
            <a:ext cx="205105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ahoma" charset="0"/>
              </a:rPr>
              <a:t>Системный блок</a:t>
            </a: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 flipV="1">
            <a:off x="7596188" y="4868863"/>
            <a:ext cx="504825" cy="79216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395288" y="2276475"/>
            <a:ext cx="136842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ahoma" charset="0"/>
              </a:rPr>
              <a:t>Монитор</a:t>
            </a:r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1763713" y="2636838"/>
            <a:ext cx="2087562" cy="863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4" name="AutoShape 1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5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6" name="AutoShape 1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3" action="ppaction://hlinksldjump"/>
              </a:rPr>
              <a:t>Меню</a:t>
            </a:r>
            <a:endParaRPr lang="ru-RU" sz="2000"/>
          </a:p>
        </p:txBody>
      </p:sp>
      <p:sp>
        <p:nvSpPr>
          <p:cNvPr id="8207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8" name="Rectangle 18"/>
          <p:cNvSpPr>
            <a:spLocks noChangeArrowheads="1"/>
          </p:cNvSpPr>
          <p:nvPr/>
        </p:nvSpPr>
        <p:spPr bwMode="auto">
          <a:xfrm>
            <a:off x="1066800" y="6324600"/>
            <a:ext cx="3505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Рис. 1</a:t>
            </a: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46085" grpId="0" animBg="1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396875"/>
            <a:ext cx="8686800" cy="2270125"/>
          </a:xfrm>
        </p:spPr>
        <p:txBody>
          <a:bodyPr/>
          <a:lstStyle/>
          <a:p>
            <a:pPr eaLnBrk="1" hangingPunct="1"/>
            <a:r>
              <a:rPr lang="ru-RU" sz="3600" b="0" smtClean="0">
                <a:effectLst/>
              </a:rPr>
              <a:t>	В случае зависания ПК его необходимо перезагрузить,</a:t>
            </a:r>
            <a:br>
              <a:rPr lang="ru-RU" sz="3600" b="0" smtClean="0">
                <a:effectLst/>
              </a:rPr>
            </a:br>
            <a:r>
              <a:rPr lang="ru-RU" sz="3600" b="0" smtClean="0">
                <a:effectLst/>
              </a:rPr>
              <a:t>следовательно необходимо нажать одновременно</a:t>
            </a:r>
          </a:p>
        </p:txBody>
      </p:sp>
      <p:sp>
        <p:nvSpPr>
          <p:cNvPr id="53251" name="Rectangle 5"/>
          <p:cNvSpPr>
            <a:spLocks noChangeArrowheads="1"/>
          </p:cNvSpPr>
          <p:nvPr/>
        </p:nvSpPr>
        <p:spPr bwMode="auto">
          <a:xfrm>
            <a:off x="533400" y="3505200"/>
            <a:ext cx="1447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/>
              <a:t>А</a:t>
            </a:r>
            <a:r>
              <a:rPr lang="en-US" sz="3600"/>
              <a:t>lt </a:t>
            </a:r>
            <a:endParaRPr lang="ru-RU" sz="3600"/>
          </a:p>
        </p:txBody>
      </p:sp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3733800" y="3505200"/>
            <a:ext cx="1447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/>
              <a:t>Ctrl </a:t>
            </a:r>
            <a:endParaRPr lang="ru-RU" sz="3600"/>
          </a:p>
        </p:txBody>
      </p:sp>
      <p:sp>
        <p:nvSpPr>
          <p:cNvPr id="53253" name="Rectangle 7"/>
          <p:cNvSpPr>
            <a:spLocks noChangeArrowheads="1"/>
          </p:cNvSpPr>
          <p:nvPr/>
        </p:nvSpPr>
        <p:spPr bwMode="auto">
          <a:xfrm>
            <a:off x="6781800" y="3505200"/>
            <a:ext cx="1447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/>
              <a:t>Delete </a:t>
            </a:r>
            <a:endParaRPr lang="ru-RU" sz="3600"/>
          </a:p>
        </p:txBody>
      </p:sp>
      <p:sp>
        <p:nvSpPr>
          <p:cNvPr id="53254" name="Rectangle 8"/>
          <p:cNvSpPr>
            <a:spLocks noChangeArrowheads="1"/>
          </p:cNvSpPr>
          <p:nvPr/>
        </p:nvSpPr>
        <p:spPr bwMode="auto">
          <a:xfrm>
            <a:off x="2362200" y="3581400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/>
              <a:t>+</a:t>
            </a:r>
            <a:endParaRPr lang="ru-RU" sz="3600"/>
          </a:p>
        </p:txBody>
      </p:sp>
      <p:sp>
        <p:nvSpPr>
          <p:cNvPr id="53255" name="Rectangle 9"/>
          <p:cNvSpPr>
            <a:spLocks noChangeArrowheads="1"/>
          </p:cNvSpPr>
          <p:nvPr/>
        </p:nvSpPr>
        <p:spPr bwMode="auto">
          <a:xfrm>
            <a:off x="5562600" y="3581400"/>
            <a:ext cx="762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/>
              <a:t>+</a:t>
            </a:r>
            <a:endParaRPr lang="ru-RU" sz="3600"/>
          </a:p>
        </p:txBody>
      </p:sp>
      <p:sp>
        <p:nvSpPr>
          <p:cNvPr id="53256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7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8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53259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4676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0" smtClean="0">
                <a:effectLst/>
              </a:rPr>
              <a:t>5) «Мышь»</a:t>
            </a:r>
            <a:br>
              <a:rPr lang="ru-RU" sz="3600" b="0" smtClean="0">
                <a:effectLst/>
              </a:rPr>
            </a:br>
            <a:endParaRPr lang="ru-RU" smtClean="0"/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752600"/>
            <a:ext cx="8382000" cy="31242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ручной манипулятор, с помощью которого пользователь может подавать команды, создавать графические изображения.</a:t>
            </a:r>
          </a:p>
        </p:txBody>
      </p:sp>
      <p:sp>
        <p:nvSpPr>
          <p:cNvPr id="54276" name="AutoShape 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7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54279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762000" y="9906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3600">
                <a:latin typeface="Arial Black" pitchFamily="34" charset="0"/>
              </a:rPr>
              <a:t>«Мышь»</a:t>
            </a:r>
            <a:br>
              <a:rPr lang="ru-RU" sz="3600">
                <a:latin typeface="Arial Black" pitchFamily="34" charset="0"/>
              </a:rPr>
            </a:br>
            <a:endParaRPr lang="ru-RU" sz="5400" b="1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54281" name="Picture 11" descr="M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648200"/>
            <a:ext cx="19050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50925"/>
          </a:xfrm>
        </p:spPr>
        <p:txBody>
          <a:bodyPr/>
          <a:lstStyle/>
          <a:p>
            <a:pPr algn="ctr" eaLnBrk="1" hangingPunct="1"/>
            <a:r>
              <a:rPr lang="ru-RU" sz="3600" b="0" smtClean="0">
                <a:solidFill>
                  <a:schemeClr val="tx1"/>
                </a:solidFill>
                <a:effectLst/>
              </a:rPr>
              <a:t>«Мышь»</a:t>
            </a:r>
          </a:p>
        </p:txBody>
      </p:sp>
      <p:pic>
        <p:nvPicPr>
          <p:cNvPr id="55299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81400" y="1676400"/>
            <a:ext cx="2076450" cy="3905250"/>
          </a:xfrm>
          <a:noFill/>
        </p:spPr>
      </p:pic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066800" y="6324600"/>
            <a:ext cx="3505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Рис. </a:t>
            </a:r>
            <a:r>
              <a:rPr lang="en-US" sz="2400"/>
              <a:t>7</a:t>
            </a:r>
            <a:endParaRPr lang="ru-RU" sz="2400"/>
          </a:p>
        </p:txBody>
      </p:sp>
      <p:sp>
        <p:nvSpPr>
          <p:cNvPr id="55301" name="AutoShape 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2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3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3" action="ppaction://hlinksldjump"/>
              </a:rPr>
              <a:t>Меню</a:t>
            </a:r>
            <a:endParaRPr lang="ru-RU" sz="2000"/>
          </a:p>
        </p:txBody>
      </p:sp>
      <p:sp>
        <p:nvSpPr>
          <p:cNvPr id="5530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11" name="Rectangle 11"/>
          <p:cNvSpPr>
            <a:spLocks noChangeArrowheads="1"/>
          </p:cNvSpPr>
          <p:nvPr/>
        </p:nvSpPr>
        <p:spPr bwMode="auto">
          <a:xfrm>
            <a:off x="228600" y="3200400"/>
            <a:ext cx="3124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Левая кнопка</a:t>
            </a:r>
          </a:p>
        </p:txBody>
      </p:sp>
      <p:sp>
        <p:nvSpPr>
          <p:cNvPr id="153612" name="Rectangle 12"/>
          <p:cNvSpPr>
            <a:spLocks noChangeArrowheads="1"/>
          </p:cNvSpPr>
          <p:nvPr/>
        </p:nvSpPr>
        <p:spPr bwMode="auto">
          <a:xfrm>
            <a:off x="5943600" y="3200400"/>
            <a:ext cx="3124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Правая кнопка</a:t>
            </a:r>
          </a:p>
        </p:txBody>
      </p:sp>
      <p:sp>
        <p:nvSpPr>
          <p:cNvPr id="153613" name="Line 13"/>
          <p:cNvSpPr>
            <a:spLocks noChangeShapeType="1"/>
          </p:cNvSpPr>
          <p:nvPr/>
        </p:nvSpPr>
        <p:spPr bwMode="auto">
          <a:xfrm flipV="1">
            <a:off x="2209800" y="2514600"/>
            <a:ext cx="1828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14" name="Line 14"/>
          <p:cNvSpPr>
            <a:spLocks noChangeShapeType="1"/>
          </p:cNvSpPr>
          <p:nvPr/>
        </p:nvSpPr>
        <p:spPr bwMode="auto">
          <a:xfrm flipH="1" flipV="1">
            <a:off x="5181600" y="2438400"/>
            <a:ext cx="19050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decel="100000" fill="hold"/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1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  <p:bldP spid="153611" grpId="0" animBg="1"/>
      <p:bldP spid="153612" grpId="0" animBg="1"/>
      <p:bldP spid="153613" grpId="0" animBg="1"/>
      <p:bldP spid="1536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473075"/>
            <a:ext cx="8382000" cy="2193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0" smtClean="0">
                <a:effectLst/>
              </a:rPr>
              <a:t>	</a:t>
            </a:r>
            <a:r>
              <a:rPr lang="ru-RU" sz="3600" b="0" u="sng" smtClean="0">
                <a:solidFill>
                  <a:schemeClr val="tx1"/>
                </a:solidFill>
                <a:effectLst/>
              </a:rPr>
              <a:t>Левая кнопка</a:t>
            </a:r>
            <a:r>
              <a:rPr lang="ru-RU" sz="3600" b="0" smtClean="0">
                <a:effectLst/>
              </a:rPr>
              <a:t> «мыши» - основная, с помощью этой кнопки выполняются большинство операций</a:t>
            </a:r>
            <a:r>
              <a:rPr lang="ru-RU" sz="4000" smtClean="0"/>
              <a:t>.</a:t>
            </a:r>
          </a:p>
        </p:txBody>
      </p:sp>
      <p:sp>
        <p:nvSpPr>
          <p:cNvPr id="56323" name="Rectangle 4"/>
          <p:cNvSpPr>
            <a:spLocks noRot="1" noChangeArrowheads="1"/>
          </p:cNvSpPr>
          <p:nvPr/>
        </p:nvSpPr>
        <p:spPr bwMode="auto">
          <a:xfrm>
            <a:off x="381000" y="3048000"/>
            <a:ext cx="8382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ru-RU" sz="3600">
                <a:solidFill>
                  <a:schemeClr val="tx2"/>
                </a:solidFill>
                <a:latin typeface="Arial Black" pitchFamily="34" charset="0"/>
              </a:rPr>
              <a:t>	</a:t>
            </a:r>
            <a:r>
              <a:rPr lang="ru-RU" sz="3600" u="sng">
                <a:latin typeface="Arial Black" pitchFamily="34" charset="0"/>
              </a:rPr>
              <a:t>Правая кнопка</a:t>
            </a:r>
            <a:r>
              <a:rPr lang="ru-RU" sz="3600">
                <a:solidFill>
                  <a:schemeClr val="tx2"/>
                </a:solidFill>
                <a:latin typeface="Arial Black" pitchFamily="34" charset="0"/>
              </a:rPr>
              <a:t> «мыши» - для разных программ имеет разное назначение. </a:t>
            </a:r>
          </a:p>
        </p:txBody>
      </p:sp>
      <p:sp>
        <p:nvSpPr>
          <p:cNvPr id="56324" name="AutoShape 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5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6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56327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7825" y="244475"/>
            <a:ext cx="8385175" cy="1431925"/>
          </a:xfrm>
        </p:spPr>
        <p:txBody>
          <a:bodyPr/>
          <a:lstStyle/>
          <a:p>
            <a:pPr algn="ctr" eaLnBrk="1" hangingPunct="1"/>
            <a:r>
              <a:rPr lang="ru-RU" sz="3600" b="0" smtClean="0">
                <a:solidFill>
                  <a:schemeClr val="tx1"/>
                </a:solidFill>
                <a:effectLst/>
              </a:rPr>
              <a:t>Существуют следующие приёмы работы: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2667000"/>
            <a:ext cx="8007350" cy="2667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tx2"/>
                </a:solidFill>
                <a:effectLst/>
                <a:latin typeface="Arial Black" pitchFamily="34" charset="0"/>
              </a:rPr>
              <a:t>установить указатель «мыши»</a:t>
            </a:r>
            <a:endParaRPr lang="en-US" smtClean="0"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tx2"/>
                </a:solidFill>
                <a:effectLst/>
                <a:latin typeface="Arial Black" pitchFamily="34" charset="0"/>
              </a:rPr>
              <a:t>на объект и кнопкой «мыши»</a:t>
            </a:r>
            <a:endParaRPr lang="en-US" smtClean="0"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tx2"/>
                </a:solidFill>
                <a:effectLst/>
                <a:latin typeface="Arial Black" pitchFamily="34" charset="0"/>
              </a:rPr>
              <a:t>щёлкнуть (нажать и</a:t>
            </a:r>
            <a:endParaRPr lang="en-US" smtClean="0"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chemeClr val="tx2"/>
                </a:solidFill>
                <a:effectLst/>
                <a:latin typeface="Arial Black" pitchFamily="34" charset="0"/>
              </a:rPr>
              <a:t>отпустить).</a:t>
            </a:r>
          </a:p>
        </p:txBody>
      </p:sp>
      <p:sp>
        <p:nvSpPr>
          <p:cNvPr id="5734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4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0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57351" name="AutoShape 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0" name="Rectangle 8"/>
          <p:cNvSpPr>
            <a:spLocks noRot="1" noChangeArrowheads="1"/>
          </p:cNvSpPr>
          <p:nvPr/>
        </p:nvSpPr>
        <p:spPr bwMode="auto">
          <a:xfrm>
            <a:off x="379413" y="1524000"/>
            <a:ext cx="8385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3600" u="sng">
                <a:latin typeface="Arial Black" pitchFamily="34" charset="0"/>
              </a:rPr>
              <a:t>Одинарный щелчок</a:t>
            </a:r>
            <a:r>
              <a:rPr lang="ru-RU" sz="3600">
                <a:solidFill>
                  <a:schemeClr val="tx2"/>
                </a:solidFill>
                <a:latin typeface="Arial Black" pitchFamily="34" charset="0"/>
              </a:rPr>
              <a:t> –</a:t>
            </a:r>
            <a:r>
              <a:rPr lang="ru-RU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b="0" u="sng" smtClean="0">
                <a:solidFill>
                  <a:schemeClr val="tx1"/>
                </a:solidFill>
                <a:effectLst/>
              </a:rPr>
              <a:t>Двойной щелчок</a:t>
            </a:r>
            <a:r>
              <a:rPr lang="ru-RU" smtClean="0"/>
              <a:t> 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76400"/>
            <a:ext cx="8153400" cy="3505200"/>
          </a:xfrm>
        </p:spPr>
        <p:txBody>
          <a:bodyPr/>
          <a:lstStyle/>
          <a:p>
            <a:pPr marL="82550" indent="-82550" eaLnBrk="1" hangingPunct="1">
              <a:buFont typeface="Wingdings" pitchFamily="2" charset="2"/>
              <a:buNone/>
            </a:pPr>
            <a:r>
              <a:rPr lang="ru-RU" sz="3600" smtClean="0">
                <a:solidFill>
                  <a:schemeClr val="tx2"/>
                </a:solidFill>
                <a:effectLst/>
                <a:latin typeface="Arial Black" pitchFamily="34" charset="0"/>
              </a:rPr>
              <a:t>установить указатель «мыши» на объект и щёлкнуть два раза, не сдвигая «мышь» между щелчками.</a:t>
            </a:r>
          </a:p>
          <a:p>
            <a:pPr marL="82550" indent="-82550" eaLnBrk="1" hangingPunct="1">
              <a:buFont typeface="Wingdings" pitchFamily="2" charset="2"/>
              <a:buNone/>
            </a:pPr>
            <a:endParaRPr lang="ru-RU" sz="3600" smtClean="0"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  <p:sp>
        <p:nvSpPr>
          <p:cNvPr id="5837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4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58375" name="AutoShape 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304800"/>
            <a:ext cx="8385175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0" u="sng" smtClean="0">
                <a:solidFill>
                  <a:schemeClr val="tx1"/>
                </a:solidFill>
                <a:effectLst/>
              </a:rPr>
              <a:t>Приём «Взять и тащить»</a:t>
            </a:r>
            <a:r>
              <a:rPr lang="ru-RU" smtClean="0"/>
              <a:t> 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1295400"/>
            <a:ext cx="8007350" cy="4191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2"/>
                </a:solidFill>
                <a:effectLst/>
                <a:latin typeface="Arial Black" pitchFamily="34" charset="0"/>
              </a:rPr>
              <a:t>установить указатель «мыши» на объект,</a:t>
            </a:r>
            <a:endParaRPr lang="en-US" smtClean="0"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eaLnBrk="1" hangingPunct="1"/>
            <a:r>
              <a:rPr lang="ru-RU" smtClean="0">
                <a:solidFill>
                  <a:schemeClr val="tx2"/>
                </a:solidFill>
                <a:effectLst/>
                <a:latin typeface="Arial Black" pitchFamily="34" charset="0"/>
              </a:rPr>
              <a:t>нажать кнопку «мыши» и, не отпуская кнопки, перемещать указатель вместе с захваченным объектом в другое место на экране,</a:t>
            </a:r>
            <a:endParaRPr lang="en-US" smtClean="0"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eaLnBrk="1" hangingPunct="1"/>
            <a:r>
              <a:rPr lang="ru-RU" smtClean="0">
                <a:solidFill>
                  <a:schemeClr val="tx2"/>
                </a:solidFill>
                <a:effectLst/>
                <a:latin typeface="Arial Black" pitchFamily="34" charset="0"/>
              </a:rPr>
              <a:t>затем отпустить кнопку.</a:t>
            </a:r>
          </a:p>
        </p:txBody>
      </p:sp>
      <p:sp>
        <p:nvSpPr>
          <p:cNvPr id="59396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8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59399" name="AutoShape 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05800" cy="5394325"/>
          </a:xfrm>
        </p:spPr>
        <p:txBody>
          <a:bodyPr/>
          <a:lstStyle/>
          <a:p>
            <a:pPr eaLnBrk="1" hangingPunct="1"/>
            <a:r>
              <a:rPr lang="ru-RU" sz="3600" b="0" smtClean="0">
                <a:effectLst/>
              </a:rPr>
              <a:t>	Указатель «мыши» может менять свою форму.</a:t>
            </a:r>
            <a:br>
              <a:rPr lang="ru-RU" sz="3600" b="0" smtClean="0">
                <a:effectLst/>
              </a:rPr>
            </a:br>
            <a:r>
              <a:rPr lang="ru-RU" sz="3600" b="0" smtClean="0">
                <a:effectLst/>
              </a:rPr>
              <a:t>	Это говорит о том, какую операцию в данный момент можно выполнить. Чаще всего указатель имеет вид стрелки. 	Когда Вы устанавливаете указатель на объект надо ориентироваться на </a:t>
            </a:r>
            <a:r>
              <a:rPr lang="ru-RU" sz="3600" b="0" u="sng" smtClean="0">
                <a:effectLst/>
              </a:rPr>
              <a:t>остриё стрелки.</a:t>
            </a:r>
          </a:p>
        </p:txBody>
      </p:sp>
      <p:sp>
        <p:nvSpPr>
          <p:cNvPr id="60419" name="AutoShape 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0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21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60422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7772400" cy="1981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smtClean="0"/>
              <a:t>СПАСИБО ЗА ВНИМАНИЕ !!!</a:t>
            </a:r>
            <a:br>
              <a:rPr lang="ru-RU" sz="4800" smtClean="0"/>
            </a:br>
            <a:endParaRPr lang="ru-RU" sz="4800" smtClean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267200"/>
            <a:ext cx="6781800" cy="1905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ПРЕЗЕНТАЦИЮ СОСТАВИЛА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sz="2400" dirty="0" smtClean="0">
              <a:solidFill>
                <a:srgbClr val="7030A0"/>
              </a:solidFill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rgbClr val="7030A0"/>
                </a:solidFill>
              </a:rPr>
              <a:t>ХОХЛОВА Т.Б.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rgbClr val="7030A0"/>
                </a:solidFill>
              </a:rPr>
              <a:t>Руководитель компьютерного </a:t>
            </a:r>
            <a:r>
              <a:rPr lang="ru-RU" sz="2400" b="1" i="1" dirty="0" smtClean="0">
                <a:solidFill>
                  <a:srgbClr val="7030A0"/>
                </a:solidFill>
              </a:rPr>
              <a:t>центра</a:t>
            </a:r>
            <a:endParaRPr lang="ru-RU" sz="2400" b="1" i="1" dirty="0" smtClean="0">
              <a:solidFill>
                <a:srgbClr val="7030A0"/>
              </a:solidFill>
            </a:endParaRPr>
          </a:p>
        </p:txBody>
      </p:sp>
      <p:pic>
        <p:nvPicPr>
          <p:cNvPr id="6144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828800"/>
            <a:ext cx="30194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50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0"/>
                            </p:stCondLst>
                            <p:childTnLst>
                              <p:par>
                                <p:cTn id="4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tx1"/>
                </a:solidFill>
              </a:rPr>
              <a:t>2) Системный блок</a:t>
            </a:r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38300"/>
            <a:ext cx="8194675" cy="3924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		</a:t>
            </a:r>
            <a:r>
              <a:rPr lang="ru-RU" sz="3600" dirty="0" smtClean="0">
                <a:solidFill>
                  <a:schemeClr val="tx2"/>
                </a:solidFill>
                <a:effectLst/>
                <a:latin typeface="Arial Black" pitchFamily="34" charset="0"/>
              </a:rPr>
              <a:t>Системный блок</a:t>
            </a:r>
            <a:endParaRPr lang="en-US" sz="3600" dirty="0" smtClean="0"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tx2"/>
                </a:solidFill>
                <a:effectLst/>
                <a:latin typeface="Arial Black" pitchFamily="34" charset="0"/>
              </a:rPr>
              <a:t>представляет собой основной</a:t>
            </a:r>
            <a:endParaRPr lang="en-US" sz="3600" dirty="0" smtClean="0"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tx2"/>
                </a:solidFill>
                <a:effectLst/>
                <a:latin typeface="Arial Black" pitchFamily="34" charset="0"/>
              </a:rPr>
              <a:t>узел, внутри которого</a:t>
            </a:r>
            <a:endParaRPr lang="en-US" sz="3600" dirty="0" smtClean="0"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tx2"/>
                </a:solidFill>
                <a:effectLst/>
                <a:latin typeface="Arial Black" pitchFamily="34" charset="0"/>
              </a:rPr>
              <a:t>установлены наиболее</a:t>
            </a:r>
            <a:endParaRPr lang="en-US" sz="3600" dirty="0" smtClean="0">
              <a:solidFill>
                <a:schemeClr val="tx2"/>
              </a:solidFill>
              <a:effectLst/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tx2"/>
                </a:solidFill>
                <a:effectLst/>
                <a:latin typeface="Arial Black" pitchFamily="34" charset="0"/>
              </a:rPr>
              <a:t>важные</a:t>
            </a:r>
            <a:r>
              <a:rPr lang="en-US" sz="3600" dirty="0" smtClean="0">
                <a:solidFill>
                  <a:schemeClr val="tx2"/>
                </a:solidFill>
                <a:effectLst/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chemeClr val="tx2"/>
                </a:solidFill>
                <a:effectLst/>
                <a:latin typeface="Arial Black" pitchFamily="34" charset="0"/>
              </a:rPr>
              <a:t>компоненты. </a:t>
            </a:r>
          </a:p>
        </p:txBody>
      </p:sp>
      <p:sp>
        <p:nvSpPr>
          <p:cNvPr id="9220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922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AutoShape 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0" y="6400799"/>
            <a:ext cx="2895600" cy="32067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Преподаватель Хохлова Т.Б.</a:t>
            </a:r>
            <a:endParaRPr lang="ru-RU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09600"/>
            <a:ext cx="8077200" cy="4572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0" smtClean="0">
                <a:effectLst/>
              </a:rPr>
              <a:t>	Устройства, находящиеся внутри системного блока, называются </a:t>
            </a:r>
            <a:r>
              <a:rPr lang="ru-RU" sz="3600" b="0" i="1" u="sng" smtClean="0">
                <a:solidFill>
                  <a:schemeClr val="tx1"/>
                </a:solidFill>
                <a:effectLst/>
              </a:rPr>
              <a:t>внутренними</a:t>
            </a:r>
            <a:r>
              <a:rPr lang="ru-RU" sz="3600" b="0" smtClean="0">
                <a:effectLst/>
              </a:rPr>
              <a:t>, а устройства, подключаемые к нему снаружи, - </a:t>
            </a:r>
            <a:r>
              <a:rPr lang="ru-RU" sz="3600" b="0" i="1" u="sng" smtClean="0">
                <a:solidFill>
                  <a:schemeClr val="tx1"/>
                </a:solidFill>
                <a:effectLst/>
              </a:rPr>
              <a:t>внешними</a:t>
            </a:r>
            <a:r>
              <a:rPr lang="ru-RU" sz="3600" b="0" smtClean="0">
                <a:effectLst/>
              </a:rPr>
              <a:t>.</a:t>
            </a:r>
            <a:r>
              <a:rPr lang="ru-RU" smtClean="0"/>
              <a:t> </a:t>
            </a:r>
          </a:p>
        </p:txBody>
      </p:sp>
      <p:sp>
        <p:nvSpPr>
          <p:cNvPr id="10243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1024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AutoShape 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8825" y="381000"/>
            <a:ext cx="7851775" cy="49371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0" smtClean="0">
                <a:effectLst/>
              </a:rPr>
              <a:t>	</a:t>
            </a:r>
            <a:br>
              <a:rPr lang="ru-RU" sz="3600" b="0" smtClean="0">
                <a:effectLst/>
              </a:rPr>
            </a:br>
            <a:r>
              <a:rPr lang="ru-RU" sz="3600" b="0" smtClean="0">
                <a:effectLst/>
              </a:rPr>
              <a:t>		 </a:t>
            </a:r>
            <a:r>
              <a:rPr lang="ru-RU" sz="3600" b="0" i="1" u="sng" smtClean="0">
                <a:solidFill>
                  <a:schemeClr val="tx1"/>
                </a:solidFill>
                <a:effectLst/>
              </a:rPr>
              <a:t>Периферийными </a:t>
            </a:r>
            <a:r>
              <a:rPr lang="ru-RU" sz="3600" b="0" smtClean="0">
                <a:effectLst/>
              </a:rPr>
              <a:t>называют внешние дополнительные устройства, предназначенные для ввода, вывода и длительного хранения данных.</a:t>
            </a:r>
            <a:r>
              <a:rPr lang="ru-RU" smtClean="0"/>
              <a:t> </a:t>
            </a:r>
          </a:p>
        </p:txBody>
      </p:sp>
      <p:sp>
        <p:nvSpPr>
          <p:cNvPr id="11267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1126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AutoShape 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95300" y="838200"/>
            <a:ext cx="8153400" cy="37179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0" smtClean="0">
                <a:effectLst/>
              </a:rPr>
              <a:t>	Корпуса персональных компьютеров выпускают в </a:t>
            </a:r>
            <a:r>
              <a:rPr lang="ru-RU" sz="3600" b="0" smtClean="0">
                <a:solidFill>
                  <a:schemeClr val="tx1"/>
                </a:solidFill>
                <a:effectLst/>
              </a:rPr>
              <a:t>горизонтальном</a:t>
            </a:r>
            <a:r>
              <a:rPr lang="ru-RU" sz="3600" b="0" smtClean="0">
                <a:effectLst/>
              </a:rPr>
              <a:t> (</a:t>
            </a:r>
            <a:r>
              <a:rPr lang="en-US" sz="3600" b="0" smtClean="0">
                <a:effectLst/>
              </a:rPr>
              <a:t>desktop</a:t>
            </a:r>
            <a:r>
              <a:rPr lang="ru-RU" sz="3600" b="0" smtClean="0">
                <a:effectLst/>
              </a:rPr>
              <a:t>) и </a:t>
            </a:r>
            <a:r>
              <a:rPr lang="ru-RU" sz="3600" b="0" smtClean="0">
                <a:solidFill>
                  <a:schemeClr val="tx1"/>
                </a:solidFill>
                <a:effectLst/>
              </a:rPr>
              <a:t>вертикальном</a:t>
            </a:r>
            <a:r>
              <a:rPr lang="ru-RU" sz="3600" b="0" smtClean="0">
                <a:effectLst/>
              </a:rPr>
              <a:t> (</a:t>
            </a:r>
            <a:r>
              <a:rPr lang="en-US" sz="3600" b="0" smtClean="0">
                <a:effectLst/>
              </a:rPr>
              <a:t>tow</a:t>
            </a:r>
            <a:r>
              <a:rPr lang="ru-RU" sz="3600" b="0" smtClean="0">
                <a:effectLst/>
              </a:rPr>
              <a:t>е</a:t>
            </a:r>
            <a:r>
              <a:rPr lang="en-US" sz="3600" b="0" smtClean="0">
                <a:effectLst/>
              </a:rPr>
              <a:t>r</a:t>
            </a:r>
            <a:r>
              <a:rPr lang="ru-RU" sz="3600" b="0" smtClean="0">
                <a:effectLst/>
              </a:rPr>
              <a:t>) исполнении.</a:t>
            </a:r>
            <a:r>
              <a:rPr lang="ru-RU" smtClean="0"/>
              <a:t> </a:t>
            </a:r>
          </a:p>
        </p:txBody>
      </p:sp>
      <p:sp>
        <p:nvSpPr>
          <p:cNvPr id="12291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056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6324600"/>
            <a:ext cx="838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hlinkClick r:id="rId2" action="ppaction://hlinksldjump"/>
              </a:rPr>
              <a:t>Меню</a:t>
            </a:r>
            <a:endParaRPr lang="ru-RU" sz="2000"/>
          </a:p>
        </p:txBody>
      </p:sp>
      <p:sp>
        <p:nvSpPr>
          <p:cNvPr id="12294" name="AutoShape 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323013"/>
            <a:ext cx="1065213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Преподаватель ХохловаТ.Б.</a:t>
            </a:r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772</TotalTime>
  <Words>720</Words>
  <Application>Microsoft PowerPoint</Application>
  <PresentationFormat>Экран (4:3)</PresentationFormat>
  <Paragraphs>312</Paragraphs>
  <Slides>58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4" baseType="lpstr">
      <vt:lpstr>Arial</vt:lpstr>
      <vt:lpstr>Arial Black</vt:lpstr>
      <vt:lpstr>Wingdings</vt:lpstr>
      <vt:lpstr>Tahoma</vt:lpstr>
      <vt:lpstr>Трава</vt:lpstr>
      <vt:lpstr>Microsoft Equation 3.0</vt:lpstr>
      <vt:lpstr>Структура персонального компьютера</vt:lpstr>
      <vt:lpstr>СОДЕРЖАНИЕ: </vt:lpstr>
      <vt:lpstr>Персональный компьютер (ПК)  - это устройство предназначенное для работы в однопользовательском режиме.</vt:lpstr>
      <vt:lpstr>1) Базовая конфигурация компьютера</vt:lpstr>
      <vt:lpstr>    Общий вид ПК </vt:lpstr>
      <vt:lpstr>2) Системный блок</vt:lpstr>
      <vt:lpstr> Устройства, находящиеся внутри системного блока, называются внутренними, а устройства, подключаемые к нему снаружи, - внешними. </vt:lpstr>
      <vt:lpstr>     Периферийными называют внешние дополнительные устройства, предназначенные для ввода, вывода и длительного хранения данных. </vt:lpstr>
      <vt:lpstr> Корпуса персональных компьютеров выпускают в горизонтальном (desktop) и вертикальном (towеr) исполнении. </vt:lpstr>
      <vt:lpstr>В системный блок входят: </vt:lpstr>
      <vt:lpstr> Процессор является «мозгом» ЭВМ.  Процессор выполняет все математические и логические операции, а также команды устройства управления.</vt:lpstr>
      <vt:lpstr>Внутренняя память компьютера</vt:lpstr>
      <vt:lpstr>Оперативно - запоминающее устройство (ОЗУ) </vt:lpstr>
      <vt:lpstr> ОЗУ обеспечивает режимы записи, считывания и хранения информации, причём в любой момент времени доступна любая ячейка памяти.</vt:lpstr>
      <vt:lpstr> Основной характеристикой ОЗУ является её объём, влияющий на скорость работы компьютера.  Современные ПК имеют от 128 и выше Мбайт памяти.</vt:lpstr>
      <vt:lpstr>Постоянно-запоминающее устройство (ПЗУ)</vt:lpstr>
      <vt:lpstr> Информация в ПЗУ «зашивается» в процессе создания компьютера.  ПЗУ является энергонезависимой. </vt:lpstr>
      <vt:lpstr>ПЗУ включает в себя программы:</vt:lpstr>
      <vt:lpstr>Накопитель на жёстком магнитном диске (винчестер) </vt:lpstr>
      <vt:lpstr>Накопитель на жёстком магнитном диске (винчестер)</vt:lpstr>
      <vt:lpstr>Дисководы – </vt:lpstr>
      <vt:lpstr>Устройства чтения лазерных дисков (CD-ROM)</vt:lpstr>
      <vt:lpstr>Устройства чтения гибких дисков (FDD)</vt:lpstr>
      <vt:lpstr>3) Монитор </vt:lpstr>
      <vt:lpstr>Основными потребительскими параметрами мониторов являются:</vt:lpstr>
      <vt:lpstr> Размер монитора измеряется между противоположными углами трубки кинескопа по диагонали.  Единица измерения - дюйм.  Стандартные размеры: 14"; 15"; 17"; 19"; 20"; 21".</vt:lpstr>
      <vt:lpstr> В настоящее время наиболее универсальными являются мониторы размером 15 или 17 дюймов, а для операций с графикой желательны мониторы размером 19 или 21 дюйм. </vt:lpstr>
      <vt:lpstr>В  настоящее время стали чаще применяться жидко-кристаллические мониторы</vt:lpstr>
      <vt:lpstr>4) Клавиатура</vt:lpstr>
      <vt:lpstr>Слайд 30</vt:lpstr>
      <vt:lpstr>Стандартная клавиатура состоит из нескольких групп клавиш: </vt:lpstr>
      <vt:lpstr>Выделяют три зоны клавиш: </vt:lpstr>
      <vt:lpstr>I зона</vt:lpstr>
      <vt:lpstr>F1 – F12</vt:lpstr>
      <vt:lpstr>   Enter – (ввод) заканчивается любая команда подаваемая компьютеру.</vt:lpstr>
      <vt:lpstr>Alt, Shift ,    Ctrl</vt:lpstr>
      <vt:lpstr>Caps Lock (замок верхнего регистра)</vt:lpstr>
      <vt:lpstr>Tab (клавиша табуляции) </vt:lpstr>
      <vt:lpstr>Слайд 39</vt:lpstr>
      <vt:lpstr>II зона</vt:lpstr>
      <vt:lpstr>  Scroll Lock  (блокировка прокрутки) работает в паре с другими клавишами. </vt:lpstr>
      <vt:lpstr>   Insert –  переход из режима вставки в режим замещения.</vt:lpstr>
      <vt:lpstr>Page Up – листание информации на экране на страницу вверх.</vt:lpstr>
      <vt:lpstr>   Home –  перемещает курсор в начало строки или страницы. </vt:lpstr>
      <vt:lpstr>клавиши перемещения (управляют курсором).</vt:lpstr>
      <vt:lpstr>III зона</vt:lpstr>
      <vt:lpstr>Слайд 47</vt:lpstr>
      <vt:lpstr>Применение клавиатуры: </vt:lpstr>
      <vt:lpstr>Слайд 49</vt:lpstr>
      <vt:lpstr> В случае зависания ПК его необходимо перезагрузить, следовательно необходимо нажать одновременно</vt:lpstr>
      <vt:lpstr>5) «Мышь» </vt:lpstr>
      <vt:lpstr>«Мышь»</vt:lpstr>
      <vt:lpstr> Левая кнопка «мыши» - основная, с помощью этой кнопки выполняются большинство операций.</vt:lpstr>
      <vt:lpstr>Существуют следующие приёмы работы:</vt:lpstr>
      <vt:lpstr>Двойной щелчок </vt:lpstr>
      <vt:lpstr>Приём «Взять и тащить» </vt:lpstr>
      <vt:lpstr> Указатель «мыши» может менять свою форму.  Это говорит о том, какую операцию в данный момент можно выполнить. Чаще всего указатель имеет вид стрелки.  Когда Вы устанавливаете указатель на объект надо ориентироваться на остриё стрелки.</vt:lpstr>
      <vt:lpstr>СПАСИБО ЗА ВНИМАНИЕ !!! </vt:lpstr>
    </vt:vector>
  </TitlesOfParts>
  <Manager>РКЦ</Manager>
  <Company>К-ИИТ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</dc:title>
  <dc:subject>Структура ПК</dc:subject>
  <dc:creator>Хохлова Т.Б.</dc:creator>
  <dc:description/>
  <cp:lastModifiedBy>Хохлова Т.Б.</cp:lastModifiedBy>
  <cp:revision>244</cp:revision>
  <cp:lastPrinted>1601-01-01T00:00:00Z</cp:lastPrinted>
  <dcterms:created xsi:type="dcterms:W3CDTF">1601-01-01T00:00:00Z</dcterms:created>
  <dcterms:modified xsi:type="dcterms:W3CDTF">2009-04-09T02:42:54Z</dcterms:modified>
  <cp:category>6.2006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