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60" r:id="rId6"/>
    <p:sldId id="262" r:id="rId7"/>
    <p:sldId id="263" r:id="rId8"/>
    <p:sldId id="267" r:id="rId9"/>
    <p:sldId id="264" r:id="rId10"/>
    <p:sldId id="266" r:id="rId11"/>
    <p:sldId id="269" r:id="rId12"/>
    <p:sldId id="265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8F03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827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22.01.2009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22.01.2009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22.01.2009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22.01.2009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22.01.2009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22.01.2009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22.01.2009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22.01.2009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458200" cy="122237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Тема: </a:t>
            </a:r>
            <a:b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8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Архивация данных</a:t>
            </a:r>
            <a:endParaRPr lang="ru-RU" sz="8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none" dirty="0" smtClean="0"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ФУНКЦИИ ПРОГРАММ - АРХИВАТОРОВ: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5720" y="1571612"/>
            <a:ext cx="850112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создавать архивы и извлекать из них файлы;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indent="36512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добавлять, извлекать, или удалять из архива 	отдельные файлы или группы файлов;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создавать самораспаковывающиеся архивы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создавать многотомные архивы;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устанавливать пароль на архив;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</a:endParaRP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уменьшить размер файла для отправки по      	e-mail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cap="none" dirty="0" smtClean="0"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Самораспаковывающиеся архивы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71472" y="1142984"/>
            <a:ext cx="807249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самораскрывающиеся архивы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это архивный файл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который будет иметь расширение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.exe и запускается как обычная программа.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Файлы из такого архива могут быть извлечены на любом компьютере путем запуска программы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0"/>
            <a:ext cx="16430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FFC000"/>
                </a:solidFill>
                <a:sym typeface="Wingdings"/>
              </a:rPr>
              <a:t></a:t>
            </a:r>
            <a:endParaRPr lang="ru-RU" sz="9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480" y="500042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КНИГА</a:t>
            </a:r>
            <a:endParaRPr lang="ru-RU" sz="44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-1000164" y="2928934"/>
            <a:ext cx="3429024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14348" y="2000240"/>
            <a:ext cx="785818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14348" y="2857496"/>
            <a:ext cx="785818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14348" y="3714752"/>
            <a:ext cx="785818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14348" y="4643446"/>
            <a:ext cx="785818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71604" y="1643050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Глава 1</a:t>
            </a:r>
            <a:r>
              <a:rPr lang="en-US" sz="2800" dirty="0" smtClean="0"/>
              <a:t>.doc</a:t>
            </a:r>
            <a:endParaRPr lang="ru-RU" sz="2800" dirty="0"/>
          </a:p>
        </p:txBody>
      </p:sp>
      <p:sp>
        <p:nvSpPr>
          <p:cNvPr id="16" name="Правая фигурная скобка 15"/>
          <p:cNvSpPr/>
          <p:nvPr/>
        </p:nvSpPr>
        <p:spPr>
          <a:xfrm rot="5400000">
            <a:off x="1464447" y="3679033"/>
            <a:ext cx="1000132" cy="3214710"/>
          </a:xfrm>
          <a:prstGeom prst="rightBrace">
            <a:avLst>
              <a:gd name="adj1" fmla="val 21318"/>
              <a:gd name="adj2" fmla="val 50000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214414" y="5786454"/>
            <a:ext cx="16328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dirty="0" smtClean="0">
                <a:solidFill>
                  <a:prstClr val="black"/>
                </a:solidFill>
              </a:rPr>
              <a:t>1</a:t>
            </a:r>
            <a:r>
              <a:rPr lang="en-US" sz="3600" dirty="0" smtClean="0">
                <a:solidFill>
                  <a:prstClr val="black"/>
                </a:solidFill>
              </a:rPr>
              <a:t>50</a:t>
            </a:r>
            <a:r>
              <a:rPr lang="ru-RU" sz="3600" dirty="0" smtClean="0">
                <a:solidFill>
                  <a:prstClr val="black"/>
                </a:solidFill>
              </a:rPr>
              <a:t> Кб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643306" y="642918"/>
            <a:ext cx="1520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prstClr val="black"/>
                </a:solidFill>
              </a:rPr>
              <a:t>(1</a:t>
            </a:r>
            <a:r>
              <a:rPr lang="en-US" sz="2800" dirty="0" smtClean="0">
                <a:solidFill>
                  <a:prstClr val="black"/>
                </a:solidFill>
              </a:rPr>
              <a:t>50</a:t>
            </a:r>
            <a:r>
              <a:rPr lang="ru-RU" sz="2800" dirty="0" smtClean="0">
                <a:solidFill>
                  <a:prstClr val="black"/>
                </a:solidFill>
              </a:rPr>
              <a:t> Кб)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29124" y="2214554"/>
            <a:ext cx="1008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ym typeface="Wingdings"/>
              </a:rPr>
              <a:t></a:t>
            </a:r>
            <a:endParaRPr lang="ru-RU" sz="7200" dirty="0"/>
          </a:p>
        </p:txBody>
      </p:sp>
      <p:sp>
        <p:nvSpPr>
          <p:cNvPr id="23" name="Стрелка вправо 22"/>
          <p:cNvSpPr/>
          <p:nvPr/>
        </p:nvSpPr>
        <p:spPr>
          <a:xfrm>
            <a:off x="3571868" y="2571744"/>
            <a:ext cx="85725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трелка вправо 23"/>
          <p:cNvSpPr/>
          <p:nvPr/>
        </p:nvSpPr>
        <p:spPr>
          <a:xfrm>
            <a:off x="5643570" y="2571744"/>
            <a:ext cx="928694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929422" y="2571744"/>
            <a:ext cx="2214578" cy="58477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Книга.</a:t>
            </a:r>
            <a:r>
              <a:rPr lang="en-US" sz="3200" dirty="0" smtClean="0"/>
              <a:t>rar</a:t>
            </a:r>
            <a:endParaRPr lang="ru-RU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7000892" y="2000240"/>
            <a:ext cx="1368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30 </a:t>
            </a:r>
            <a:r>
              <a:rPr lang="ru-RU" sz="3600" dirty="0" smtClean="0"/>
              <a:t>Кб</a:t>
            </a:r>
            <a:endParaRPr lang="ru-RU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1500166" y="2571744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Глава </a:t>
            </a:r>
            <a:r>
              <a:rPr lang="en-US" sz="2800" dirty="0" smtClean="0"/>
              <a:t>2.doc</a:t>
            </a:r>
            <a:endParaRPr lang="ru-RU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1500166" y="3429000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Глава </a:t>
            </a:r>
            <a:r>
              <a:rPr lang="en-US" sz="2800" dirty="0" smtClean="0"/>
              <a:t>3.doc</a:t>
            </a:r>
            <a:endParaRPr lang="ru-RU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1500166" y="4214818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Глава </a:t>
            </a:r>
            <a:r>
              <a:rPr lang="en-US" sz="2800" dirty="0" smtClean="0"/>
              <a:t>4.doc</a:t>
            </a:r>
            <a:endParaRPr lang="ru-RU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4214810" y="4143380"/>
            <a:ext cx="214314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30*100</a:t>
            </a:r>
            <a:r>
              <a:rPr lang="ru-RU" sz="3200" dirty="0" smtClean="0"/>
              <a:t>%</a:t>
            </a:r>
            <a:endParaRPr lang="en-US" sz="3200" dirty="0" smtClean="0"/>
          </a:p>
          <a:p>
            <a:r>
              <a:rPr lang="ru-RU" sz="3200" dirty="0" smtClean="0"/>
              <a:t>   </a:t>
            </a:r>
            <a:r>
              <a:rPr lang="en-US" sz="3200" dirty="0" smtClean="0"/>
              <a:t>150</a:t>
            </a:r>
          </a:p>
          <a:p>
            <a:endParaRPr lang="ru-RU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4429124" y="4643446"/>
            <a:ext cx="142876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286512" y="4286256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=</a:t>
            </a:r>
            <a:endParaRPr lang="ru-RU" sz="4000" dirty="0"/>
          </a:p>
        </p:txBody>
      </p:sp>
      <p:sp>
        <p:nvSpPr>
          <p:cNvPr id="35" name="TextBox 34"/>
          <p:cNvSpPr txBox="1"/>
          <p:nvPr/>
        </p:nvSpPr>
        <p:spPr>
          <a:xfrm>
            <a:off x="6786578" y="4143380"/>
            <a:ext cx="14943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20%</a:t>
            </a:r>
            <a:endParaRPr lang="ru-RU" sz="5400" dirty="0"/>
          </a:p>
        </p:txBody>
      </p:sp>
      <p:sp>
        <p:nvSpPr>
          <p:cNvPr id="36" name="TextBox 35"/>
          <p:cNvSpPr txBox="1"/>
          <p:nvPr/>
        </p:nvSpPr>
        <p:spPr>
          <a:xfrm>
            <a:off x="4572000" y="3571876"/>
            <a:ext cx="3056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Степень сжатия: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 animBg="1"/>
      <p:bldP spid="24" grpId="0" animBg="1"/>
      <p:bldP spid="25" grpId="0" animBg="1"/>
      <p:bldP spid="26" grpId="0"/>
      <p:bldP spid="30" grpId="0"/>
      <p:bldP spid="34" grpId="0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35824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К настоящему времени наибольшую популярность и «жизненное пространство» завоевали архиваторы</a:t>
            </a:r>
            <a:endParaRPr lang="en-US" sz="3600" dirty="0" smtClean="0"/>
          </a:p>
          <a:p>
            <a:pPr algn="ctr"/>
            <a:endParaRPr lang="en-US" sz="6000" b="1" dirty="0" smtClean="0"/>
          </a:p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smtClean="0">
                <a:solidFill>
                  <a:srgbClr val="FF0000"/>
                </a:solidFill>
              </a:rPr>
              <a:t>WinZip</a:t>
            </a:r>
          </a:p>
          <a:p>
            <a:pPr algn="ctr"/>
            <a:endParaRPr lang="en-US" sz="6000" b="1" dirty="0" smtClean="0"/>
          </a:p>
          <a:p>
            <a:pPr algn="ctr"/>
            <a:r>
              <a:rPr lang="en-US" sz="6000" b="1" dirty="0" smtClean="0">
                <a:solidFill>
                  <a:srgbClr val="0000CC"/>
                </a:solidFill>
              </a:rPr>
              <a:t>WinRar</a:t>
            </a:r>
            <a:endParaRPr lang="ru-RU" sz="6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686800" cy="841248"/>
          </a:xfrm>
        </p:spPr>
        <p:txBody>
          <a:bodyPr>
            <a:normAutofit fontScale="90000"/>
          </a:bodyPr>
          <a:lstStyle/>
          <a:p>
            <a:pPr lvl="0"/>
            <a:r>
              <a:rPr lang="ru-RU" sz="6000" b="1" cap="none" dirty="0" smtClean="0"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</a:rPr>
              <a:t>Цель урока: </a:t>
            </a:r>
            <a:r>
              <a:rPr lang="ru-RU" sz="6000" b="1" cap="none" dirty="0" smtClean="0">
                <a:solidFill>
                  <a:srgbClr val="C00000"/>
                </a:solidFill>
                <a:effectLst/>
                <a:latin typeface="Arial" pitchFamily="34" charset="0"/>
              </a:rPr>
              <a:t/>
            </a:r>
            <a:br>
              <a:rPr lang="ru-RU" sz="6000" b="1" cap="none" dirty="0" smtClean="0">
                <a:solidFill>
                  <a:srgbClr val="C00000"/>
                </a:solidFill>
                <a:effectLst/>
                <a:latin typeface="Arial" pitchFamily="34" charset="0"/>
              </a:rPr>
            </a:b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357298"/>
            <a:ext cx="835824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623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Сформировать понятие «архивации данных»;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623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Ознакомиться с принципами архивации;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623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Познакомиться с программами-архиваторами, их характеристиками и функциями;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62388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715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познавательный интерес, творческую инициативу и активность; </a:t>
            </a:r>
          </a:p>
          <a:p>
            <a:pPr indent="62388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715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Развивать логику мышления.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8F0310"/>
                </a:solidFill>
              </a:rPr>
              <a:t>Архивация</a:t>
            </a:r>
            <a:r>
              <a:rPr lang="ru-RU" dirty="0" smtClean="0">
                <a:solidFill>
                  <a:srgbClr val="8F0310"/>
                </a:solidFill>
              </a:rPr>
              <a:t> </a:t>
            </a:r>
            <a:endParaRPr lang="ru-RU" dirty="0">
              <a:solidFill>
                <a:srgbClr val="8F031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 это упаковка (сжатие) файла или группы файлов с целью уменьшить место, занимаемое ими на диске.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Архиватор</a:t>
            </a:r>
            <a:r>
              <a:rPr lang="ru-RU" b="1" dirty="0" smtClean="0"/>
              <a:t> (</a:t>
            </a:r>
            <a:r>
              <a:rPr lang="ru-RU" sz="2000" dirty="0" smtClean="0"/>
              <a:t>Или Упаковщик данных 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– это служебная программа, предназначенная для компрессии файлов, т.е. для уменьшения их размера и занимаемого ими дискового пространства</a:t>
            </a:r>
            <a:r>
              <a:rPr lang="en-US" dirty="0" smtClean="0"/>
              <a:t>.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 </a:t>
            </a:r>
            <a:r>
              <a:rPr lang="ru-RU" b="1" dirty="0" smtClean="0">
                <a:solidFill>
                  <a:srgbClr val="002060"/>
                </a:solidFill>
              </a:rPr>
              <a:t>Резервное копирование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– создание архивированных </a:t>
            </a:r>
            <a:r>
              <a:rPr lang="ru-RU" b="1" dirty="0" smtClean="0">
                <a:solidFill>
                  <a:srgbClr val="7030A0"/>
                </a:solidFill>
              </a:rPr>
              <a:t>копий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файла или группы файлов.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57298"/>
            <a:ext cx="9144000" cy="3316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6254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резервных копий документов.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6254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электронных архивов;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6254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Перенос данных из одного ПК на другой.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6254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Передача данных по сети.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4000" b="1" cap="none" dirty="0" smtClean="0"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использования архиваторов:</a:t>
            </a:r>
            <a:r>
              <a:rPr lang="ru-RU" cap="none" dirty="0" smtClean="0">
                <a:solidFill>
                  <a:srgbClr val="C00000"/>
                </a:solidFill>
                <a:effectLst/>
                <a:latin typeface="Arial" pitchFamily="34" charset="0"/>
              </a:rPr>
              <a:t/>
            </a:r>
            <a:br>
              <a:rPr lang="ru-RU" cap="none" dirty="0" smtClean="0">
                <a:solidFill>
                  <a:srgbClr val="C00000"/>
                </a:solidFill>
                <a:effectLst/>
                <a:latin typeface="Arial" pitchFamily="34" charset="0"/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8F0310"/>
                </a:solidFill>
              </a:rPr>
              <a:t>Принцип сжатия данных:</a:t>
            </a:r>
            <a:endParaRPr lang="ru-RU" sz="2800" dirty="0">
              <a:solidFill>
                <a:srgbClr val="8F031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857364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а а а а а а б б б в в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4286256"/>
            <a:ext cx="53578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6 а 3 б 2 в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3" grpId="3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8F0310"/>
                </a:solidFill>
              </a:rPr>
              <a:t>Принцип сжатия данных:</a:t>
            </a:r>
            <a:endParaRPr lang="ru-RU" sz="2800" dirty="0">
              <a:solidFill>
                <a:srgbClr val="8F031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285860"/>
            <a:ext cx="86439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_ _ _ _ _ _ _ _ _ _  (10)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2643182"/>
            <a:ext cx="3143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= 10 байт</a:t>
            </a:r>
            <a:endParaRPr lang="ru-R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3714744" y="2714620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ym typeface="Wingdings"/>
              </a:rPr>
              <a:t></a:t>
            </a: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4929190" y="2643182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3 байта</a:t>
            </a:r>
            <a:endParaRPr lang="ru-RU" sz="54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4286248" y="3571876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4822827" y="4035429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5357818" y="3571876"/>
            <a:ext cx="714380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00430" y="4071942"/>
            <a:ext cx="6429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_</a:t>
            </a:r>
            <a:endParaRPr lang="ru-RU" sz="6600" dirty="0"/>
          </a:p>
        </p:txBody>
      </p:sp>
      <p:sp>
        <p:nvSpPr>
          <p:cNvPr id="20" name="TextBox 19"/>
          <p:cNvSpPr txBox="1"/>
          <p:nvPr/>
        </p:nvSpPr>
        <p:spPr>
          <a:xfrm>
            <a:off x="4857752" y="4357694"/>
            <a:ext cx="6429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ym typeface="Wingdings"/>
              </a:rPr>
              <a:t></a:t>
            </a:r>
            <a:endParaRPr lang="ru-RU" sz="6600" dirty="0"/>
          </a:p>
        </p:txBody>
      </p:sp>
      <p:sp>
        <p:nvSpPr>
          <p:cNvPr id="21" name="TextBox 20"/>
          <p:cNvSpPr txBox="1"/>
          <p:nvPr/>
        </p:nvSpPr>
        <p:spPr>
          <a:xfrm>
            <a:off x="6143636" y="4286256"/>
            <a:ext cx="15716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10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1071546"/>
            <a:ext cx="821533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ARJ.EXE    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arj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PAK.EXE             </a:t>
            </a:r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pak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  LHICE.EXE         </a:t>
            </a:r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ice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  ZOO.EXE             </a:t>
            </a:r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zoo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  RAR.EXE             </a:t>
            </a:r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rar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ZIP.EXE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zip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5643578"/>
            <a:ext cx="77375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 pасшиpению аpхивного файла можно опpеделить, каким аpхиватоpом   создан аpхив</a:t>
            </a:r>
            <a:endParaRPr lang="ru-RU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714356"/>
            <a:ext cx="8686800" cy="2571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Программы-архиваторы: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714744" y="207167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3857620" y="2714620"/>
            <a:ext cx="571504" cy="21431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3500430" y="1428736"/>
            <a:ext cx="571504" cy="21431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3786182" y="3357562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3714744" y="4000504"/>
            <a:ext cx="571504" cy="21431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3643306" y="4643446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dirty="0" smtClean="0">
                <a:solidFill>
                  <a:srgbClr val="8F031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Характеристики</a:t>
            </a:r>
            <a:r>
              <a:rPr lang="ru-RU" cap="none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cap="none" dirty="0" smtClean="0">
                <a:solidFill>
                  <a:srgbClr val="8F031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программ–архиваторов:</a:t>
            </a:r>
            <a:r>
              <a:rPr lang="ru-RU" cap="none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71472" y="2143116"/>
            <a:ext cx="6803466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степень сжатия файла</a:t>
            </a:r>
          </a:p>
          <a:p>
            <a:pPr lvl="1"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(отношение размера исходного </a:t>
            </a:r>
          </a:p>
          <a:p>
            <a:pPr lvl="1"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файла к размеру упакованного файла); 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скорость работы</a:t>
            </a:r>
          </a:p>
          <a:p>
            <a:pPr lvl="2"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(время архивации)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возможности программы.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397</TotalTime>
  <Words>333</Words>
  <PresentationFormat>Экран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Тема:  Архивация данных</vt:lpstr>
      <vt:lpstr>Цель урока:  </vt:lpstr>
      <vt:lpstr>Архивация </vt:lpstr>
      <vt:lpstr>Архиватор (Или Упаковщик данных )</vt:lpstr>
      <vt:lpstr>Цели использования архиваторов: </vt:lpstr>
      <vt:lpstr>Принцип сжатия данных:</vt:lpstr>
      <vt:lpstr>Принцип сжатия данных:</vt:lpstr>
      <vt:lpstr>Программы-архиваторы: </vt:lpstr>
      <vt:lpstr>Характеристики программ–архиваторов: </vt:lpstr>
      <vt:lpstr> ФУНКЦИИ ПРОГРАММ - АРХИВАТОРОВ:</vt:lpstr>
      <vt:lpstr>Самораспаковывающиеся архивы 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Архивация данных</dc:title>
  <cp:lastModifiedBy>Zver</cp:lastModifiedBy>
  <cp:revision>39</cp:revision>
  <dcterms:modified xsi:type="dcterms:W3CDTF">2009-01-22T08:39:33Z</dcterms:modified>
</cp:coreProperties>
</file>