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7" r:id="rId2"/>
    <p:sldId id="325" r:id="rId3"/>
    <p:sldId id="326" r:id="rId4"/>
    <p:sldId id="329" r:id="rId5"/>
    <p:sldId id="351" r:id="rId6"/>
    <p:sldId id="330" r:id="rId7"/>
    <p:sldId id="331" r:id="rId8"/>
    <p:sldId id="353" r:id="rId9"/>
    <p:sldId id="354" r:id="rId10"/>
    <p:sldId id="335" r:id="rId11"/>
    <p:sldId id="336" r:id="rId12"/>
    <p:sldId id="337" r:id="rId13"/>
    <p:sldId id="347" r:id="rId14"/>
    <p:sldId id="348" r:id="rId15"/>
    <p:sldId id="349" r:id="rId16"/>
    <p:sldId id="340" r:id="rId17"/>
    <p:sldId id="341" r:id="rId18"/>
    <p:sldId id="342" r:id="rId19"/>
    <p:sldId id="343" r:id="rId20"/>
    <p:sldId id="344" r:id="rId21"/>
    <p:sldId id="346" r:id="rId22"/>
    <p:sldId id="352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EA4"/>
    <a:srgbClr val="C05350"/>
    <a:srgbClr val="D94351"/>
    <a:srgbClr val="E47882"/>
    <a:srgbClr val="990033"/>
    <a:srgbClr val="D3354F"/>
    <a:srgbClr val="0065B0"/>
    <a:srgbClr val="911F40"/>
    <a:srgbClr val="651D27"/>
    <a:srgbClr val="5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912" autoAdjust="0"/>
    <p:restoredTop sz="94660"/>
  </p:normalViewPr>
  <p:slideViewPr>
    <p:cSldViewPr>
      <p:cViewPr>
        <p:scale>
          <a:sx n="100" d="100"/>
          <a:sy n="100" d="100"/>
        </p:scale>
        <p:origin x="-30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17492-1FC2-4803-9B83-4FEEB4DA6971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623735-D0A5-42A5-AAA0-D118FAE0DED8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5EA4"/>
              </a:solidFill>
            </a:rPr>
            <a:t>в 2013 году </a:t>
          </a:r>
          <a:r>
            <a:rPr lang="ru-RU" sz="2100" b="1" dirty="0" smtClean="0"/>
            <a:t>– было аттестовано </a:t>
          </a:r>
          <a:r>
            <a:rPr lang="ru-RU" sz="2400" b="1" dirty="0" smtClean="0">
              <a:solidFill>
                <a:srgbClr val="C00000"/>
              </a:solidFill>
            </a:rPr>
            <a:t>15 243  </a:t>
          </a:r>
          <a:r>
            <a:rPr lang="ru-RU" sz="2100" b="1" dirty="0" smtClean="0"/>
            <a:t>педагогических и руководящих работников</a:t>
          </a:r>
          <a:endParaRPr lang="ru-RU" sz="2100" b="1" dirty="0"/>
        </a:p>
      </dgm:t>
    </dgm:pt>
    <dgm:pt modelId="{DA3E56F3-7C1D-48CA-A3B0-80B85356E1B9}" type="parTrans" cxnId="{D4FC2784-B215-4430-BB7D-E9442E29F780}">
      <dgm:prSet/>
      <dgm:spPr/>
      <dgm:t>
        <a:bodyPr/>
        <a:lstStyle/>
        <a:p>
          <a:endParaRPr lang="ru-RU"/>
        </a:p>
      </dgm:t>
    </dgm:pt>
    <dgm:pt modelId="{B7EEE572-35EA-4AA2-8CCD-ECD3B8EC24C1}" type="sibTrans" cxnId="{D4FC2784-B215-4430-BB7D-E9442E29F780}">
      <dgm:prSet/>
      <dgm:spPr/>
      <dgm:t>
        <a:bodyPr/>
        <a:lstStyle/>
        <a:p>
          <a:endParaRPr lang="ru-RU"/>
        </a:p>
      </dgm:t>
    </dgm:pt>
    <dgm:pt modelId="{D6AC1346-972E-4661-BA19-5A986254E7C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5EA4"/>
              </a:solidFill>
            </a:rPr>
            <a:t>в 2012 году </a:t>
          </a:r>
          <a:r>
            <a:rPr lang="ru-RU" sz="2000" b="1" dirty="0" smtClean="0"/>
            <a:t>– было аттестовано </a:t>
          </a:r>
          <a:r>
            <a:rPr lang="ru-RU" sz="2400" b="1" dirty="0" smtClean="0">
              <a:solidFill>
                <a:srgbClr val="C00000"/>
              </a:solidFill>
            </a:rPr>
            <a:t>13 249 </a:t>
          </a:r>
          <a:r>
            <a:rPr lang="ru-RU" sz="2000" b="1" dirty="0" smtClean="0"/>
            <a:t>педагогических и руководящих работников</a:t>
          </a:r>
          <a:endParaRPr lang="ru-RU" sz="2000" b="1" dirty="0"/>
        </a:p>
      </dgm:t>
    </dgm:pt>
    <dgm:pt modelId="{714D06D8-E4AC-42A0-891D-E247176E1D4C}" type="parTrans" cxnId="{75F2DFFF-F7A7-41DC-8DB9-870967C860EB}">
      <dgm:prSet/>
      <dgm:spPr/>
      <dgm:t>
        <a:bodyPr/>
        <a:lstStyle/>
        <a:p>
          <a:endParaRPr lang="ru-RU"/>
        </a:p>
      </dgm:t>
    </dgm:pt>
    <dgm:pt modelId="{671D6D46-0131-4FC4-A32B-677DC2816E12}" type="sibTrans" cxnId="{75F2DFFF-F7A7-41DC-8DB9-870967C860EB}">
      <dgm:prSet/>
      <dgm:spPr/>
      <dgm:t>
        <a:bodyPr/>
        <a:lstStyle/>
        <a:p>
          <a:endParaRPr lang="ru-RU"/>
        </a:p>
      </dgm:t>
    </dgm:pt>
    <dgm:pt modelId="{396CA9B4-A35D-463D-90DE-AEF0E5B53D10}" type="pres">
      <dgm:prSet presAssocID="{63217492-1FC2-4803-9B83-4FEEB4DA697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3827E-A4C1-458F-A6F5-A4FCE2FF507B}" type="pres">
      <dgm:prSet presAssocID="{63217492-1FC2-4803-9B83-4FEEB4DA6971}" presName="divider" presStyleLbl="f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F34FBD08-557C-431D-AF59-9CF97A37BF15}" type="pres">
      <dgm:prSet presAssocID="{5C623735-D0A5-42A5-AAA0-D118FAE0DED8}" presName="downArrow" presStyleLbl="node1" presStyleIdx="0" presStyleCnt="2"/>
      <dgm:spPr>
        <a:solidFill>
          <a:srgbClr val="005EA4"/>
        </a:solidFill>
      </dgm:spPr>
    </dgm:pt>
    <dgm:pt modelId="{0F7ACBB3-81C9-4D06-80C9-61322A6003F1}" type="pres">
      <dgm:prSet presAssocID="{5C623735-D0A5-42A5-AAA0-D118FAE0DED8}" presName="downArrowText" presStyleLbl="revTx" presStyleIdx="0" presStyleCnt="2" custScaleX="14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9BD4-F9DF-4935-BBB1-D9AA7B8C103F}" type="pres">
      <dgm:prSet presAssocID="{D6AC1346-972E-4661-BA19-5A986254E7CE}" presName="upArrow" presStyleLbl="node1" presStyleIdx="1" presStyleCnt="2"/>
      <dgm:spPr>
        <a:solidFill>
          <a:srgbClr val="C00000"/>
        </a:solidFill>
      </dgm:spPr>
    </dgm:pt>
    <dgm:pt modelId="{81C68D6B-F192-4E62-8605-A7AD4236748B}" type="pres">
      <dgm:prSet presAssocID="{D6AC1346-972E-4661-BA19-5A986254E7CE}" presName="upArrowText" presStyleLbl="revTx" presStyleIdx="1" presStyleCnt="2" custScaleX="14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0AC12-5DEA-40DB-B666-F3C90849E8B6}" type="presOf" srcId="{D6AC1346-972E-4661-BA19-5A986254E7CE}" destId="{81C68D6B-F192-4E62-8605-A7AD4236748B}" srcOrd="0" destOrd="0" presId="urn:microsoft.com/office/officeart/2005/8/layout/arrow3"/>
    <dgm:cxn modelId="{0E3F72EB-C299-4434-8EBE-60FE5D2419D4}" type="presOf" srcId="{63217492-1FC2-4803-9B83-4FEEB4DA6971}" destId="{396CA9B4-A35D-463D-90DE-AEF0E5B53D10}" srcOrd="0" destOrd="0" presId="urn:microsoft.com/office/officeart/2005/8/layout/arrow3"/>
    <dgm:cxn modelId="{75F2DFFF-F7A7-41DC-8DB9-870967C860EB}" srcId="{63217492-1FC2-4803-9B83-4FEEB4DA6971}" destId="{D6AC1346-972E-4661-BA19-5A986254E7CE}" srcOrd="1" destOrd="0" parTransId="{714D06D8-E4AC-42A0-891D-E247176E1D4C}" sibTransId="{671D6D46-0131-4FC4-A32B-677DC2816E12}"/>
    <dgm:cxn modelId="{D4FC2784-B215-4430-BB7D-E9442E29F780}" srcId="{63217492-1FC2-4803-9B83-4FEEB4DA6971}" destId="{5C623735-D0A5-42A5-AAA0-D118FAE0DED8}" srcOrd="0" destOrd="0" parTransId="{DA3E56F3-7C1D-48CA-A3B0-80B85356E1B9}" sibTransId="{B7EEE572-35EA-4AA2-8CCD-ECD3B8EC24C1}"/>
    <dgm:cxn modelId="{185E1BBD-AC8E-40D1-A214-D66EBF0BEBC2}" type="presOf" srcId="{5C623735-D0A5-42A5-AAA0-D118FAE0DED8}" destId="{0F7ACBB3-81C9-4D06-80C9-61322A6003F1}" srcOrd="0" destOrd="0" presId="urn:microsoft.com/office/officeart/2005/8/layout/arrow3"/>
    <dgm:cxn modelId="{493AD58F-B281-4755-8359-5C7F3F01A655}" type="presParOf" srcId="{396CA9B4-A35D-463D-90DE-AEF0E5B53D10}" destId="{AE33827E-A4C1-458F-A6F5-A4FCE2FF507B}" srcOrd="0" destOrd="0" presId="urn:microsoft.com/office/officeart/2005/8/layout/arrow3"/>
    <dgm:cxn modelId="{B753D2F0-20E9-45F2-93AB-E679E33010E0}" type="presParOf" srcId="{396CA9B4-A35D-463D-90DE-AEF0E5B53D10}" destId="{F34FBD08-557C-431D-AF59-9CF97A37BF15}" srcOrd="1" destOrd="0" presId="urn:microsoft.com/office/officeart/2005/8/layout/arrow3"/>
    <dgm:cxn modelId="{D071CBD4-68D8-46F8-A10C-73932283B39D}" type="presParOf" srcId="{396CA9B4-A35D-463D-90DE-AEF0E5B53D10}" destId="{0F7ACBB3-81C9-4D06-80C9-61322A6003F1}" srcOrd="2" destOrd="0" presId="urn:microsoft.com/office/officeart/2005/8/layout/arrow3"/>
    <dgm:cxn modelId="{6E81A009-9CE6-449D-8B25-8CECCB482347}" type="presParOf" srcId="{396CA9B4-A35D-463D-90DE-AEF0E5B53D10}" destId="{B8619BD4-F9DF-4935-BBB1-D9AA7B8C103F}" srcOrd="3" destOrd="0" presId="urn:microsoft.com/office/officeart/2005/8/layout/arrow3"/>
    <dgm:cxn modelId="{990C4E48-DA18-4CFF-8494-C5B4AA38B497}" type="presParOf" srcId="{396CA9B4-A35D-463D-90DE-AEF0E5B53D10}" destId="{81C68D6B-F192-4E62-8605-A7AD4236748B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3827E-A4C1-458F-A6F5-A4FCE2FF507B}">
      <dsp:nvSpPr>
        <dsp:cNvPr id="0" name=""/>
        <dsp:cNvSpPr/>
      </dsp:nvSpPr>
      <dsp:spPr>
        <a:xfrm rot="21300000">
          <a:off x="21560" y="1595351"/>
          <a:ext cx="8669846" cy="873296"/>
        </a:xfrm>
        <a:prstGeom prst="mathMinus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FBD08-557C-431D-AF59-9CF97A37BF15}">
      <dsp:nvSpPr>
        <dsp:cNvPr id="0" name=""/>
        <dsp:cNvSpPr/>
      </dsp:nvSpPr>
      <dsp:spPr>
        <a:xfrm>
          <a:off x="1045556" y="203200"/>
          <a:ext cx="2613890" cy="1625600"/>
        </a:xfrm>
        <a:prstGeom prst="downArrow">
          <a:avLst/>
        </a:prstGeom>
        <a:solidFill>
          <a:srgbClr val="005EA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ACBB3-81C9-4D06-80C9-61322A6003F1}">
      <dsp:nvSpPr>
        <dsp:cNvPr id="0" name=""/>
        <dsp:cNvSpPr/>
      </dsp:nvSpPr>
      <dsp:spPr>
        <a:xfrm>
          <a:off x="3998792" y="0"/>
          <a:ext cx="4026311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5EA4"/>
              </a:solidFill>
            </a:rPr>
            <a:t>в 2013 году </a:t>
          </a:r>
          <a:r>
            <a:rPr lang="ru-RU" sz="2100" b="1" kern="1200" dirty="0" smtClean="0"/>
            <a:t>– было аттестовано </a:t>
          </a:r>
          <a:r>
            <a:rPr lang="ru-RU" sz="2400" b="1" kern="1200" dirty="0" smtClean="0">
              <a:solidFill>
                <a:srgbClr val="C00000"/>
              </a:solidFill>
            </a:rPr>
            <a:t>15 243  </a:t>
          </a:r>
          <a:r>
            <a:rPr lang="ru-RU" sz="2100" b="1" kern="1200" dirty="0" smtClean="0"/>
            <a:t>педагогических и руководящих работников</a:t>
          </a:r>
          <a:endParaRPr lang="ru-RU" sz="2100" b="1" kern="1200" dirty="0"/>
        </a:p>
      </dsp:txBody>
      <dsp:txXfrm>
        <a:off x="3998792" y="0"/>
        <a:ext cx="4026311" cy="1706880"/>
      </dsp:txXfrm>
    </dsp:sp>
    <dsp:sp modelId="{B8619BD4-F9DF-4935-BBB1-D9AA7B8C103F}">
      <dsp:nvSpPr>
        <dsp:cNvPr id="0" name=""/>
        <dsp:cNvSpPr/>
      </dsp:nvSpPr>
      <dsp:spPr>
        <a:xfrm>
          <a:off x="5053521" y="2235200"/>
          <a:ext cx="2613890" cy="1625600"/>
        </a:xfrm>
        <a:prstGeom prst="upArrow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68D6B-F192-4E62-8605-A7AD4236748B}">
      <dsp:nvSpPr>
        <dsp:cNvPr id="0" name=""/>
        <dsp:cNvSpPr/>
      </dsp:nvSpPr>
      <dsp:spPr>
        <a:xfrm>
          <a:off x="648077" y="2357120"/>
          <a:ext cx="4105885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5EA4"/>
              </a:solidFill>
            </a:rPr>
            <a:t>в 2012 году </a:t>
          </a:r>
          <a:r>
            <a:rPr lang="ru-RU" sz="2000" b="1" kern="1200" dirty="0" smtClean="0"/>
            <a:t>– было аттестовано </a:t>
          </a:r>
          <a:r>
            <a:rPr lang="ru-RU" sz="2400" b="1" kern="1200" dirty="0" smtClean="0">
              <a:solidFill>
                <a:srgbClr val="C00000"/>
              </a:solidFill>
            </a:rPr>
            <a:t>13 249 </a:t>
          </a:r>
          <a:r>
            <a:rPr lang="ru-RU" sz="2000" b="1" kern="1200" dirty="0" smtClean="0"/>
            <a:t>педагогических и руководящих работников</a:t>
          </a:r>
          <a:endParaRPr lang="ru-RU" sz="2000" b="1" kern="1200" dirty="0"/>
        </a:p>
      </dsp:txBody>
      <dsp:txXfrm>
        <a:off x="648077" y="2357120"/>
        <a:ext cx="4105885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D04284-07BE-4D2C-8C44-680F2CBA5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41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0" y="5589240"/>
            <a:ext cx="91440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0" y="5517232"/>
            <a:ext cx="9144000" cy="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 flipV="1">
            <a:off x="0" y="6165304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Picture 2" descr="Герб Московской области Геральдика.ру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59"/>
          <a:stretch/>
        </p:blipFill>
        <p:spPr bwMode="auto">
          <a:xfrm>
            <a:off x="7164288" y="149506"/>
            <a:ext cx="1545111" cy="1788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22" descr="http://astersoft.net/images/9/6/o-prazdnike-den-rossii-dlja-detej_2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837" y1="8245" x2="34837" y2="8245"/>
                        <a14:foregroundMark x1="53885" y1="48837" x2="53885" y2="48837"/>
                        <a14:foregroundMark x1="47619" y1="51797" x2="47619" y2="51797"/>
                        <a14:foregroundMark x1="21554" y1="73996" x2="21554" y2="73996"/>
                        <a14:foregroundMark x1="83208" y1="9091" x2="83208" y2="9091"/>
                        <a14:backgroundMark x1="21053" y1="96406" x2="21053" y2="96406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88640"/>
            <a:ext cx="1512168" cy="17493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Министерство</a:t>
            </a:r>
            <a:r>
              <a:rPr lang="ru-RU" sz="2800" b="1" i="0" cap="non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образования </a:t>
            </a:r>
          </a:p>
          <a:p>
            <a:pPr algn="ctr"/>
            <a:r>
              <a:rPr lang="ru-RU" sz="2800" b="1" i="0" cap="non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Московской области</a:t>
            </a:r>
            <a:endParaRPr lang="en-US" sz="2800" b="1" i="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0DF8-A377-40EF-96FF-9B9D72CBA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1438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2F5-9F29-4DFF-AC43-711982C56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58910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2B1771E-8053-44D1-84B6-63227DAAC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8557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8B70-AB3E-4C8D-A93A-A90D0B229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343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8"/>
          <p:cNvSpPr>
            <a:spLocks/>
          </p:cNvSpPr>
          <p:nvPr userDrawn="1"/>
        </p:nvSpPr>
        <p:spPr bwMode="gray">
          <a:xfrm>
            <a:off x="0" y="1000108"/>
            <a:ext cx="8113713" cy="5286412"/>
          </a:xfrm>
          <a:prstGeom prst="rect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000924" cy="566738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Freeform 85"/>
          <p:cNvSpPr>
            <a:spLocks/>
          </p:cNvSpPr>
          <p:nvPr userDrawn="1"/>
        </p:nvSpPr>
        <p:spPr bwMode="gray">
          <a:xfrm>
            <a:off x="8096250" y="1000108"/>
            <a:ext cx="1047750" cy="5286411"/>
          </a:xfrm>
          <a:prstGeom prst="rect">
            <a:avLst/>
          </a:prstGeom>
          <a:gradFill rotWithShape="1">
            <a:gsLst>
              <a:gs pos="0">
                <a:srgbClr val="F9EEED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1" name="AutoShape 42"/>
          <p:cNvSpPr>
            <a:spLocks noChangeArrowheads="1"/>
          </p:cNvSpPr>
          <p:nvPr userDrawn="1"/>
        </p:nvSpPr>
        <p:spPr bwMode="gray">
          <a:xfrm rot="5400000">
            <a:off x="4286260" y="2000260"/>
            <a:ext cx="571481" cy="91440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2" name="AutoShape 88"/>
          <p:cNvSpPr>
            <a:spLocks noChangeArrowheads="1"/>
          </p:cNvSpPr>
          <p:nvPr/>
        </p:nvSpPr>
        <p:spPr bwMode="gray">
          <a:xfrm rot="5400000">
            <a:off x="4107681" y="2321715"/>
            <a:ext cx="428604" cy="8643966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" name="AutoShape 44"/>
          <p:cNvSpPr>
            <a:spLocks noChangeArrowheads="1"/>
          </p:cNvSpPr>
          <p:nvPr userDrawn="1"/>
        </p:nvSpPr>
        <p:spPr bwMode="gray">
          <a:xfrm rot="5400000">
            <a:off x="4000512" y="2143132"/>
            <a:ext cx="500066" cy="8501090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4282" y="6286520"/>
            <a:ext cx="821537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i="0" kern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Региональный центр экспертной оценки педагогической деятельности</a:t>
            </a:r>
            <a:endParaRPr lang="ru-RU" sz="1900" baseline="0" dirty="0">
              <a:cs typeface="+mn-cs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0"/>
            <a:ext cx="1676400" cy="952480"/>
            <a:chOff x="0" y="0"/>
            <a:chExt cx="1676400" cy="952480"/>
          </a:xfrm>
        </p:grpSpPr>
        <p:grpSp>
          <p:nvGrpSpPr>
            <p:cNvPr id="17" name="Группа 14"/>
            <p:cNvGrpSpPr/>
            <p:nvPr userDrawn="1"/>
          </p:nvGrpSpPr>
          <p:grpSpPr>
            <a:xfrm>
              <a:off x="0" y="0"/>
              <a:ext cx="1676400" cy="952480"/>
              <a:chOff x="0" y="0"/>
              <a:chExt cx="1676400" cy="952480"/>
            </a:xfrm>
          </p:grpSpPr>
          <p:grpSp>
            <p:nvGrpSpPr>
              <p:cNvPr id="19" name="Группа 13"/>
              <p:cNvGrpSpPr/>
              <p:nvPr userDrawn="1"/>
            </p:nvGrpSpPr>
            <p:grpSpPr>
              <a:xfrm>
                <a:off x="0" y="0"/>
                <a:ext cx="1676400" cy="806428"/>
                <a:chOff x="0" y="0"/>
                <a:chExt cx="1676400" cy="806428"/>
              </a:xfrm>
            </p:grpSpPr>
            <p:sp>
              <p:nvSpPr>
                <p:cNvPr id="21" name="AutoShape 20"/>
                <p:cNvSpPr>
                  <a:spLocks noChangeArrowheads="1"/>
                </p:cNvSpPr>
                <p:nvPr/>
              </p:nvSpPr>
              <p:spPr bwMode="gray">
                <a:xfrm rot="5400000">
                  <a:off x="577850" y="-292122"/>
                  <a:ext cx="520700" cy="1676400"/>
                </a:xfrm>
                <a:prstGeom prst="upArrow">
                  <a:avLst>
                    <a:gd name="adj1" fmla="val 47852"/>
                    <a:gd name="adj2" fmla="val 60411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gray">
                <a:xfrm rot="5400000">
                  <a:off x="268289" y="-268287"/>
                  <a:ext cx="682625" cy="1219200"/>
                </a:xfrm>
                <a:prstGeom prst="upArrow">
                  <a:avLst>
                    <a:gd name="adj1" fmla="val 44657"/>
                    <a:gd name="adj2" fmla="val 52325"/>
                  </a:avLst>
                </a:prstGeom>
                <a:solidFill>
                  <a:srgbClr val="F6831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20" name="AutoShape 22"/>
              <p:cNvSpPr>
                <a:spLocks noChangeArrowheads="1"/>
              </p:cNvSpPr>
              <p:nvPr/>
            </p:nvSpPr>
            <p:spPr bwMode="gray">
              <a:xfrm rot="5400000">
                <a:off x="415131" y="156349"/>
                <a:ext cx="381000" cy="1211262"/>
              </a:xfrm>
              <a:prstGeom prst="upArrow">
                <a:avLst>
                  <a:gd name="adj1" fmla="val 47852"/>
                  <a:gd name="adj2" fmla="val 59654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8" name="AutoShape 23"/>
            <p:cNvSpPr>
              <a:spLocks noChangeArrowheads="1"/>
            </p:cNvSpPr>
            <p:nvPr/>
          </p:nvSpPr>
          <p:spPr bwMode="gray">
            <a:xfrm rot="5400000">
              <a:off x="101600" y="398442"/>
              <a:ext cx="273050" cy="47625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6831A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645745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BC61-153F-4F48-873C-E4C43BE0F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469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25E8-4D1E-4DBF-A36B-8F338E6CD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01648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BFC5-C60D-4D3F-88BA-7ACBD1D30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47683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E26E-5CDD-41CE-BBE3-4ACF1A7C4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78690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A6D7-1BEF-4376-857E-A48AAD143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86951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6433-B616-4E06-864A-14A4BD9C8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96023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78A4-124D-4AF4-8FA6-57E6EE310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49154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2070-B54E-43FA-8EB4-6B3CCEB457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06374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>
              <a:gd name="T0" fmla="*/ 2649 w 2649"/>
              <a:gd name="T1" fmla="*/ 280 h 280"/>
              <a:gd name="T2" fmla="*/ 1337 w 2649"/>
              <a:gd name="T3" fmla="*/ 184 h 280"/>
              <a:gd name="T4" fmla="*/ 1 w 2649"/>
              <a:gd name="T5" fmla="*/ 0 h 280"/>
              <a:gd name="T6" fmla="*/ 0 w 2649"/>
              <a:gd name="T7" fmla="*/ 279 h 280"/>
              <a:gd name="T8" fmla="*/ 2649 w 2649"/>
              <a:gd name="T9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328 h 328"/>
              <a:gd name="T2" fmla="*/ 1321 w 2653"/>
              <a:gd name="T3" fmla="*/ 224 h 328"/>
              <a:gd name="T4" fmla="*/ 2653 w 2653"/>
              <a:gd name="T5" fmla="*/ 0 h 328"/>
              <a:gd name="T6" fmla="*/ 2653 w 2653"/>
              <a:gd name="T7" fmla="*/ 328 h 328"/>
              <a:gd name="T8" fmla="*/ 0 w 2653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911F40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5014085" y="792162"/>
            <a:ext cx="4129915" cy="620613"/>
          </a:xfrm>
          <a:custGeom>
            <a:avLst/>
            <a:gdLst>
              <a:gd name="T0" fmla="*/ 0 w 2624"/>
              <a:gd name="T1" fmla="*/ 8 h 280"/>
              <a:gd name="T2" fmla="*/ 1288 w 2624"/>
              <a:gd name="T3" fmla="*/ 120 h 280"/>
              <a:gd name="T4" fmla="*/ 2624 w 2624"/>
              <a:gd name="T5" fmla="*/ 280 h 280"/>
              <a:gd name="T6" fmla="*/ 2624 w 2624"/>
              <a:gd name="T7" fmla="*/ 0 h 280"/>
              <a:gd name="T8" fmla="*/ 0 w 2624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20A88439-92AA-4852-8971-DC08103648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-6" y="764704"/>
            <a:ext cx="4563864" cy="648071"/>
          </a:xfrm>
          <a:custGeom>
            <a:avLst/>
            <a:gdLst>
              <a:gd name="T0" fmla="*/ 0 w 2096"/>
              <a:gd name="T1" fmla="*/ 16 h 280"/>
              <a:gd name="T2" fmla="*/ 1000 w 2096"/>
              <a:gd name="T3" fmla="*/ 104 h 280"/>
              <a:gd name="T4" fmla="*/ 2096 w 2096"/>
              <a:gd name="T5" fmla="*/ 280 h 280"/>
              <a:gd name="T6" fmla="*/ 2096 w 2096"/>
              <a:gd name="T7" fmla="*/ 0 h 280"/>
              <a:gd name="T8" fmla="*/ 0 w 2096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5" name="Нижний колонтитул 4"/>
          <p:cNvSpPr txBox="1">
            <a:spLocks/>
          </p:cNvSpPr>
          <p:nvPr/>
        </p:nvSpPr>
        <p:spPr>
          <a:xfrm>
            <a:off x="7576588" y="6587381"/>
            <a:ext cx="1603097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http://mo.mosreg.ru</a:t>
            </a:r>
            <a:endParaRPr lang="en-US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16282" y="0"/>
            <a:ext cx="916028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Российская Государственная Символика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63461" y="225088"/>
            <a:ext cx="2016224" cy="766733"/>
          </a:xfrm>
          <a:prstGeom prst="rect">
            <a:avLst/>
          </a:prstGeom>
          <a:noFill/>
        </p:spPr>
      </p:pic>
      <p:pic>
        <p:nvPicPr>
          <p:cNvPr id="14" name="Picture 2" descr="Герб Московской области Геральдика.ру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5620" y="130969"/>
            <a:ext cx="825031" cy="954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psearch&amp;uinfo=sw-1663-sh-923-fw-1438-fh-598-pd-1&amp;p=8&amp;text=%D0%B7%D0%B0%D0%BA%D0%BE%D0%BD%20%D0%BE%D0%B1%20%D0%BE%D0%B1%D1%80%D0%B0%D0%B7%D0%BE%D0%B2%D0%B0%D0%BD%D0%B8%D0%B8%202013&amp;pos=246&amp;lr=213&amp;rpt=simage&amp;img_url=http://for-um.ru/uploads/posts/2013-06/1370418954_ob_obrazovanii_v_rossiyskoy_federaci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like=http://news.mail.ru/prev670x400/pic/f0/22/image11679665_c9ef13eb7c4f5b22608a6a0ccd980cd6.jpg&amp;text=%D0%BF%D1%80%D0%BE%D0%B3%D1%80%D0%B0%D0%BC%D0%BC%D0%B0%20%D1%80%D0%B0%D0%B7%D0%B2%D0%B8%D1%82%D0%B8%D1%8F%20%D0%BE%D0%B1%D1%80%D0%B0%D0%B7%D0%BE%D0%B2%D0%B0%D0%BD%D0%B8%D1%8F&amp;pos=2&amp;uinfo=sw-1663-sh-923-fw-1621-fh-598-pd-1&amp;rpt=simage&amp;img_url=http://ulyanovsk.er.ru/media/userdata/news/2012/11/10/80286842528b30e5d4425bd89be696f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1772816"/>
            <a:ext cx="8668071" cy="3240360"/>
          </a:xfrm>
        </p:spPr>
        <p:txBody>
          <a:bodyPr/>
          <a:lstStyle/>
          <a:p>
            <a:pPr algn="ctr"/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Введение нового </a:t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порядка аттестации </a:t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педагогических работников </a:t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образовательных организаций </a:t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Московской области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5EA4"/>
                </a:solidFill>
                <a:latin typeface="Arial" panose="020B0604020202020204" pitchFamily="34" charset="0"/>
              </a:rPr>
              <a:t>На сегодняшний день вопросы аттестации педагогических работников образовательных организаций регулируются: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44624"/>
            <a:ext cx="7416823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2060848"/>
            <a:ext cx="8928992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</a:rPr>
              <a:t>Трудовым </a:t>
            </a:r>
            <a:r>
              <a:rPr lang="ru-RU" sz="1600" b="1" dirty="0">
                <a:solidFill>
                  <a:srgbClr val="C00000"/>
                </a:solidFill>
              </a:rPr>
              <a:t>кодексом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Статьей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49 </a:t>
            </a:r>
            <a:r>
              <a:rPr lang="ru-RU" sz="1600" b="1" dirty="0">
                <a:solidFill>
                  <a:srgbClr val="C00000"/>
                </a:solidFill>
              </a:rPr>
              <a:t>Федерального закона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 29.12.2012 № 273-ФЗ «Об образовании в Российской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Федерации»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</a:rPr>
              <a:t>Порядком </a:t>
            </a:r>
            <a:r>
              <a:rPr lang="ru-RU" sz="1600" b="1" dirty="0">
                <a:solidFill>
                  <a:srgbClr val="C00000"/>
                </a:solidFill>
              </a:rPr>
              <a:t>проведения аттестации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утвержденным приказом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Минобрнауки РФ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№ 276 от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07.04.2014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Приказом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Министерства здравоохранения и социального развития Российской Федерации от 26.08.2010 № 761н «Об утверждении </a:t>
            </a:r>
            <a:r>
              <a:rPr lang="ru-RU" sz="1600" b="1" dirty="0">
                <a:solidFill>
                  <a:srgbClr val="C00000"/>
                </a:solidFill>
              </a:rPr>
              <a:t>Единого квалификационного справочника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должностей руководителей, специалистов и служащих, раздел «Квалификационные характеристики должностей работников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</a:rPr>
              <a:t>Номенклатурой </a:t>
            </a:r>
            <a:r>
              <a:rPr lang="ru-RU" sz="1600" b="1" dirty="0">
                <a:solidFill>
                  <a:srgbClr val="C00000"/>
                </a:solidFill>
              </a:rPr>
              <a:t>должностей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от 08.08.2013 №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678</a:t>
            </a:r>
          </a:p>
        </p:txBody>
      </p:sp>
    </p:spTree>
    <p:extLst>
      <p:ext uri="{BB962C8B-B14F-4D97-AF65-F5344CB8AC3E}">
        <p14:creationId xmlns="" xmlns:p14="http://schemas.microsoft.com/office/powerpoint/2010/main" val="3072534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908720"/>
            <a:ext cx="7000875" cy="5667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Новый закон «Об образовании»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91333" y="1522860"/>
            <a:ext cx="6457131" cy="432048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3400" b="1" dirty="0" smtClean="0">
                <a:solidFill>
                  <a:srgbClr val="AE243B"/>
                </a:solidFill>
              </a:rPr>
              <a:t>Статья 49. Аттестация педагогических работников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/>
              <a:t>Аттестация педагогических работников проводится </a:t>
            </a:r>
            <a:r>
              <a:rPr lang="ru-RU" sz="2500" b="1" dirty="0" smtClean="0">
                <a:solidFill>
                  <a:srgbClr val="005EA4"/>
                </a:solidFill>
              </a:rPr>
              <a:t>в целях подтверждения соответствия педагогических работников занимаемым ими должностям </a:t>
            </a:r>
            <a:r>
              <a:rPr lang="ru-RU" sz="2500" b="1" dirty="0" smtClean="0"/>
              <a:t>на основе оценки их профессиональной деятельности и </a:t>
            </a:r>
            <a:r>
              <a:rPr lang="ru-RU" sz="2500" b="1" dirty="0" smtClean="0">
                <a:solidFill>
                  <a:srgbClr val="C00000"/>
                </a:solidFill>
              </a:rPr>
              <a:t>по желанию</a:t>
            </a:r>
            <a:r>
              <a:rPr lang="ru-RU" sz="2500" b="1" dirty="0" smtClean="0"/>
              <a:t> педагогических работников </a:t>
            </a:r>
            <a:r>
              <a:rPr lang="ru-RU" sz="2500" b="1" dirty="0" smtClean="0">
                <a:solidFill>
                  <a:srgbClr val="C00000"/>
                </a:solidFill>
              </a:rPr>
              <a:t>в целях установления квалификационной категории.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/>
              <a:t>Проведение аттестации педагогических работников </a:t>
            </a:r>
            <a:r>
              <a:rPr lang="ru-RU" sz="2500" b="1" dirty="0" smtClean="0">
                <a:solidFill>
                  <a:srgbClr val="005EA4"/>
                </a:solidFill>
              </a:rPr>
              <a:t>в целях подтверждения соответствия педагогических работников занимаемым ими должностям </a:t>
            </a:r>
            <a:r>
              <a:rPr lang="ru-RU" sz="2500" b="1" dirty="0" smtClean="0"/>
              <a:t>осуществляется один раз в пять лет на основе оценки их профессиональной деятельности аттестационными комиссиями, самостоятельно формируемыми </a:t>
            </a:r>
            <a:r>
              <a:rPr lang="ru-RU" sz="2500" b="1" dirty="0" smtClean="0">
                <a:solidFill>
                  <a:srgbClr val="C00000"/>
                </a:solidFill>
              </a:rPr>
              <a:t>организациями, осуществляющими образовательную деятельность</a:t>
            </a:r>
            <a:r>
              <a:rPr lang="ru-RU" sz="2500" b="1" dirty="0" smtClean="0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/>
              <a:t>Проведение </a:t>
            </a:r>
            <a:r>
              <a:rPr lang="ru-RU" sz="2500" b="1" dirty="0" smtClean="0">
                <a:solidFill>
                  <a:srgbClr val="005EA4"/>
                </a:solidFill>
              </a:rPr>
              <a:t>аттестации в целях установления квалификационной категории педагогических работников </a:t>
            </a:r>
            <a:r>
              <a:rPr lang="ru-RU" sz="2500" b="1" dirty="0" smtClean="0"/>
              <a:t>организаций, осуществляющих образовательную деятельность и находящихся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в ведении федеральных органов </a:t>
            </a:r>
            <a:r>
              <a:rPr lang="ru-RU" sz="2500" b="1" dirty="0" smtClean="0"/>
              <a:t>исполнительной власти, осуществляется 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аттестационными комиссиями, формируемыми федеральными органами исполнительной власти</a:t>
            </a:r>
            <a:r>
              <a:rPr lang="ru-RU" sz="2500" b="1" dirty="0" smtClean="0"/>
              <a:t>, в ведении которых эти организации находятся, а в отношении педагогических работников организаций, осуществляющих образовательную деятельность и находящихся </a:t>
            </a:r>
            <a:r>
              <a:rPr lang="ru-RU" sz="2500" b="1" dirty="0" smtClean="0">
                <a:solidFill>
                  <a:srgbClr val="C00000"/>
                </a:solidFill>
              </a:rPr>
              <a:t>в ведении субъекта РФ</a:t>
            </a:r>
            <a:r>
              <a:rPr lang="ru-RU" sz="2500" b="1" dirty="0" smtClean="0"/>
              <a:t>, педагогических работников </a:t>
            </a:r>
            <a:r>
              <a:rPr lang="ru-RU" sz="2500" b="1" dirty="0" smtClean="0">
                <a:solidFill>
                  <a:srgbClr val="005EA4"/>
                </a:solidFill>
              </a:rPr>
              <a:t>муниципальных</a:t>
            </a:r>
            <a:r>
              <a:rPr lang="ru-RU" sz="2500" b="1" dirty="0" smtClean="0"/>
              <a:t> и </a:t>
            </a:r>
            <a:r>
              <a:rPr lang="ru-RU" sz="2500" b="1" dirty="0" smtClean="0">
                <a:solidFill>
                  <a:srgbClr val="005EA4"/>
                </a:solidFill>
              </a:rPr>
              <a:t>частных организаций</a:t>
            </a:r>
            <a:r>
              <a:rPr lang="ru-RU" sz="2500" b="1" dirty="0" smtClean="0"/>
              <a:t>, осуществляющих образовательную деятельность, проведение данной аттестации осуществляется </a:t>
            </a:r>
            <a:r>
              <a:rPr lang="ru-RU" sz="2500" b="1" dirty="0" smtClean="0">
                <a:solidFill>
                  <a:srgbClr val="C00000"/>
                </a:solidFill>
              </a:rPr>
              <a:t>аттестационными комиссиями, формируемыми уполномоченными органами государственной власти субъектов РФ.</a:t>
            </a:r>
          </a:p>
        </p:txBody>
      </p:sp>
      <p:pic>
        <p:nvPicPr>
          <p:cNvPr id="1028" name="Picture 4" descr="http://for-um.ru/uploads/posts/2013-06/1370418954_ob_obrazovanii_v_rossiyskoy_federac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702" y="2708920"/>
            <a:ext cx="182985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5390" y="5517232"/>
            <a:ext cx="8640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200" b="1" dirty="0" smtClean="0">
                <a:solidFill>
                  <a:srgbClr val="005EA4"/>
                </a:solidFill>
              </a:rPr>
              <a:t>Порядок проведения аттестации </a:t>
            </a:r>
            <a:r>
              <a:rPr lang="ru-RU" sz="2200" b="1" dirty="0" smtClean="0"/>
              <a:t>педагогических работников устанавливается </a:t>
            </a:r>
            <a:r>
              <a:rPr lang="ru-RU" sz="2200" b="1" dirty="0" smtClean="0">
                <a:solidFill>
                  <a:srgbClr val="005EA4"/>
                </a:solidFill>
              </a:rPr>
              <a:t>федеральным органом исполнительной власти</a:t>
            </a:r>
            <a:r>
              <a:rPr lang="ru-RU" sz="2200" b="1" dirty="0" smtClean="0"/>
              <a:t>, осуществляющим функции по выработке государственной политики и нормативно-правовому регулированию в сфере образования, по согласованию с федеральным органом исполнительной власти, осуществляющим функции по выработке государственной политики и нормативно-правовому регулированию в сфере труда.</a:t>
            </a:r>
          </a:p>
        </p:txBody>
      </p:sp>
      <p:pic>
        <p:nvPicPr>
          <p:cNvPr id="6" name="Picture 2" descr="http://www.rnikolsk.pnzreg.ru/files/nikolsk_pnzreg_ru/news/2012/11/22/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28800"/>
            <a:ext cx="1248138" cy="936104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58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ниги издательства Дик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2150">
            <a:off x="6234183" y="4910026"/>
            <a:ext cx="1012163" cy="144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Купить книгу Анализ типичных ошибок в кадровом делопроизводстве - Фадее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104">
            <a:off x="6812749" y="4540566"/>
            <a:ext cx="1105264" cy="15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Делопроизводство: образцы, документы. Организация и технология работы, Галахов Владими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799">
            <a:off x="7544405" y="4727806"/>
            <a:ext cx="1067032" cy="149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Результаты поиска - магазин TopBook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77" y="4335047"/>
            <a:ext cx="1352551" cy="199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132856"/>
            <a:ext cx="38164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В</a:t>
            </a:r>
            <a:r>
              <a:rPr lang="ru-RU" sz="1300" b="1" dirty="0" smtClean="0"/>
              <a:t>оспитатель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И</a:t>
            </a:r>
            <a:r>
              <a:rPr lang="ru-RU" sz="1300" b="1" dirty="0" smtClean="0"/>
              <a:t>нструктор-методист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Инструктор </a:t>
            </a:r>
            <a:r>
              <a:rPr lang="ru-RU" sz="1300" b="1" dirty="0"/>
              <a:t>по </a:t>
            </a:r>
            <a:r>
              <a:rPr lang="ru-RU" sz="1300" b="1" dirty="0" smtClean="0"/>
              <a:t>труду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Инструктор </a:t>
            </a:r>
            <a:r>
              <a:rPr lang="ru-RU" sz="1300" b="1" dirty="0"/>
              <a:t>по физической </a:t>
            </a:r>
            <a:r>
              <a:rPr lang="ru-RU" sz="1300" b="1" dirty="0" smtClean="0"/>
              <a:t>культуре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К</a:t>
            </a:r>
            <a:r>
              <a:rPr lang="ru-RU" sz="1300" b="1" dirty="0" smtClean="0"/>
              <a:t>онцертмейстер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Л</a:t>
            </a:r>
            <a:r>
              <a:rPr lang="ru-RU" sz="1300" b="1" dirty="0" smtClean="0"/>
              <a:t>огопед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Мастер </a:t>
            </a:r>
            <a:r>
              <a:rPr lang="ru-RU" sz="1300" b="1" dirty="0"/>
              <a:t>производственного </a:t>
            </a:r>
            <a:r>
              <a:rPr lang="ru-RU" sz="1300" b="1" dirty="0" smtClean="0"/>
              <a:t>обучения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М</a:t>
            </a:r>
            <a:r>
              <a:rPr lang="ru-RU" sz="1300" b="1" dirty="0" smtClean="0"/>
              <a:t>етодист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Музыкальный руководитель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Педагог </a:t>
            </a:r>
            <a:r>
              <a:rPr lang="ru-RU" sz="1300" b="1" dirty="0"/>
              <a:t>дополнительного </a:t>
            </a:r>
            <a:r>
              <a:rPr lang="ru-RU" sz="1300" b="1" dirty="0" smtClean="0"/>
              <a:t>образования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П</a:t>
            </a:r>
            <a:r>
              <a:rPr lang="ru-RU" sz="1300" b="1" dirty="0" smtClean="0"/>
              <a:t>едагог-библиотекарь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П</a:t>
            </a:r>
            <a:r>
              <a:rPr lang="ru-RU" sz="1300" b="1" dirty="0" smtClean="0"/>
              <a:t>едагог-организатор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П</a:t>
            </a:r>
            <a:r>
              <a:rPr lang="ru-RU" sz="1300" b="1" dirty="0" smtClean="0"/>
              <a:t>едагог-психолог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П</a:t>
            </a:r>
            <a:r>
              <a:rPr lang="ru-RU" sz="1300" b="1" dirty="0" smtClean="0"/>
              <a:t>реподаватель</a:t>
            </a:r>
            <a:endParaRPr lang="ru-RU" sz="1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8713" y="2132856"/>
            <a:ext cx="482453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Преподаватель-организатор </a:t>
            </a:r>
            <a:r>
              <a:rPr lang="ru-RU" sz="1300" b="1" dirty="0"/>
              <a:t>основ безопасности </a:t>
            </a:r>
            <a:r>
              <a:rPr lang="ru-RU" sz="1300" b="1" dirty="0" smtClean="0"/>
              <a:t>жизнедеятельности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Руководитель </a:t>
            </a:r>
            <a:r>
              <a:rPr lang="ru-RU" sz="1300" b="1" dirty="0"/>
              <a:t>физического </a:t>
            </a:r>
            <a:r>
              <a:rPr lang="ru-RU" sz="1300" b="1" dirty="0" smtClean="0"/>
              <a:t>воспитания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Социальный педагог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smtClean="0"/>
              <a:t>Старший вожатый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С</a:t>
            </a:r>
            <a:r>
              <a:rPr lang="ru-RU" sz="1300" b="1" dirty="0" smtClean="0"/>
              <a:t>тарший воспитатель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С</a:t>
            </a:r>
            <a:r>
              <a:rPr lang="ru-RU" sz="1300" b="1" dirty="0" smtClean="0"/>
              <a:t>тарший инструктор-методист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С</a:t>
            </a:r>
            <a:r>
              <a:rPr lang="ru-RU" sz="1300" b="1" dirty="0" smtClean="0"/>
              <a:t>тарший методист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С</a:t>
            </a:r>
            <a:r>
              <a:rPr lang="ru-RU" sz="1300" b="1" dirty="0" smtClean="0"/>
              <a:t>тарший </a:t>
            </a:r>
            <a:r>
              <a:rPr lang="ru-RU" sz="1300" b="1" dirty="0"/>
              <a:t>педагог </a:t>
            </a:r>
            <a:r>
              <a:rPr lang="ru-RU" sz="1300" b="1" dirty="0" smtClean="0"/>
              <a:t>дополнительного образования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С</a:t>
            </a:r>
            <a:r>
              <a:rPr lang="ru-RU" sz="1300" b="1" dirty="0" smtClean="0"/>
              <a:t>тарший тренер-преподаватель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Т</a:t>
            </a:r>
            <a:r>
              <a:rPr lang="ru-RU" sz="1300" b="1" dirty="0" smtClean="0"/>
              <a:t>ренер-преподаватель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 err="1"/>
              <a:t>Т</a:t>
            </a:r>
            <a:r>
              <a:rPr lang="ru-RU" sz="1300" b="1" dirty="0" err="1" smtClean="0"/>
              <a:t>ьютор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У</a:t>
            </a:r>
            <a:r>
              <a:rPr lang="ru-RU" sz="1300" b="1" dirty="0" smtClean="0"/>
              <a:t>читель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У</a:t>
            </a:r>
            <a:r>
              <a:rPr lang="ru-RU" sz="1300" b="1" dirty="0" smtClean="0"/>
              <a:t>читель-дефектолог</a:t>
            </a:r>
            <a:endParaRPr lang="ru-RU" sz="13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300" b="1" dirty="0"/>
              <a:t>У</a:t>
            </a:r>
            <a:r>
              <a:rPr lang="ru-RU" sz="1300" b="1" dirty="0" smtClean="0"/>
              <a:t>читель-логопед</a:t>
            </a:r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48" y="1196752"/>
            <a:ext cx="857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Номенклатура </a:t>
            </a:r>
            <a:r>
              <a:rPr lang="ru-RU" sz="1600" b="1" dirty="0">
                <a:solidFill>
                  <a:srgbClr val="C00000"/>
                </a:solidFill>
              </a:rPr>
              <a:t>должностей педагогических работников </a:t>
            </a:r>
            <a:r>
              <a:rPr lang="ru-RU" sz="1600" b="1" dirty="0" smtClean="0">
                <a:solidFill>
                  <a:srgbClr val="C00000"/>
                </a:solidFill>
              </a:rPr>
              <a:t>и </a:t>
            </a:r>
            <a:r>
              <a:rPr lang="ru-RU" sz="1600" b="1" dirty="0">
                <a:solidFill>
                  <a:srgbClr val="C00000"/>
                </a:solidFill>
              </a:rPr>
              <a:t>должностей руководителей образовательных организаций, утвержденный Постановлением Правительства Российской Федерации от 08.08.2013 № 678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467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276872"/>
            <a:ext cx="835292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u="sng" dirty="0" smtClean="0">
                <a:solidFill>
                  <a:srgbClr val="005EA4"/>
                </a:solidFill>
              </a:rPr>
              <a:t>ПРЕДСТАВЛЕНИЕ </a:t>
            </a:r>
            <a:r>
              <a:rPr lang="ru-RU" b="1" dirty="0" smtClean="0">
                <a:solidFill>
                  <a:srgbClr val="005EA4"/>
                </a:solidFill>
              </a:rPr>
              <a:t>на педагогического работника должно содержать </a:t>
            </a:r>
            <a:r>
              <a:rPr lang="ru-RU" b="1" dirty="0">
                <a:solidFill>
                  <a:srgbClr val="005EA4"/>
                </a:solidFill>
              </a:rPr>
              <a:t>следующие сведения: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фамилию, имя и отчество (при наличии);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наименование должности на дату проведения аттестации;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дату заключения по этой должности трудового договора;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уровень образования и (или) квалификации по специальности или направлению подготовки;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информацию о получении дополнительного профессионального образования по профилю педагогической деятельности;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результаты предыдущих аттестаций (в случае их проведения);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мотивированную всестороннюю и объективную оценку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Новый  порядок 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79654"/>
            <a:ext cx="832435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Аттестация </a:t>
            </a:r>
            <a:r>
              <a:rPr lang="ru-RU" sz="1900" b="1" dirty="0">
                <a:solidFill>
                  <a:srgbClr val="C00000"/>
                </a:solidFill>
              </a:rPr>
              <a:t>педагогических работников</a:t>
            </a:r>
            <a:endParaRPr lang="ru-RU" sz="1900" dirty="0">
              <a:solidFill>
                <a:srgbClr val="C00000"/>
              </a:solidFill>
            </a:endParaRPr>
          </a:p>
          <a:p>
            <a:pPr algn="ctr"/>
            <a:r>
              <a:rPr lang="ru-RU" sz="1900" b="1" dirty="0">
                <a:solidFill>
                  <a:srgbClr val="C00000"/>
                </a:solidFill>
              </a:rPr>
              <a:t>в целях подтверждения их </a:t>
            </a:r>
            <a:endParaRPr lang="ru-RU" sz="19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900" b="1" u="sng" dirty="0" smtClean="0">
                <a:solidFill>
                  <a:srgbClr val="C00000"/>
                </a:solidFill>
              </a:rPr>
              <a:t>СООТВЕТСТВИЯ</a:t>
            </a:r>
            <a:r>
              <a:rPr lang="ru-RU" sz="1900" u="sng" dirty="0" smtClean="0">
                <a:solidFill>
                  <a:srgbClr val="C00000"/>
                </a:solidFill>
              </a:rPr>
              <a:t> </a:t>
            </a:r>
            <a:r>
              <a:rPr lang="ru-RU" sz="1900" b="1" u="sng" dirty="0" smtClean="0">
                <a:solidFill>
                  <a:srgbClr val="C00000"/>
                </a:solidFill>
              </a:rPr>
              <a:t>ЗАНИМАЕМЫМ ДОЛЖНОСТЯМ</a:t>
            </a:r>
            <a:endParaRPr lang="ru-RU" sz="19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24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200265"/>
            <a:ext cx="68407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ru-RU" b="1" dirty="0" smtClean="0"/>
              <a:t>Заявления </a:t>
            </a:r>
            <a:r>
              <a:rPr lang="ru-RU" b="1" dirty="0"/>
              <a:t>о проведении аттестации в целях установления высшей квалификационной категории по должности, по которой аттестация будет проводиться </a:t>
            </a:r>
            <a:r>
              <a:rPr lang="ru-RU" b="1" dirty="0">
                <a:solidFill>
                  <a:srgbClr val="005EA4"/>
                </a:solidFill>
              </a:rPr>
              <a:t>впервые</a:t>
            </a:r>
            <a:r>
              <a:rPr lang="ru-RU" b="1" dirty="0"/>
              <a:t>, подаются педагогическими работниками </a:t>
            </a:r>
            <a:r>
              <a:rPr lang="ru-RU" b="1" dirty="0">
                <a:solidFill>
                  <a:srgbClr val="C00000"/>
                </a:solidFill>
              </a:rPr>
              <a:t>не ранее чем через два года </a:t>
            </a:r>
            <a:r>
              <a:rPr lang="ru-RU" b="1" dirty="0"/>
              <a:t>после установления по этой должности первой квалификационной категории.</a:t>
            </a:r>
          </a:p>
          <a:p>
            <a:pPr lvl="4">
              <a:spcAft>
                <a:spcPts val="1200"/>
              </a:spcAft>
            </a:pPr>
            <a:r>
              <a:rPr lang="ru-RU" b="1" dirty="0"/>
              <a:t>Педагогические работники, </a:t>
            </a:r>
            <a:r>
              <a:rPr lang="ru-RU" b="1" dirty="0" smtClean="0">
                <a:solidFill>
                  <a:srgbClr val="005EA4"/>
                </a:solidFill>
              </a:rPr>
              <a:t>ИМЕВШИЕ</a:t>
            </a:r>
            <a:r>
              <a:rPr lang="ru-RU" b="1" dirty="0" smtClean="0"/>
              <a:t> </a:t>
            </a:r>
            <a:r>
              <a:rPr lang="ru-RU" b="1" dirty="0"/>
              <a:t>высшую квалификационную категорию, </a:t>
            </a:r>
            <a:r>
              <a:rPr lang="ru-RU" b="1" dirty="0" smtClean="0">
                <a:solidFill>
                  <a:srgbClr val="005EA4"/>
                </a:solidFill>
              </a:rPr>
              <a:t>СРОК ДЕЙСТВИЯ КОТОРОЙ ИСТЕК, </a:t>
            </a:r>
            <a:r>
              <a:rPr lang="ru-RU" b="1" u="sng" dirty="0" smtClean="0">
                <a:solidFill>
                  <a:srgbClr val="C00000"/>
                </a:solidFill>
              </a:rPr>
              <a:t>ИМЕЮТ ПРАВО </a:t>
            </a:r>
            <a:r>
              <a:rPr lang="ru-RU" b="1" dirty="0" smtClean="0"/>
              <a:t>подавать </a:t>
            </a:r>
            <a:r>
              <a:rPr lang="ru-RU" b="1" dirty="0"/>
              <a:t>заявление на высшую квалификационную </a:t>
            </a:r>
            <a:r>
              <a:rPr lang="ru-RU" b="1" dirty="0" smtClean="0"/>
              <a:t>категорию.</a:t>
            </a:r>
            <a:endParaRPr lang="ru-RU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Новый  порядок 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629" y="1268760"/>
            <a:ext cx="832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Аттестация </a:t>
            </a:r>
            <a:r>
              <a:rPr lang="ru-RU" sz="2000" b="1" dirty="0">
                <a:solidFill>
                  <a:srgbClr val="C00000"/>
                </a:solidFill>
              </a:rPr>
              <a:t>педагогических работников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 целях </a:t>
            </a:r>
            <a:r>
              <a:rPr lang="ru-RU" sz="2000" b="1" u="sng" dirty="0" smtClean="0">
                <a:solidFill>
                  <a:srgbClr val="C00000"/>
                </a:solidFill>
              </a:rPr>
              <a:t>УСТАНОВЛЕНИЯ КВАЛИФИКАЦИОННОЙ КАТЕГОРИИ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49154" name="Picture 2" descr="A Level Results 2011 - Helpful Student Advice on Exam Results' Day Anglia CV Solutions &amp; Anglia Business Solutions **** Profess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93728"/>
            <a:ext cx="1928192" cy="19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Download Price Cut clip art Vector F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7647">
                        <a14:foregroundMark x1="63059" y1="46301" x2="63059" y2="4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" y="4299631"/>
            <a:ext cx="1532778" cy="1316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3682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7068" y="2564904"/>
            <a:ext cx="54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ru-RU" b="1" dirty="0"/>
              <a:t>Педагогические работники, которым при проведении аттестации </a:t>
            </a:r>
            <a:r>
              <a:rPr lang="ru-RU" b="1" dirty="0" smtClean="0">
                <a:solidFill>
                  <a:srgbClr val="005EA4"/>
                </a:solidFill>
              </a:rPr>
              <a:t>ОТКАЗАНО</a:t>
            </a:r>
            <a:r>
              <a:rPr lang="ru-RU" b="1" dirty="0" smtClean="0"/>
              <a:t> </a:t>
            </a:r>
            <a:r>
              <a:rPr lang="ru-RU" b="1" dirty="0"/>
              <a:t>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категорию </a:t>
            </a:r>
            <a:r>
              <a:rPr lang="ru-RU" b="1" u="sng" dirty="0" smtClean="0">
                <a:solidFill>
                  <a:srgbClr val="C00000"/>
                </a:solidFill>
              </a:rPr>
              <a:t>НЕ РАНЕЕ, ЧЕМ ЧЕРЕЗ ГОД </a:t>
            </a:r>
            <a:r>
              <a:rPr lang="ru-RU" b="1" dirty="0" smtClean="0"/>
              <a:t>со </a:t>
            </a:r>
            <a:r>
              <a:rPr lang="ru-RU" b="1" dirty="0"/>
              <a:t>дня принятия комиссией соответствующего решения.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Новый  порядок 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2703"/>
            <a:ext cx="832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Аттестация </a:t>
            </a:r>
            <a:r>
              <a:rPr lang="ru-RU" sz="2000" b="1" dirty="0">
                <a:solidFill>
                  <a:srgbClr val="C00000"/>
                </a:solidFill>
              </a:rPr>
              <a:t>педагогических работников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 целях установления квалификационной категории</a:t>
            </a:r>
          </a:p>
        </p:txBody>
      </p:sp>
      <p:pic>
        <p:nvPicPr>
          <p:cNvPr id="49154" name="Picture 2" descr="A Level Results 2011 - Helpful Student Advice on Exam Results' Day Anglia CV Solutions &amp; Anglia Business Solutions **** Profess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57" y="2667330"/>
            <a:ext cx="1928192" cy="19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Download Price Cut clip art Vector F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7647">
                        <a14:foregroundMark x1="63059" y1="46301" x2="63059" y2="4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3233"/>
            <a:ext cx="1532778" cy="1316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7595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7969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КООРДИНАТОР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 smtClean="0"/>
              <a:t>организует </a:t>
            </a:r>
            <a:r>
              <a:rPr lang="ru-RU" sz="1400" b="1" dirty="0">
                <a:solidFill>
                  <a:srgbClr val="005EA4"/>
                </a:solidFill>
              </a:rPr>
              <a:t>изучение</a:t>
            </a:r>
            <a:r>
              <a:rPr lang="ru-RU" sz="1400" b="1" dirty="0"/>
              <a:t> педагогическими работниками образовательных организаций </a:t>
            </a:r>
            <a:r>
              <a:rPr lang="ru-RU" sz="1400" b="1" dirty="0">
                <a:solidFill>
                  <a:srgbClr val="C00000"/>
                </a:solidFill>
              </a:rPr>
              <a:t>нормативных правовых актов и инструктивно-методических документов </a:t>
            </a:r>
            <a:r>
              <a:rPr lang="ru-RU" sz="1400" b="1" dirty="0"/>
              <a:t>по аттестации педагогических работников;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/>
              <a:t>принимает </a:t>
            </a:r>
            <a:r>
              <a:rPr lang="ru-RU" sz="1400" b="1" dirty="0">
                <a:solidFill>
                  <a:srgbClr val="C00000"/>
                </a:solidFill>
              </a:rPr>
              <a:t>заявления </a:t>
            </a:r>
            <a:r>
              <a:rPr lang="ru-RU" sz="1400" b="1" dirty="0"/>
              <a:t>педагогических работников на аттестацию </a:t>
            </a:r>
            <a:br>
              <a:rPr lang="ru-RU" sz="1400" b="1" dirty="0"/>
            </a:br>
            <a:r>
              <a:rPr lang="ru-RU" sz="1400" b="1" dirty="0">
                <a:solidFill>
                  <a:srgbClr val="005EA4"/>
                </a:solidFill>
              </a:rPr>
              <a:t>в целях установления квалификационной категории </a:t>
            </a:r>
            <a:r>
              <a:rPr lang="ru-RU" sz="1400" b="1" dirty="0"/>
              <a:t>в соответствии </a:t>
            </a:r>
            <a:br>
              <a:rPr lang="ru-RU" sz="1400" b="1" dirty="0"/>
            </a:br>
            <a:r>
              <a:rPr lang="ru-RU" sz="1400" b="1" dirty="0"/>
              <a:t>с графиком работы аттестационной </a:t>
            </a:r>
            <a:r>
              <a:rPr lang="ru-RU" sz="1400" b="1" dirty="0" smtClean="0"/>
              <a:t>комиссии Министерства по аттестации </a:t>
            </a:r>
            <a:r>
              <a:rPr lang="ru-RU" sz="1400" b="1" dirty="0"/>
              <a:t>и обеспечивает полноту и правильность заполнения заявлений;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/>
              <a:t>формирует </a:t>
            </a:r>
            <a:r>
              <a:rPr lang="ru-RU" sz="1400" b="1" dirty="0">
                <a:solidFill>
                  <a:srgbClr val="C00000"/>
                </a:solidFill>
              </a:rPr>
              <a:t>списки </a:t>
            </a:r>
            <a:r>
              <a:rPr lang="ru-RU" sz="1400" b="1" dirty="0"/>
              <a:t>аттестуемых педагогических работников (далее – аттестуемых) в целях установления квалификационной </a:t>
            </a:r>
            <a:r>
              <a:rPr lang="ru-RU" sz="1400" b="1" dirty="0" smtClean="0"/>
              <a:t>категории на </a:t>
            </a:r>
            <a:r>
              <a:rPr lang="ru-RU" sz="1400" b="1" dirty="0"/>
              <a:t>бумажном и электронном носителях;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5EA4"/>
                </a:solidFill>
              </a:rPr>
              <a:t>передаёт заявления </a:t>
            </a:r>
            <a:r>
              <a:rPr lang="ru-RU" sz="1400" b="1" dirty="0"/>
              <a:t>педагогических работников и списки аттестуемых в отдел аттестации работников образовательных учреждений </a:t>
            </a:r>
            <a:r>
              <a:rPr lang="ru-RU" sz="1400" b="1" dirty="0" smtClean="0"/>
              <a:t>Министерства (далее – отдел аттестации);</a:t>
            </a:r>
            <a:endParaRPr lang="ru-RU" sz="1400" b="1" dirty="0"/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5EA4"/>
                </a:solidFill>
              </a:rPr>
              <a:t>взаимодействует</a:t>
            </a:r>
            <a:r>
              <a:rPr lang="ru-RU" sz="1400" b="1" dirty="0"/>
              <a:t> с региональным научно-методическим центром экспертной оценки педагогической деятельности при государственном бюджетном образовательном учреждении высшего профессионального образования Московской области «Академия социального управления» (далее – Центр) и педагогическими работниками </a:t>
            </a:r>
            <a:r>
              <a:rPr lang="ru-RU" sz="1400" b="1" dirty="0">
                <a:solidFill>
                  <a:srgbClr val="C00000"/>
                </a:solidFill>
              </a:rPr>
              <a:t>по вопросам</a:t>
            </a:r>
            <a:r>
              <a:rPr lang="ru-RU" sz="1400" b="1" dirty="0"/>
              <a:t> организации проведения </a:t>
            </a:r>
            <a:r>
              <a:rPr lang="ru-RU" sz="1400" b="1" dirty="0">
                <a:solidFill>
                  <a:srgbClr val="C00000"/>
                </a:solidFill>
              </a:rPr>
              <a:t>экспертизы</a:t>
            </a:r>
            <a:r>
              <a:rPr lang="ru-RU" sz="1400" b="1" dirty="0"/>
              <a:t>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400" b="1" dirty="0"/>
              <a:t>письменно </a:t>
            </a:r>
            <a:r>
              <a:rPr lang="ru-RU" sz="1400" b="1" dirty="0">
                <a:solidFill>
                  <a:srgbClr val="005EA4"/>
                </a:solidFill>
              </a:rPr>
              <a:t>сообщает</a:t>
            </a:r>
            <a:r>
              <a:rPr lang="ru-RU" sz="1400" b="1" dirty="0"/>
              <a:t> аттестуемым </a:t>
            </a:r>
            <a:r>
              <a:rPr lang="ru-RU" sz="1400" b="1" dirty="0">
                <a:solidFill>
                  <a:srgbClr val="C00000"/>
                </a:solidFill>
              </a:rPr>
              <a:t>о дате </a:t>
            </a:r>
            <a:r>
              <a:rPr lang="ru-RU" sz="1400" b="1" dirty="0"/>
              <a:t>и </a:t>
            </a:r>
            <a:r>
              <a:rPr lang="ru-RU" sz="1400" b="1" dirty="0">
                <a:solidFill>
                  <a:srgbClr val="C00000"/>
                </a:solidFill>
              </a:rPr>
              <a:t>времени</a:t>
            </a:r>
            <a:r>
              <a:rPr lang="ru-RU" sz="1400" b="1" dirty="0"/>
              <a:t> проведения экспертизы.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22437"/>
            <a:ext cx="4667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подготовительном </a:t>
            </a:r>
            <a:r>
              <a:rPr lang="ru-RU" sz="2400" b="1" dirty="0" smtClean="0">
                <a:solidFill>
                  <a:srgbClr val="005EA4"/>
                </a:solidFill>
              </a:rPr>
              <a:t>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346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44824"/>
            <a:ext cx="790825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ОТДЕЛ АТТЕСТАЦИИ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готовит </a:t>
            </a:r>
            <a:r>
              <a:rPr lang="ru-RU" sz="1600" b="1" dirty="0">
                <a:solidFill>
                  <a:srgbClr val="C00000"/>
                </a:solidFill>
              </a:rPr>
              <a:t>проект распорядительного акта </a:t>
            </a:r>
            <a:r>
              <a:rPr lang="ru-RU" sz="1600" b="1" dirty="0"/>
              <a:t>Министерства об утверждении </a:t>
            </a:r>
            <a:r>
              <a:rPr lang="ru-RU" sz="1600" b="1" dirty="0">
                <a:solidFill>
                  <a:srgbClr val="005EA4"/>
                </a:solidFill>
              </a:rPr>
              <a:t>состава аттестационных комиссий</a:t>
            </a:r>
            <a:r>
              <a:rPr lang="ru-RU" sz="1600" b="1" dirty="0"/>
              <a:t> и внесении изменений в состав аттестационных комиссий по мере </a:t>
            </a:r>
            <a:r>
              <a:rPr lang="ru-RU" sz="1600" b="1" dirty="0" smtClean="0"/>
              <a:t>необходимости;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готовит </a:t>
            </a:r>
            <a:r>
              <a:rPr lang="ru-RU" sz="1600" b="1" dirty="0">
                <a:solidFill>
                  <a:srgbClr val="C00000"/>
                </a:solidFill>
              </a:rPr>
              <a:t>проект распорядительного акта </a:t>
            </a:r>
            <a:r>
              <a:rPr lang="ru-RU" sz="1600" b="1" dirty="0"/>
              <a:t>Министерства об утверждении </a:t>
            </a:r>
            <a:r>
              <a:rPr lang="ru-RU" sz="1600" b="1" dirty="0">
                <a:solidFill>
                  <a:srgbClr val="005EA4"/>
                </a:solidFill>
              </a:rPr>
              <a:t>состава экспертных групп </a:t>
            </a:r>
            <a:r>
              <a:rPr lang="ru-RU" sz="1600" b="1" dirty="0"/>
              <a:t>при аттестационных комиссиях в срок до 1 сентября текущего учебного года и внесении изменений в состав экспертных групп при аттестационных комиссиях по мере </a:t>
            </a:r>
            <a:r>
              <a:rPr lang="ru-RU" sz="1600" b="1" dirty="0" smtClean="0"/>
              <a:t>необходимости;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принимает</a:t>
            </a:r>
            <a:r>
              <a:rPr lang="ru-RU" sz="1600" b="1" dirty="0" smtClean="0"/>
              <a:t> </a:t>
            </a:r>
            <a:r>
              <a:rPr lang="ru-RU" sz="1600" b="1" dirty="0"/>
              <a:t>от координатора </a:t>
            </a:r>
            <a:r>
              <a:rPr lang="ru-RU" sz="1600" b="1" dirty="0">
                <a:solidFill>
                  <a:srgbClr val="C00000"/>
                </a:solidFill>
              </a:rPr>
              <a:t>списки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C00000"/>
                </a:solidFill>
              </a:rPr>
              <a:t>заявления</a:t>
            </a:r>
            <a:r>
              <a:rPr lang="ru-RU" sz="1600" b="1" dirty="0"/>
              <a:t> педагогических работников на аттестацию в целях установления квалификационной категории в соответствии с графиком работы аттестационной </a:t>
            </a:r>
            <a:r>
              <a:rPr lang="ru-RU" sz="1600" b="1" dirty="0" smtClean="0"/>
              <a:t>комиссии;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систематизирует и направляет </a:t>
            </a:r>
            <a:r>
              <a:rPr lang="ru-RU" sz="1600" b="1" dirty="0">
                <a:solidFill>
                  <a:srgbClr val="C00000"/>
                </a:solidFill>
              </a:rPr>
              <a:t>списки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C00000"/>
                </a:solidFill>
              </a:rPr>
              <a:t>заявления</a:t>
            </a:r>
            <a:r>
              <a:rPr lang="ru-RU" sz="1600" b="1" dirty="0"/>
              <a:t> </a:t>
            </a:r>
            <a:r>
              <a:rPr lang="ru-RU" sz="1600" b="1" dirty="0" smtClean="0"/>
              <a:t>педагогических </a:t>
            </a:r>
            <a:r>
              <a:rPr lang="ru-RU" sz="1600" b="1" dirty="0"/>
              <a:t>работников в Центр для организации работы экспертных групп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74" y="1153269"/>
            <a:ext cx="4667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подготовительном </a:t>
            </a:r>
            <a:r>
              <a:rPr lang="ru-RU" sz="2400" b="1" dirty="0" smtClean="0">
                <a:solidFill>
                  <a:srgbClr val="005EA4"/>
                </a:solidFill>
              </a:rPr>
              <a:t>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798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4888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ЦЕНТР</a:t>
            </a:r>
            <a:endParaRPr lang="ru-RU" sz="1600" b="1" dirty="0" smtClean="0">
              <a:solidFill>
                <a:srgbClr val="005EA4"/>
              </a:solidFill>
            </a:endParaRP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005EA4"/>
                </a:solidFill>
              </a:rPr>
              <a:t>организует</a:t>
            </a:r>
            <a:r>
              <a:rPr lang="ru-RU" sz="1700" b="1" dirty="0" smtClean="0"/>
              <a:t> и </a:t>
            </a:r>
            <a:r>
              <a:rPr lang="ru-RU" sz="1700" b="1" dirty="0" smtClean="0">
                <a:solidFill>
                  <a:srgbClr val="005EA4"/>
                </a:solidFill>
              </a:rPr>
              <a:t>координирует</a:t>
            </a:r>
            <a:r>
              <a:rPr lang="ru-RU" sz="1700" b="1" dirty="0" smtClean="0"/>
              <a:t> работу экспертных групп; 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005EA4"/>
                </a:solidFill>
              </a:rPr>
              <a:t>обеспечивает </a:t>
            </a:r>
            <a:r>
              <a:rPr lang="ru-RU" sz="1700" b="1" dirty="0">
                <a:solidFill>
                  <a:srgbClr val="005EA4"/>
                </a:solidFill>
              </a:rPr>
              <a:t>взаимодействие </a:t>
            </a:r>
            <a:r>
              <a:rPr lang="ru-RU" sz="1700" b="1" dirty="0"/>
              <a:t>между экспертами и аттестуемыми </a:t>
            </a:r>
            <a:r>
              <a:rPr lang="ru-RU" sz="1700" b="1" dirty="0" smtClean="0"/>
              <a:t>по </a:t>
            </a:r>
            <a:r>
              <a:rPr lang="ru-RU" sz="1700" b="1" dirty="0"/>
              <a:t>вопросу определения </a:t>
            </a:r>
            <a:r>
              <a:rPr lang="ru-RU" sz="1700" b="1" dirty="0">
                <a:solidFill>
                  <a:srgbClr val="C00000"/>
                </a:solidFill>
              </a:rPr>
              <a:t>даты</a:t>
            </a:r>
            <a:r>
              <a:rPr lang="ru-RU" sz="1700" b="1" dirty="0"/>
              <a:t> и </a:t>
            </a:r>
            <a:r>
              <a:rPr lang="ru-RU" sz="1700" b="1" dirty="0">
                <a:solidFill>
                  <a:srgbClr val="C00000"/>
                </a:solidFill>
              </a:rPr>
              <a:t>времени</a:t>
            </a:r>
            <a:r>
              <a:rPr lang="ru-RU" sz="1700" b="1" dirty="0"/>
              <a:t> проведения </a:t>
            </a:r>
            <a:r>
              <a:rPr lang="ru-RU" sz="1700" b="1" dirty="0" smtClean="0"/>
              <a:t>экспертизы;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5EA4"/>
                </a:solidFill>
              </a:rPr>
              <a:t>сообщает </a:t>
            </a:r>
            <a:r>
              <a:rPr lang="ru-RU" sz="1700" b="1" dirty="0"/>
              <a:t>координатору </a:t>
            </a:r>
            <a:r>
              <a:rPr lang="ru-RU" sz="1700" b="1" dirty="0">
                <a:solidFill>
                  <a:srgbClr val="C00000"/>
                </a:solidFill>
              </a:rPr>
              <a:t>о дате </a:t>
            </a:r>
            <a:r>
              <a:rPr lang="ru-RU" sz="1700" b="1" dirty="0"/>
              <a:t>и </a:t>
            </a:r>
            <a:r>
              <a:rPr lang="ru-RU" sz="1700" b="1" dirty="0">
                <a:solidFill>
                  <a:srgbClr val="C00000"/>
                </a:solidFill>
              </a:rPr>
              <a:t>времени</a:t>
            </a:r>
            <a:r>
              <a:rPr lang="ru-RU" sz="1700" b="1" dirty="0"/>
              <a:t> проведения экспертизы педагогических </a:t>
            </a:r>
            <a:r>
              <a:rPr lang="ru-RU" sz="1700" b="1" dirty="0" smtClean="0"/>
              <a:t>работников;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5EA4"/>
                </a:solidFill>
              </a:rPr>
              <a:t>разрабатывает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rgbClr val="C00000"/>
                </a:solidFill>
              </a:rPr>
              <a:t>инструкции, методические рекомендации и контрольно-измерительные материалы </a:t>
            </a:r>
            <a:r>
              <a:rPr lang="ru-RU" sz="1700" b="1" dirty="0"/>
              <a:t>для проведения экспертной оценки уровня квалификации аттестуемых педагогических работников.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74" y="1153269"/>
            <a:ext cx="4667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подготовительном </a:t>
            </a:r>
            <a:r>
              <a:rPr lang="ru-RU" sz="2400" b="1" dirty="0" smtClean="0">
                <a:solidFill>
                  <a:srgbClr val="005EA4"/>
                </a:solidFill>
              </a:rPr>
              <a:t>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031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728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 smtClean="0"/>
              <a:t>Экспертные </a:t>
            </a:r>
            <a:r>
              <a:rPr lang="ru-RU" b="1" dirty="0"/>
              <a:t>группы работают </a:t>
            </a:r>
            <a:r>
              <a:rPr lang="ru-RU" b="1" dirty="0" smtClean="0"/>
              <a:t>в </a:t>
            </a:r>
            <a:r>
              <a:rPr lang="ru-RU" b="1" dirty="0"/>
              <a:t>соответствии с графиком работы аттестационной комиссии и Положением об экспертной группе, утверждённым приказом министра образования Московской области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74" y="1153269"/>
            <a:ext cx="356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</a:t>
            </a:r>
            <a:r>
              <a:rPr lang="ru-RU" sz="2400" b="1" dirty="0" smtClean="0">
                <a:solidFill>
                  <a:srgbClr val="005EA4"/>
                </a:solidFill>
              </a:rPr>
              <a:t>экспертном 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  <p:pic>
        <p:nvPicPr>
          <p:cNvPr id="45072" name="Picture 16" descr="Закон об образовании получил &quot;двойку&quot; - Просвещение : Наука / info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2325"/>
            <a:ext cx="4112257" cy="274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Большие блокноты Wish-well - легко завести вишлист: мечтай онлайн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604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004689" cy="288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Категория (Творческая мастерская) в дневнике shaggy_greka - BabyBlog.ru - Babyblog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0" y1="23457" x2="8000" y2="23457"/>
                        <a14:foregroundMark x1="22750" y1="10700" x2="22750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35787"/>
            <a:ext cx="2760551" cy="167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1941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7208254" cy="563563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Развитие образования на 2013-2020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гг.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281498" y="5085184"/>
            <a:ext cx="864096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EA4"/>
                </a:solidFill>
              </a:rPr>
              <a:t>Важным </a:t>
            </a:r>
            <a:r>
              <a:rPr lang="ru-RU" sz="2400" b="1" dirty="0">
                <a:solidFill>
                  <a:srgbClr val="005EA4"/>
                </a:solidFill>
              </a:rPr>
              <a:t>фактором, благоприятно влияющим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5EA4"/>
                </a:solidFill>
              </a:rPr>
              <a:t>на </a:t>
            </a:r>
            <a:r>
              <a:rPr lang="ru-RU" sz="2400" b="1" dirty="0">
                <a:solidFill>
                  <a:srgbClr val="005EA4"/>
                </a:solidFill>
              </a:rPr>
              <a:t>качество образования, является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СОСТОЯНИЕ КАДРОВОГО ПОТЕНЦИАЛА</a:t>
            </a:r>
            <a:r>
              <a:rPr lang="ru-RU" sz="2200" b="1" dirty="0" smtClean="0">
                <a:solidFill>
                  <a:srgbClr val="D3354F"/>
                </a:solidFill>
                <a:latin typeface="+mn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5EA4"/>
                </a:solidFill>
              </a:rPr>
              <a:t>на </a:t>
            </a:r>
            <a:r>
              <a:rPr lang="ru-RU" sz="2400" b="1" dirty="0">
                <a:solidFill>
                  <a:srgbClr val="005EA4"/>
                </a:solidFill>
              </a:rPr>
              <a:t>всех его </a:t>
            </a:r>
            <a:r>
              <a:rPr lang="ru-RU" sz="2400" b="1" dirty="0" smtClean="0">
                <a:solidFill>
                  <a:srgbClr val="005EA4"/>
                </a:solidFill>
              </a:rPr>
              <a:t>уровнях </a:t>
            </a:r>
          </a:p>
        </p:txBody>
      </p:sp>
      <p:pic>
        <p:nvPicPr>
          <p:cNvPr id="36866" name="Picture 2" descr="Блог / Публикации admin / Методический пресс-центр общеобразовательных учрежден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833" y1="26247" x2="12833" y2="26247"/>
                        <a14:foregroundMark x1="8167" y1="35141" x2="8167" y2="35141"/>
                        <a14:foregroundMark x1="7833" y1="47722" x2="7833" y2="47722"/>
                        <a14:foregroundMark x1="3500" y1="56833" x2="3500" y2="56833"/>
                        <a14:foregroundMark x1="7833" y1="65944" x2="7833" y2="65944"/>
                        <a14:foregroundMark x1="21333" y1="23427" x2="21333" y2="23427"/>
                        <a14:foregroundMark x1="24500" y1="19523" x2="24500" y2="19523"/>
                        <a14:foregroundMark x1="29833" y1="15184" x2="29833" y2="15184"/>
                        <a14:foregroundMark x1="36167" y1="10629" x2="36167" y2="10629"/>
                        <a14:foregroundMark x1="43833" y1="9328" x2="43833" y2="9328"/>
                        <a14:foregroundMark x1="50500" y1="8894" x2="50500" y2="8894"/>
                        <a14:foregroundMark x1="56500" y1="10412" x2="56500" y2="10412"/>
                        <a14:foregroundMark x1="57667" y1="4555" x2="57667" y2="4555"/>
                        <a14:foregroundMark x1="63667" y1="11931" x2="63667" y2="11931"/>
                        <a14:foregroundMark x1="71833" y1="15835" x2="71833" y2="15835"/>
                        <a14:foregroundMark x1="25333" y1="57918" x2="25333" y2="57918"/>
                        <a14:foregroundMark x1="76667" y1="53579" x2="76667" y2="53579"/>
                        <a14:foregroundMark x1="77167" y1="19306" x2="77167" y2="19306"/>
                        <a14:foregroundMark x1="83833" y1="25813" x2="83833" y2="25813"/>
                        <a14:foregroundMark x1="87000" y1="31453" x2="87000" y2="31453"/>
                        <a14:foregroundMark x1="41333" y1="95662" x2="41333" y2="95662"/>
                        <a14:foregroundMark x1="58000" y1="98048" x2="58000" y2="98048"/>
                        <a14:foregroundMark x1="86333" y1="96312" x2="86333" y2="96312"/>
                        <a14:foregroundMark x1="3500" y1="95011" x2="3500" y2="95011"/>
                        <a14:foregroundMark x1="88333" y1="38829" x2="88333" y2="38829"/>
                        <a14:foregroundMark x1="92833" y1="45336" x2="92833" y2="45336"/>
                        <a14:foregroundMark x1="96000" y1="54013" x2="96000" y2="54013"/>
                        <a14:foregroundMark x1="96167" y1="66811" x2="96167" y2="66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49" y="1196752"/>
            <a:ext cx="4488433" cy="3448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553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0736" y="1700808"/>
            <a:ext cx="790825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КООРДИНАТОР</a:t>
            </a:r>
          </a:p>
          <a:p>
            <a:pPr marL="285750" lvl="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принимает </a:t>
            </a:r>
            <a:r>
              <a:rPr lang="ru-RU" sz="1600" b="1" dirty="0">
                <a:solidFill>
                  <a:srgbClr val="C00000"/>
                </a:solidFill>
              </a:rPr>
              <a:t>экспертные заключения </a:t>
            </a:r>
            <a:r>
              <a:rPr lang="ru-RU" sz="1600" b="1" dirty="0"/>
              <a:t>об оценке уровня квалификации аттестуемых от экспертов и </a:t>
            </a:r>
            <a:r>
              <a:rPr lang="ru-RU" sz="1600" b="1" dirty="0">
                <a:solidFill>
                  <a:srgbClr val="005EA4"/>
                </a:solidFill>
              </a:rPr>
              <a:t>передает</a:t>
            </a:r>
            <a:r>
              <a:rPr lang="ru-RU" sz="1600" b="1" dirty="0"/>
              <a:t> их в </a:t>
            </a:r>
            <a:r>
              <a:rPr lang="ru-RU" sz="1600" b="1" dirty="0" smtClean="0"/>
              <a:t>Центр.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C00000"/>
                </a:solidFill>
              </a:rPr>
              <a:t>ЦЕНТР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5EA4"/>
                </a:solidFill>
              </a:rPr>
              <a:t>принимает </a:t>
            </a:r>
            <a:r>
              <a:rPr lang="ru-RU" sz="1600" b="1" dirty="0">
                <a:solidFill>
                  <a:srgbClr val="C00000"/>
                </a:solidFill>
              </a:rPr>
              <a:t>экспертные заключения </a:t>
            </a:r>
            <a:r>
              <a:rPr lang="ru-RU" sz="1600" b="1" dirty="0"/>
              <a:t>об оценке уровня квалификации аттестуемых от координаторов не позднее, чем за 15 дней до заседания аттестационных </a:t>
            </a:r>
            <a:r>
              <a:rPr lang="ru-RU" sz="1600" b="1" dirty="0" smtClean="0"/>
              <a:t>комиссий;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готовит </a:t>
            </a:r>
            <a:r>
              <a:rPr lang="ru-RU" sz="1600" b="1" dirty="0">
                <a:solidFill>
                  <a:srgbClr val="C00000"/>
                </a:solidFill>
              </a:rPr>
              <a:t>информационную справку </a:t>
            </a:r>
            <a:r>
              <a:rPr lang="ru-RU" sz="1600" b="1" dirty="0"/>
              <a:t>по итогам проведения экспертиз для отдела </a:t>
            </a:r>
            <a:r>
              <a:rPr lang="ru-RU" sz="1600" b="1" dirty="0" smtClean="0"/>
              <a:t>аттестации;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анализирует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рекомендации, </a:t>
            </a:r>
            <a:r>
              <a:rPr lang="ru-RU" sz="1600" b="1" dirty="0"/>
              <a:t>указанные экспертами, </a:t>
            </a:r>
            <a:r>
              <a:rPr lang="ru-RU" sz="1600" b="1" dirty="0">
                <a:solidFill>
                  <a:srgbClr val="005EA4"/>
                </a:solidFill>
              </a:rPr>
              <a:t>обобщает </a:t>
            </a:r>
            <a:r>
              <a:rPr lang="ru-RU" sz="1600" b="1" dirty="0"/>
              <a:t>их и </a:t>
            </a:r>
            <a:r>
              <a:rPr lang="ru-RU" sz="1600" b="1" dirty="0">
                <a:solidFill>
                  <a:srgbClr val="005EA4"/>
                </a:solidFill>
              </a:rPr>
              <a:t>выносит </a:t>
            </a:r>
            <a:r>
              <a:rPr lang="ru-RU" sz="1600" b="1" dirty="0"/>
              <a:t>на решение аттестационных </a:t>
            </a:r>
            <a:r>
              <a:rPr lang="ru-RU" sz="1600" b="1" dirty="0" smtClean="0"/>
              <a:t>комиссий;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формирует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банк данных </a:t>
            </a:r>
            <a:r>
              <a:rPr lang="ru-RU" sz="1600" b="1" dirty="0"/>
              <a:t>по аттестации педагогических работников </a:t>
            </a:r>
            <a:br>
              <a:rPr lang="ru-RU" sz="1600" b="1" dirty="0"/>
            </a:br>
            <a:r>
              <a:rPr lang="ru-RU" sz="1600" b="1" dirty="0"/>
              <a:t>в целях установления квалификационной категории (первой или высшей).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74" y="1153269"/>
            <a:ext cx="437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</a:t>
            </a:r>
            <a:r>
              <a:rPr lang="ru-RU" sz="2400" b="1" dirty="0" smtClean="0">
                <a:solidFill>
                  <a:srgbClr val="005EA4"/>
                </a:solidFill>
              </a:rPr>
              <a:t>заключительном 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051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249" y="1514401"/>
            <a:ext cx="812122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ОТДЕЛ АТТЕСТАЦИИ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готовит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аттестационные материалы </a:t>
            </a:r>
            <a:r>
              <a:rPr lang="ru-RU" sz="1600" b="1" dirty="0"/>
              <a:t>на педагогических работников </a:t>
            </a:r>
            <a:br>
              <a:rPr lang="ru-RU" sz="1600" b="1" dirty="0"/>
            </a:br>
            <a:r>
              <a:rPr lang="ru-RU" sz="1600" b="1" dirty="0"/>
              <a:t>к заседаниям </a:t>
            </a:r>
            <a:r>
              <a:rPr lang="ru-RU" sz="1600" b="1" dirty="0">
                <a:solidFill>
                  <a:srgbClr val="005EA4"/>
                </a:solidFill>
              </a:rPr>
              <a:t>аттестационных </a:t>
            </a:r>
            <a:r>
              <a:rPr lang="ru-RU" sz="1600" b="1" dirty="0" smtClean="0">
                <a:solidFill>
                  <a:srgbClr val="005EA4"/>
                </a:solidFill>
              </a:rPr>
              <a:t>комиссий</a:t>
            </a:r>
            <a:r>
              <a:rPr lang="ru-RU" sz="1600" b="1" dirty="0" smtClean="0"/>
              <a:t>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оповещает </a:t>
            </a:r>
            <a:r>
              <a:rPr lang="ru-RU" sz="1600" b="1" dirty="0"/>
              <a:t>членов аттестационных комиссий и аттестуемых, изъявивших желание присутствовать на заседании аттестационной комиссии (через координатора), </a:t>
            </a:r>
            <a:r>
              <a:rPr lang="ru-RU" sz="1600" b="1" dirty="0">
                <a:solidFill>
                  <a:srgbClr val="C00000"/>
                </a:solidFill>
              </a:rPr>
              <a:t>о времени и месте </a:t>
            </a:r>
            <a:r>
              <a:rPr lang="ru-RU" sz="1600" b="1" dirty="0"/>
              <a:t>заседания аттестационных </a:t>
            </a:r>
            <a:r>
              <a:rPr lang="ru-RU" sz="1600" b="1" dirty="0" smtClean="0"/>
              <a:t>комиссий;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организует проведение </a:t>
            </a:r>
            <a:r>
              <a:rPr lang="ru-RU" sz="1600" b="1" dirty="0"/>
              <a:t>заседаний аттестационных комиссий </a:t>
            </a:r>
            <a:br>
              <a:rPr lang="ru-RU" sz="1600" b="1" dirty="0"/>
            </a:br>
            <a:r>
              <a:rPr lang="ru-RU" sz="1600" b="1" dirty="0"/>
              <a:t>в соответствии </a:t>
            </a:r>
            <a:r>
              <a:rPr lang="ru-RU" sz="1600" b="1" dirty="0">
                <a:solidFill>
                  <a:srgbClr val="C00000"/>
                </a:solidFill>
              </a:rPr>
              <a:t>с графиком</a:t>
            </a:r>
            <a:r>
              <a:rPr lang="ru-RU" sz="1600" b="1" dirty="0"/>
              <a:t> прохождения аттестации; </a:t>
            </a:r>
            <a:endParaRPr lang="ru-RU" sz="1600" b="1" dirty="0" smtClean="0"/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на </a:t>
            </a:r>
            <a:r>
              <a:rPr lang="ru-RU" sz="1600" b="1" dirty="0"/>
              <a:t>основании решений аттестационных комиссий о результатах аттестации педагогических работников </a:t>
            </a:r>
            <a:r>
              <a:rPr lang="ru-RU" sz="1600" b="1" dirty="0">
                <a:solidFill>
                  <a:srgbClr val="005EA4"/>
                </a:solidFill>
              </a:rPr>
              <a:t>готовит </a:t>
            </a:r>
            <a:r>
              <a:rPr lang="ru-RU" sz="1600" b="1" dirty="0">
                <a:solidFill>
                  <a:srgbClr val="C00000"/>
                </a:solidFill>
              </a:rPr>
              <a:t>распорядительные акты </a:t>
            </a:r>
            <a:r>
              <a:rPr lang="ru-RU" sz="1600" b="1" dirty="0"/>
              <a:t>об установлении педагогическим работникам первой (высшей) квалификационной </a:t>
            </a:r>
            <a:r>
              <a:rPr lang="ru-RU" sz="1600" b="1" dirty="0" smtClean="0"/>
              <a:t>категории;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5EA4"/>
                </a:solidFill>
              </a:rPr>
              <a:t>размещает </a:t>
            </a:r>
            <a:r>
              <a:rPr lang="ru-RU" sz="1600" b="1" dirty="0">
                <a:solidFill>
                  <a:srgbClr val="C00000"/>
                </a:solidFill>
              </a:rPr>
              <a:t>распорядительный акт </a:t>
            </a:r>
            <a:r>
              <a:rPr lang="ru-RU" sz="1600" b="1" dirty="0"/>
              <a:t>Министерства о результатах аттестации педагогических работников об установлении им первой (высшей) квалификационной категории </a:t>
            </a:r>
            <a:r>
              <a:rPr lang="ru-RU" sz="1600" b="1" dirty="0">
                <a:solidFill>
                  <a:srgbClr val="C00000"/>
                </a:solidFill>
              </a:rPr>
              <a:t>на официальном сайте Министерства образования Московской области в сети «Интернет» </a:t>
            </a:r>
            <a:r>
              <a:rPr lang="ru-RU" sz="1600" b="1" dirty="0"/>
              <a:t>в течение 10 рабочих дней со дня издания указанных приказов.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74" y="1052736"/>
            <a:ext cx="437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EA4"/>
                </a:solidFill>
              </a:rPr>
              <a:t>На </a:t>
            </a:r>
            <a:r>
              <a:rPr lang="ru-RU" sz="2400" b="1" dirty="0" smtClean="0">
                <a:solidFill>
                  <a:srgbClr val="005EA4"/>
                </a:solidFill>
              </a:rPr>
              <a:t>заключительном этапе: </a:t>
            </a:r>
            <a:endParaRPr lang="ru-RU" sz="2400" b="1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602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858" y="943422"/>
            <a:ext cx="871296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rgbClr val="C00000"/>
                </a:solidFill>
              </a:rPr>
              <a:t>Итак, НОВЫЙ ПОРЯДОК АТТЕСТАЦИИ предусматривает: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передачу </a:t>
            </a:r>
            <a:r>
              <a:rPr lang="ru-RU" sz="1600" b="1" dirty="0"/>
              <a:t>полномочий по аттестации педагогических работников </a:t>
            </a:r>
            <a:r>
              <a:rPr lang="ru-RU" sz="1600" b="1" dirty="0">
                <a:solidFill>
                  <a:srgbClr val="005EA4"/>
                </a:solidFill>
              </a:rPr>
              <a:t>на соответствие занимаемой должности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на уровень образовательных </a:t>
            </a:r>
            <a:r>
              <a:rPr lang="ru-RU" sz="1600" b="1" dirty="0" smtClean="0">
                <a:solidFill>
                  <a:srgbClr val="C00000"/>
                </a:solidFill>
              </a:rPr>
              <a:t>организаций;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5EA4"/>
                </a:solidFill>
              </a:rPr>
              <a:t>отмену </a:t>
            </a:r>
            <a:r>
              <a:rPr lang="ru-RU" sz="1600" b="1" dirty="0">
                <a:solidFill>
                  <a:srgbClr val="005EA4"/>
                </a:solidFill>
              </a:rPr>
              <a:t>оформления </a:t>
            </a:r>
            <a:r>
              <a:rPr lang="ru-RU" sz="1600" b="1" dirty="0"/>
              <a:t>результатов аттестации </a:t>
            </a:r>
            <a:r>
              <a:rPr lang="ru-RU" sz="1600" b="1" dirty="0">
                <a:solidFill>
                  <a:srgbClr val="C00000"/>
                </a:solidFill>
              </a:rPr>
              <a:t>в форме аттестационного </a:t>
            </a:r>
            <a:r>
              <a:rPr lang="ru-RU" sz="1600" b="1" dirty="0" smtClean="0">
                <a:solidFill>
                  <a:srgbClr val="C00000"/>
                </a:solidFill>
              </a:rPr>
              <a:t>листа;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5EA4"/>
                </a:solidFill>
              </a:rPr>
              <a:t>размещение </a:t>
            </a:r>
            <a:r>
              <a:rPr lang="ru-RU" sz="1600" b="1" dirty="0">
                <a:solidFill>
                  <a:srgbClr val="C00000"/>
                </a:solidFill>
              </a:rPr>
              <a:t>на официальном сайте </a:t>
            </a:r>
            <a:r>
              <a:rPr lang="ru-RU" sz="1600" b="1" dirty="0"/>
              <a:t>Министерства образования Московской области результатов работы аттестационной </a:t>
            </a:r>
            <a:r>
              <a:rPr lang="ru-RU" sz="1600" b="1" dirty="0" smtClean="0"/>
              <a:t>комиссии;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</a:rPr>
              <a:t>запрет </a:t>
            </a:r>
            <a:r>
              <a:rPr lang="ru-RU" sz="1600" b="1" dirty="0">
                <a:solidFill>
                  <a:srgbClr val="C00000"/>
                </a:solidFill>
              </a:rPr>
              <a:t>продления </a:t>
            </a:r>
            <a:r>
              <a:rPr lang="ru-RU" sz="1600" b="1" dirty="0">
                <a:solidFill>
                  <a:srgbClr val="005EA4"/>
                </a:solidFill>
              </a:rPr>
              <a:t>действия </a:t>
            </a:r>
            <a:r>
              <a:rPr lang="ru-RU" sz="1600" b="1" dirty="0"/>
              <a:t>квалификационных </a:t>
            </a:r>
            <a:r>
              <a:rPr lang="ru-RU" sz="1600" b="1" dirty="0" smtClean="0"/>
              <a:t>категорий;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5EA4"/>
                </a:solidFill>
              </a:rPr>
              <a:t>закрепление </a:t>
            </a:r>
            <a:r>
              <a:rPr lang="ru-RU" sz="1600" b="1" dirty="0">
                <a:solidFill>
                  <a:srgbClr val="005EA4"/>
                </a:solidFill>
              </a:rPr>
              <a:t>полномочий </a:t>
            </a:r>
            <a:r>
              <a:rPr lang="ru-RU" sz="1600" b="1" dirty="0"/>
              <a:t>аттестационных комиссии организаций </a:t>
            </a:r>
            <a:r>
              <a:rPr lang="ru-RU" sz="1600" b="1" dirty="0">
                <a:solidFill>
                  <a:srgbClr val="C00000"/>
                </a:solidFill>
              </a:rPr>
              <a:t>давать рекомендации</a:t>
            </a:r>
            <a:r>
              <a:rPr lang="ru-RU" sz="1600" b="1" dirty="0"/>
              <a:t> работодателю о возможности назначения на соответствующие должности педагогических работников лиц, </a:t>
            </a:r>
            <a:r>
              <a:rPr lang="ru-RU" sz="1600" b="1" dirty="0">
                <a:solidFill>
                  <a:srgbClr val="C00000"/>
                </a:solidFill>
              </a:rPr>
              <a:t>не имеющих специальной подготовки или стажа работы</a:t>
            </a:r>
            <a:r>
              <a:rPr lang="ru-RU" sz="1600" b="1" dirty="0"/>
              <a:t>, установленных в разделе «Квалификационные характеристики должностей работников образования» </a:t>
            </a:r>
            <a:r>
              <a:rPr lang="ru-RU" sz="1600" b="1" dirty="0" smtClean="0"/>
              <a:t>ЕКС и </a:t>
            </a:r>
            <a:r>
              <a:rPr lang="ru-RU" sz="1600" b="1" dirty="0"/>
              <a:t>профессиональными стандартами, но </a:t>
            </a:r>
            <a:r>
              <a:rPr lang="ru-RU" sz="1600" b="1" dirty="0">
                <a:solidFill>
                  <a:srgbClr val="005EA4"/>
                </a:solidFill>
              </a:rPr>
              <a:t>обладающих достаточным практическим опытом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005EA4"/>
                </a:solidFill>
              </a:rPr>
              <a:t>компетентностью</a:t>
            </a:r>
            <a:r>
              <a:rPr lang="ru-RU" sz="1600" b="1" dirty="0"/>
              <a:t>, выполняющих качественно и в полном объеме возложенные на них должностные </a:t>
            </a:r>
            <a:r>
              <a:rPr lang="ru-RU" sz="1600" b="1" dirty="0" smtClean="0"/>
              <a:t>обязанности;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новый </a:t>
            </a:r>
            <a:r>
              <a:rPr lang="ru-RU" sz="1600" b="1" dirty="0"/>
              <a:t>порядок аттестации </a:t>
            </a:r>
            <a:r>
              <a:rPr lang="ru-RU" sz="1600" b="1" dirty="0">
                <a:solidFill>
                  <a:srgbClr val="005EA4"/>
                </a:solidFill>
              </a:rPr>
              <a:t>применяется</a:t>
            </a:r>
            <a:r>
              <a:rPr lang="ru-RU" sz="1600" b="1" dirty="0"/>
              <a:t> при аттестации педагогических работников </a:t>
            </a:r>
            <a:r>
              <a:rPr lang="ru-RU" sz="1600" b="1" dirty="0">
                <a:solidFill>
                  <a:srgbClr val="C00000"/>
                </a:solidFill>
              </a:rPr>
              <a:t>всех организаций,</a:t>
            </a:r>
            <a:r>
              <a:rPr lang="ru-RU" sz="1600" b="1" dirty="0"/>
              <a:t> осуществляющих образовательную деятельность, в том числе </a:t>
            </a:r>
            <a:r>
              <a:rPr lang="ru-RU" sz="1600" b="1" dirty="0">
                <a:solidFill>
                  <a:srgbClr val="C00000"/>
                </a:solidFill>
              </a:rPr>
              <a:t>негосударственных</a:t>
            </a:r>
            <a:r>
              <a:rPr lang="ru-RU" sz="1600" b="1" dirty="0"/>
              <a:t> организаций и </a:t>
            </a:r>
            <a:r>
              <a:rPr lang="ru-RU" sz="1600" b="1" dirty="0">
                <a:solidFill>
                  <a:srgbClr val="C00000"/>
                </a:solidFill>
              </a:rPr>
              <a:t>индивидуальных</a:t>
            </a:r>
            <a:r>
              <a:rPr lang="ru-RU" sz="1600" b="1" dirty="0"/>
              <a:t> предпринимателей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7416823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Инструкция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по процедуре </a:t>
            </a:r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622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WordArt 3"/>
          <p:cNvSpPr>
            <a:spLocks noChangeArrowheads="1" noChangeShapeType="1" noTextEdit="1"/>
          </p:cNvSpPr>
          <p:nvPr/>
        </p:nvSpPr>
        <p:spPr bwMode="gray">
          <a:xfrm>
            <a:off x="2051720" y="1700808"/>
            <a:ext cx="4968552" cy="2448272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</a:t>
            </a:r>
          </a:p>
          <a:p>
            <a:pPr algn="ctr"/>
            <a:r>
              <a:rPr lang="ru-RU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внимание</a:t>
            </a:r>
            <a:r>
              <a:rPr lang="en-US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abr.ru/UserFiles/Image/volokolkirpich/image003.gif"/>
          <p:cNvPicPr>
            <a:picLocks noChangeAspect="1" noChangeArrowheads="1"/>
          </p:cNvPicPr>
          <p:nvPr/>
        </p:nvPicPr>
        <p:blipFill>
          <a:blip r:embed="rId2" cstate="print"/>
          <a:srcRect t="5305" b="20420"/>
          <a:stretch>
            <a:fillRect/>
          </a:stretch>
        </p:blipFill>
        <p:spPr bwMode="auto">
          <a:xfrm>
            <a:off x="1691680" y="1296224"/>
            <a:ext cx="5688632" cy="3673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496944" cy="12241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5EA4"/>
                </a:solidFill>
                <a:latin typeface="Arial" panose="020B0604020202020204" pitchFamily="34" charset="0"/>
              </a:rPr>
              <a:t>В Московской области создана и успешно функционирует</a:t>
            </a: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система аттестации педагогических и руководящих работников,</a:t>
            </a: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5EA4"/>
                </a:solidFill>
                <a:latin typeface="Arial" panose="020B0604020202020204" pitchFamily="34" charset="0"/>
              </a:rPr>
              <a:t>учитывающая особенности региона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7092280" cy="72008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Московская область: система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8914" name="Picture 2" descr="http://www.actabit.com/wp-content/uploads/2013/07/offic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201647"/>
            <a:ext cx="2494410" cy="2768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203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kragi2.narod.ru/pics/oblast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8079"/>
            <a:ext cx="6336704" cy="5804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403244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DB2D52"/>
                </a:solidFill>
                <a:latin typeface="Arial Black" panose="020B0A04020102020204" pitchFamily="34" charset="0"/>
              </a:rPr>
              <a:t>7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зональных объединений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DB2D52"/>
                </a:solidFill>
                <a:latin typeface="Arial Black" panose="020B0A04020102020204" pitchFamily="34" charset="0"/>
              </a:rPr>
              <a:t>27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экспертных предметных групп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DB2D52"/>
                </a:solidFill>
                <a:latin typeface="Arial Black" panose="020B0A04020102020204" pitchFamily="34" charset="0"/>
              </a:rPr>
              <a:t>165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председателей экспертных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групп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DB2D52"/>
                </a:solidFill>
                <a:latin typeface="Arial Black" panose="020B0A04020102020204" pitchFamily="34" charset="0"/>
              </a:rPr>
              <a:t>7000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экспертов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3"/>
            <a:ext cx="7092280" cy="67287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Московская область: система аттестации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732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61662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5EA4"/>
                </a:solidFill>
                <a:latin typeface="Arial" panose="020B0604020202020204" pitchFamily="34" charset="0"/>
              </a:rPr>
              <a:t>За три года в </a:t>
            </a:r>
            <a:r>
              <a:rPr lang="ru-RU" sz="20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Московской области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достигнуты важные результаты: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/>
              <a:t>определены </a:t>
            </a:r>
            <a:r>
              <a:rPr lang="ru-RU" sz="1700" b="1" dirty="0"/>
              <a:t>и реализованы в практической деятельности региональные научные подходы к проведению аттестации;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/>
              <a:t>разработана оригинальная методика оценки уровня квалификации аттестуемых педагогов, создан диагностический инструментарий;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/>
              <a:t>сформированы экспертные группы и осуществлена их подготовка для проведения аттестационных процедур;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/>
              <a:t>разработана и успешно реализуется программа ДПО «Основы экспертной деятельности при аттестации педагогических работников</a:t>
            </a:r>
            <a:r>
              <a:rPr lang="ru-RU" sz="1700" b="1" dirty="0" smtClean="0"/>
              <a:t>»;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/>
              <a:t>проведены </a:t>
            </a:r>
            <a:r>
              <a:rPr lang="ru-RU" sz="1700" b="1" dirty="0"/>
              <a:t>совещания, методические семинары, круглые столы, посвященные актуальным проблемам </a:t>
            </a:r>
            <a:r>
              <a:rPr lang="ru-RU" sz="1700" b="1" dirty="0" smtClean="0"/>
              <a:t>аттестации;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/>
              <a:t>созданы </a:t>
            </a:r>
            <a:r>
              <a:rPr lang="ru-RU" sz="1700" b="1" dirty="0"/>
              <a:t>банки данных об экспертах и аттестуемых педагогических </a:t>
            </a:r>
            <a:r>
              <a:rPr lang="ru-RU" sz="1700" b="1" dirty="0" smtClean="0"/>
              <a:t>работниках;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700" b="1" dirty="0" smtClean="0"/>
              <a:t>проведен </a:t>
            </a:r>
            <a:r>
              <a:rPr lang="ru-RU" sz="1700" b="1" dirty="0"/>
              <a:t>мониторинг работы экспертов, методических служб, осуществляющих сопровождение аттестации педагогов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44624"/>
            <a:ext cx="7416823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Московская область: система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870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116">
            <a:off x="1432631" y="4683782"/>
            <a:ext cx="985216" cy="139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35283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5EA4"/>
                </a:solidFill>
                <a:latin typeface="Arial" panose="020B0604020202020204" pitchFamily="34" charset="0"/>
              </a:rPr>
              <a:t>Опыт Московской области по организации и проведению аттестации педагогических работников был </a:t>
            </a:r>
            <a:r>
              <a:rPr lang="ru-RU" sz="20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представлен: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на </a:t>
            </a:r>
            <a:r>
              <a:rPr lang="ru-RU" sz="1600" b="1" dirty="0"/>
              <a:t>I Всероссийской конференции «Совершенствование системы управления качеством аттестации педагогических работников и руководителей образовательных учреждений в субъектах Российской Федерации», проходившей в Москве в РАО; </a:t>
            </a:r>
            <a:endParaRPr lang="ru-RU" sz="1600" b="1" dirty="0" smtClean="0"/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на </a:t>
            </a:r>
            <a:r>
              <a:rPr lang="ru-RU" sz="1600" b="1" dirty="0"/>
              <a:t>Всероссийской научно-практической конференции «Образ педагога XXI века: аттестация как ресурс профессионального развития, саморазвития и самосовершенствования», проведенной в Московской области, в Доме Правительства; </a:t>
            </a:r>
            <a:endParaRPr lang="ru-RU" sz="1600" b="1" dirty="0" smtClean="0"/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на </a:t>
            </a:r>
            <a:r>
              <a:rPr lang="ru-RU" sz="1600" b="1" dirty="0"/>
              <a:t>V Международном фестивале педагогических инноваций, (</a:t>
            </a:r>
            <a:r>
              <a:rPr lang="ru-RU" sz="1600" b="1" dirty="0" smtClean="0"/>
              <a:t>Украина,              г. Черкассы).</a:t>
            </a:r>
            <a:endParaRPr lang="ru-RU" sz="16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44624"/>
            <a:ext cx="7416823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Московская область: система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 descr="P1010900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196233" y="4616746"/>
            <a:ext cx="1972791" cy="14950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dolgoarshinnyh_na\AppData\Local\Microsoft\Windows\Temporary Internet Files\Content.Word\IMG_2757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2091"/>
          <a:stretch/>
        </p:blipFill>
        <p:spPr bwMode="auto">
          <a:xfrm>
            <a:off x="6876256" y="4639753"/>
            <a:ext cx="1944216" cy="14861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Титул сборника"/>
          <p:cNvPicPr/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 rot="20961574">
            <a:off x="453507" y="4808544"/>
            <a:ext cx="1043513" cy="150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2" name="Picture 2" descr="C:\Users\Нелля\Desktop\Центр Аттестации\Черкассы\Черкассы фото\2012-08-31\DSC0068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751" y="5085184"/>
            <a:ext cx="2008521" cy="14861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8" descr="http://www.vectory.ru/products_pictures/school020b.jpg"/>
          <p:cNvPicPr>
            <a:picLocks noChangeAspect="1" noChangeArrowheads="1"/>
          </p:cNvPicPr>
          <p:nvPr/>
        </p:nvPicPr>
        <p:blipFill>
          <a:blip r:embed="rId10" cstate="email">
            <a:lum contrast="10000"/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4394" y1="70455" x2="11364" y2="76970"/>
                        <a14:foregroundMark x1="2424" y1="76667" x2="2424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92111"/>
            <a:ext cx="1875104" cy="187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836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760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Об успешности </a:t>
            </a:r>
            <a:r>
              <a:rPr lang="ru-RU" sz="24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работы говорят следующие цифры: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44624"/>
            <a:ext cx="7416823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Московская область: система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263620053"/>
              </p:ext>
            </p:extLst>
          </p:nvPr>
        </p:nvGraphicFramePr>
        <p:xfrm>
          <a:off x="323528" y="213285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03160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7208254" cy="563563"/>
          </a:xfrm>
        </p:spPr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Введение нового порядка аттестации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3995936" y="1538973"/>
            <a:ext cx="4608512" cy="40934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5EA4"/>
                </a:solidFill>
              </a:rPr>
              <a:t>С</a:t>
            </a:r>
            <a:r>
              <a:rPr lang="ru-RU" sz="2400" b="1" dirty="0" smtClean="0">
                <a:solidFill>
                  <a:srgbClr val="005EA4"/>
                </a:solidFill>
              </a:rPr>
              <a:t> </a:t>
            </a:r>
            <a:r>
              <a:rPr lang="ru-RU" sz="2400" b="1" dirty="0">
                <a:solidFill>
                  <a:srgbClr val="005EA4"/>
                </a:solidFill>
              </a:rPr>
              <a:t>15 июня 2014 г.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5EA4"/>
                </a:solidFill>
              </a:rPr>
              <a:t>вступил </a:t>
            </a:r>
            <a:r>
              <a:rPr lang="ru-RU" sz="2400" b="1" dirty="0">
                <a:solidFill>
                  <a:srgbClr val="005EA4"/>
                </a:solidFill>
              </a:rPr>
              <a:t>в силу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НОВЫЙ ПОРЯДОК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ПРОВЕДЕНИЯ АТТЕСТАЦИИ ПЕДАГОГИЧЕСКИХ РАБОТНИКОВ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ОРГАНИЗАЦИЙ, ОСУЩЕСТВЛЯЮЩИХ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ОБРАЗОВАТЕЛЬНУЮ ДЕЯТЕЛЬНОСТЬ, </a:t>
            </a:r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400" b="1" dirty="0">
                <a:solidFill>
                  <a:srgbClr val="005EA4"/>
                </a:solidFill>
              </a:rPr>
              <a:t>утвержденный приказом Минобрнауки РФ № 276 </a:t>
            </a:r>
          </a:p>
          <a:p>
            <a:pPr algn="ctr"/>
            <a:r>
              <a:rPr lang="ru-RU" sz="2400" b="1" dirty="0">
                <a:solidFill>
                  <a:srgbClr val="005EA4"/>
                </a:solidFill>
              </a:rPr>
              <a:t>от 7 апреля 2014 года</a:t>
            </a:r>
          </a:p>
        </p:txBody>
      </p:sp>
      <p:pic>
        <p:nvPicPr>
          <p:cNvPr id="66" name="Picture 26" descr="http://antalpiti.ru/files/99604/globus_i_osen_listj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90821" y="1538973"/>
            <a:ext cx="3821137" cy="428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174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8383463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ОСНОВНЫЕ ЗАДАЧИ ПРОВЕДЕНИЯ АТТЕСТАЦИИ</a:t>
            </a:r>
            <a:endParaRPr lang="ru-RU" dirty="0" smtClean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Стимулирование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целенаправленного, непрерывного повышения уровня квалификации педагогических работников, их методологической культуры, профессионального и личностного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роста.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пределение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необходимости повышения квалификации педагогических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работников.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овышение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эффективности и качества педагогической деятельности;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выявление перспектив использования потенциальных возможностей педагогических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работников.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чет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требований федеральных государственных образовательных стандартов к кадровым условиям реализации образовательных программ при формировании кадрового состава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организаций.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беспечение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дифференциации размеров оплаты труда педагогических работников с учетом установленной квалификационной категории и объема их преподавательской (педагогической) работы.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9429"/>
            <a:ext cx="7416823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Новый  порядок 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200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Выступление министра</Template>
  <TotalTime>2467</TotalTime>
  <Words>1397</Words>
  <Application>Microsoft Office PowerPoint</Application>
  <PresentationFormat>Экран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Введение нового  порядка аттестации  педагогических работников  образовательных организаций  Московской области</vt:lpstr>
      <vt:lpstr>Развитие образования на 2013-2020 гг.</vt:lpstr>
      <vt:lpstr>Московская область: система аттестации</vt:lpstr>
      <vt:lpstr>Слайд 4</vt:lpstr>
      <vt:lpstr>Московская область: система аттестации</vt:lpstr>
      <vt:lpstr>Московская область: система аттестации</vt:lpstr>
      <vt:lpstr>Московская область: система аттестации</vt:lpstr>
      <vt:lpstr>Введение нового порядка аттестации</vt:lpstr>
      <vt:lpstr>Слайд 9</vt:lpstr>
      <vt:lpstr>Нормативно-правовая база аттестации</vt:lpstr>
      <vt:lpstr>Новый закон «Об образовании»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Нелля</dc:creator>
  <cp:lastModifiedBy>Valued Acer Customer</cp:lastModifiedBy>
  <cp:revision>238</cp:revision>
  <dcterms:created xsi:type="dcterms:W3CDTF">2014-04-02T05:41:37Z</dcterms:created>
  <dcterms:modified xsi:type="dcterms:W3CDTF">2014-08-27T12:17:38Z</dcterms:modified>
</cp:coreProperties>
</file>