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81813" cy="96615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26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8839080" y="0"/>
            <a:ext cx="304200" cy="685728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8156520" y="5715000"/>
            <a:ext cx="547920" cy="54792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6" name="CustomShape 7"/>
          <p:cNvSpPr/>
          <p:nvPr/>
        </p:nvSpPr>
        <p:spPr>
          <a:xfrm>
            <a:off x="9097920" y="2544840"/>
            <a:ext cx="3656880" cy="383400"/>
          </a:xfrm>
          <a:prstGeom prst="rect">
            <a:avLst/>
          </a:prstGeom>
        </p:spPr>
      </p:sp>
      <p:sp>
        <p:nvSpPr>
          <p:cNvPr id="7" name="CustomShape 8"/>
          <p:cNvSpPr/>
          <p:nvPr/>
        </p:nvSpPr>
        <p:spPr>
          <a:xfrm>
            <a:off x="380880" y="0"/>
            <a:ext cx="608760" cy="685728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8" name="CustomShape 9"/>
          <p:cNvSpPr/>
          <p:nvPr/>
        </p:nvSpPr>
        <p:spPr>
          <a:xfrm>
            <a:off x="276480" y="0"/>
            <a:ext cx="104040" cy="6857280"/>
          </a:xfrm>
          <a:prstGeom prst="rect">
            <a:avLst/>
          </a:prstGeom>
          <a:solidFill>
            <a:srgbClr val="FED9CD"/>
          </a:solidFill>
        </p:spPr>
      </p:sp>
      <p:sp>
        <p:nvSpPr>
          <p:cNvPr id="9" name="CustomShape 10"/>
          <p:cNvSpPr/>
          <p:nvPr/>
        </p:nvSpPr>
        <p:spPr>
          <a:xfrm>
            <a:off x="990720" y="0"/>
            <a:ext cx="181080" cy="6857280"/>
          </a:xfrm>
          <a:prstGeom prst="rect">
            <a:avLst/>
          </a:prstGeom>
          <a:solidFill>
            <a:srgbClr val="FED9CD"/>
          </a:solidFill>
        </p:spPr>
      </p:sp>
      <p:sp>
        <p:nvSpPr>
          <p:cNvPr id="10" name="CustomShape 11"/>
          <p:cNvSpPr/>
          <p:nvPr/>
        </p:nvSpPr>
        <p:spPr>
          <a:xfrm>
            <a:off x="1141200" y="0"/>
            <a:ext cx="229680" cy="6857280"/>
          </a:xfrm>
          <a:prstGeom prst="rect">
            <a:avLst/>
          </a:prstGeom>
          <a:solidFill>
            <a:srgbClr val="FEEDE8"/>
          </a:solidFill>
        </p:spPr>
      </p:sp>
      <p:sp>
        <p:nvSpPr>
          <p:cNvPr id="11" name="Line 12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2" name="Line 13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rgbClr val="FEEDE8"/>
            </a:solidFill>
            <a:round/>
          </a:ln>
        </p:spPr>
      </p:sp>
      <p:sp>
        <p:nvSpPr>
          <p:cNvPr id="13" name="Line 14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4" name="Line 15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rgbClr val="FEC2AE"/>
            </a:solidFill>
            <a:round/>
          </a:ln>
        </p:spPr>
      </p:sp>
      <p:sp>
        <p:nvSpPr>
          <p:cNvPr id="15" name="Line 16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rgbClr val="FEC2AE"/>
            </a:solidFill>
            <a:round/>
          </a:ln>
        </p:spPr>
      </p:sp>
      <p:sp>
        <p:nvSpPr>
          <p:cNvPr id="16" name="Line 17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7" name="CustomShape 18"/>
          <p:cNvSpPr/>
          <p:nvPr/>
        </p:nvSpPr>
        <p:spPr>
          <a:xfrm>
            <a:off x="1219320" y="0"/>
            <a:ext cx="75600" cy="685728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18" name="CustomShape 19"/>
          <p:cNvSpPr/>
          <p:nvPr/>
        </p:nvSpPr>
        <p:spPr>
          <a:xfrm>
            <a:off x="609480" y="3429000"/>
            <a:ext cx="1294560" cy="129456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19" name="CustomShape 20"/>
          <p:cNvSpPr/>
          <p:nvPr/>
        </p:nvSpPr>
        <p:spPr>
          <a:xfrm>
            <a:off x="1309680" y="4866840"/>
            <a:ext cx="640800" cy="64080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0" name="CustomShape 21"/>
          <p:cNvSpPr/>
          <p:nvPr/>
        </p:nvSpPr>
        <p:spPr>
          <a:xfrm>
            <a:off x="1091160" y="5500800"/>
            <a:ext cx="136440" cy="13644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1" name="CustomShape 22"/>
          <p:cNvSpPr/>
          <p:nvPr/>
        </p:nvSpPr>
        <p:spPr>
          <a:xfrm>
            <a:off x="1664280" y="5788080"/>
            <a:ext cx="273600" cy="27360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2" name="CustomShape 23"/>
          <p:cNvSpPr/>
          <p:nvPr/>
        </p:nvSpPr>
        <p:spPr>
          <a:xfrm>
            <a:off x="1905120" y="4495680"/>
            <a:ext cx="365040" cy="36504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3" name="PlaceHolder 2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24" name="PlaceHolder 2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26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27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28" name="CustomShape 4"/>
          <p:cNvSpPr/>
          <p:nvPr/>
        </p:nvSpPr>
        <p:spPr>
          <a:xfrm>
            <a:off x="8839080" y="0"/>
            <a:ext cx="304200" cy="685728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29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30" name="CustomShape 6"/>
          <p:cNvSpPr/>
          <p:nvPr/>
        </p:nvSpPr>
        <p:spPr>
          <a:xfrm>
            <a:off x="8156520" y="5715000"/>
            <a:ext cx="547920" cy="54792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31" name="CustomShape 7"/>
          <p:cNvSpPr/>
          <p:nvPr/>
        </p:nvSpPr>
        <p:spPr>
          <a:xfrm>
            <a:off x="8773200" y="2319840"/>
            <a:ext cx="3199680" cy="365040"/>
          </a:xfrm>
          <a:prstGeom prst="rect">
            <a:avLst/>
          </a:prstGeom>
        </p:spPr>
      </p:sp>
      <p:sp>
        <p:nvSpPr>
          <p:cNvPr id="32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3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928670"/>
            <a:ext cx="7000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66"/>
                </a:solidFill>
                <a:latin typeface="Palatino Linotype" pitchFamily="18" charset="0"/>
              </a:rPr>
              <a:t>ИГРЫ С ПРИЩЕПКАМИ</a:t>
            </a:r>
            <a:endParaRPr lang="ru-RU" sz="6000" b="1" dirty="0">
              <a:solidFill>
                <a:srgbClr val="FF0066"/>
              </a:solidFill>
              <a:latin typeface="Palatino Linotype" pitchFamily="18" charset="0"/>
            </a:endParaRPr>
          </a:p>
        </p:txBody>
      </p:sp>
      <p:pic>
        <p:nvPicPr>
          <p:cNvPr id="3" name="Рисунок 2" descr="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857496"/>
            <a:ext cx="3590925" cy="2600325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143240" y="5500702"/>
            <a:ext cx="4857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990033"/>
                </a:solidFill>
                <a:latin typeface="Palatino Linotype" pitchFamily="18" charset="0"/>
              </a:rPr>
              <a:t>Корнилаева Е.А.</a:t>
            </a:r>
          </a:p>
          <a:p>
            <a:r>
              <a:rPr lang="ru-RU" sz="2800" dirty="0" smtClean="0">
                <a:solidFill>
                  <a:srgbClr val="990033"/>
                </a:solidFill>
                <a:latin typeface="Palatino Linotype" pitchFamily="18" charset="0"/>
              </a:rPr>
              <a:t>воспитатель  МБДОУ № 22</a:t>
            </a:r>
            <a:endParaRPr lang="ru-RU" sz="2800" dirty="0">
              <a:solidFill>
                <a:srgbClr val="990033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500040" y="0"/>
            <a:ext cx="8328960" cy="836712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800" b="1" dirty="0">
                <a:solidFill>
                  <a:srgbClr val="0066FF"/>
                </a:solidFill>
                <a:latin typeface="Palatino Linotype"/>
              </a:rPr>
              <a:t>Использование прищепок при усвоении детьми пространственных представлений</a:t>
            </a:r>
            <a:endParaRPr sz="2800" dirty="0"/>
          </a:p>
        </p:txBody>
      </p:sp>
      <p:sp>
        <p:nvSpPr>
          <p:cNvPr id="66" name="CustomShape 2"/>
          <p:cNvSpPr/>
          <p:nvPr/>
        </p:nvSpPr>
        <p:spPr>
          <a:xfrm>
            <a:off x="179512" y="980728"/>
            <a:ext cx="8429040" cy="45705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Palatino Linotype"/>
              </a:rPr>
              <a:t>    </a:t>
            </a:r>
            <a:r>
              <a:rPr lang="ru-RU" sz="1600" dirty="0">
                <a:solidFill>
                  <a:srgbClr val="000000"/>
                </a:solidFill>
                <a:latin typeface="Palatino Linotype"/>
              </a:rPr>
              <a:t>Довольно часто дошкольники испытывают затруднения при овладении пространственными представлениями. Некоторые дети (особенно </a:t>
            </a:r>
            <a:r>
              <a:rPr lang="ru-RU" sz="1600" dirty="0" err="1">
                <a:solidFill>
                  <a:srgbClr val="000000"/>
                </a:solidFill>
                <a:latin typeface="Palatino Linotype"/>
              </a:rPr>
              <a:t>леворукие</a:t>
            </a:r>
            <a:r>
              <a:rPr lang="ru-RU" sz="1600" dirty="0">
                <a:solidFill>
                  <a:srgbClr val="000000"/>
                </a:solidFill>
                <a:latin typeface="Palatino Linotype"/>
              </a:rPr>
              <a:t>) плохо ориентируются как в схеме собственного тела, так и на плоскости. </a:t>
            </a:r>
            <a:endParaRPr sz="1600" dirty="0"/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Palatino Linotype"/>
              </a:rPr>
              <a:t>    При ознакомлении со схемой собственного тела можно использовать прищепки в качестве «материальной опоры», обозначающей такие абстрактные понятия как «право – лево».</a:t>
            </a:r>
            <a:endParaRPr sz="1600" dirty="0"/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Palatino Linotype"/>
              </a:rPr>
              <a:t>   Каждому ребёнку предлагается яркая прищепка, которая прикрепляется им к правому рукаву своей одежды. Эта прищепка служит  для дошкольника зрительным напоминанием </a:t>
            </a:r>
            <a:r>
              <a:rPr lang="ru-RU" sz="1600" dirty="0" smtClean="0">
                <a:solidFill>
                  <a:srgbClr val="000000"/>
                </a:solidFill>
                <a:latin typeface="Palatino Linotype"/>
              </a:rPr>
              <a:t>при </a:t>
            </a:r>
            <a:r>
              <a:rPr lang="ru-RU" sz="1600" dirty="0">
                <a:solidFill>
                  <a:srgbClr val="000000"/>
                </a:solidFill>
                <a:latin typeface="Palatino Linotype"/>
              </a:rPr>
              <a:t>выполнении заданий, требующих </a:t>
            </a:r>
            <a:r>
              <a:rPr lang="ru-RU" sz="1600" dirty="0" smtClean="0">
                <a:solidFill>
                  <a:srgbClr val="000000"/>
                </a:solidFill>
                <a:latin typeface="Palatino Linotype"/>
              </a:rPr>
              <a:t>определения </a:t>
            </a:r>
            <a:r>
              <a:rPr lang="ru-RU" sz="1600" dirty="0">
                <a:solidFill>
                  <a:srgbClr val="000000"/>
                </a:solidFill>
                <a:latin typeface="Palatino Linotype"/>
              </a:rPr>
              <a:t>правой и левой </a:t>
            </a:r>
            <a:r>
              <a:rPr lang="ru-RU" sz="1600" dirty="0" smtClean="0">
                <a:solidFill>
                  <a:srgbClr val="000000"/>
                </a:solidFill>
                <a:latin typeface="Palatino Linotype"/>
              </a:rPr>
              <a:t>стороны</a:t>
            </a:r>
            <a:r>
              <a:rPr lang="ru-RU" sz="1600" dirty="0"/>
              <a:t> </a:t>
            </a:r>
            <a:r>
              <a:rPr lang="ru-RU" sz="1600" dirty="0" smtClean="0">
                <a:solidFill>
                  <a:srgbClr val="000000"/>
                </a:solidFill>
                <a:latin typeface="Palatino Linotype"/>
              </a:rPr>
              <a:t>собственного </a:t>
            </a:r>
            <a:r>
              <a:rPr lang="ru-RU" sz="1600" dirty="0">
                <a:solidFill>
                  <a:srgbClr val="000000"/>
                </a:solidFill>
                <a:latin typeface="Palatino Linotype"/>
              </a:rPr>
              <a:t>тела, а позже – правой и </a:t>
            </a:r>
            <a:endParaRPr sz="1600" dirty="0"/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Palatino Linotype"/>
              </a:rPr>
              <a:t>левой стороны листа бумаги:    </a:t>
            </a:r>
            <a:endParaRPr lang="ru-RU" sz="1600" dirty="0" smtClean="0">
              <a:solidFill>
                <a:srgbClr val="000000"/>
              </a:solidFill>
              <a:latin typeface="Palatino Linotype"/>
            </a:endParaRPr>
          </a:p>
          <a:p>
            <a:pPr algn="just"/>
            <a:endParaRPr lang="ru-RU" sz="1600" dirty="0">
              <a:solidFill>
                <a:srgbClr val="000000"/>
              </a:solidFill>
              <a:latin typeface="Palatino Linotype"/>
            </a:endParaRPr>
          </a:p>
          <a:p>
            <a:pPr algn="just"/>
            <a:endParaRPr lang="ru-RU" sz="1600" dirty="0" smtClean="0">
              <a:solidFill>
                <a:srgbClr val="000000"/>
              </a:solidFill>
              <a:latin typeface="Palatino Linotype"/>
            </a:endParaRPr>
          </a:p>
          <a:p>
            <a:pPr algn="just"/>
            <a:endParaRPr sz="1600" dirty="0"/>
          </a:p>
          <a:p>
            <a:pPr algn="just"/>
            <a:r>
              <a:rPr lang="ru-RU" sz="2400" dirty="0" smtClean="0">
                <a:solidFill>
                  <a:srgbClr val="990033"/>
                </a:solidFill>
                <a:latin typeface="Palatino Linotype"/>
              </a:rPr>
              <a:t>У </a:t>
            </a:r>
            <a:r>
              <a:rPr lang="ru-RU" sz="2400" dirty="0">
                <a:solidFill>
                  <a:srgbClr val="990033"/>
                </a:solidFill>
                <a:latin typeface="Palatino Linotype"/>
              </a:rPr>
              <a:t>тебя на рукаве огонёк горит – </a:t>
            </a:r>
            <a:endParaRPr dirty="0" smtClean="0"/>
          </a:p>
          <a:p>
            <a:pPr algn="just"/>
            <a:r>
              <a:rPr lang="ru-RU" sz="2400" dirty="0" smtClean="0">
                <a:solidFill>
                  <a:srgbClr val="990033"/>
                </a:solidFill>
                <a:latin typeface="Palatino Linotype"/>
              </a:rPr>
              <a:t>Это ПРАВАЯ рука. Он нам говорит!</a:t>
            </a:r>
            <a:endParaRPr dirty="0"/>
          </a:p>
        </p:txBody>
      </p:sp>
      <p:pic>
        <p:nvPicPr>
          <p:cNvPr id="67" name="Рисунок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6096" y="3933056"/>
            <a:ext cx="3510720" cy="263268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457200" y="0"/>
            <a:ext cx="8400240" cy="999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>
                <a:solidFill>
                  <a:srgbClr val="0066FF"/>
                </a:solidFill>
                <a:latin typeface="Palatino Linotype"/>
              </a:rPr>
              <a:t>Логопедические игры с использованием прищепок</a:t>
            </a:r>
            <a:endParaRPr/>
          </a:p>
        </p:txBody>
      </p:sp>
      <p:sp>
        <p:nvSpPr>
          <p:cNvPr id="69" name="CustomShape 2"/>
          <p:cNvSpPr/>
          <p:nvPr/>
        </p:nvSpPr>
        <p:spPr>
          <a:xfrm>
            <a:off x="500040" y="1143000"/>
            <a:ext cx="8214480" cy="5210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ru-RU" sz="2400">
                <a:solidFill>
                  <a:srgbClr val="990033"/>
                </a:solidFill>
                <a:latin typeface="Palatino Linotype"/>
              </a:rPr>
              <a:t>Собери звуковые бусы </a:t>
            </a:r>
            <a:r>
              <a:rPr lang="ru-RU" sz="2400">
                <a:solidFill>
                  <a:srgbClr val="0070C0"/>
                </a:solidFill>
                <a:latin typeface="Palatino Linotype"/>
              </a:rPr>
              <a:t>– </a:t>
            </a:r>
            <a:r>
              <a:rPr lang="ru-RU" sz="2400">
                <a:solidFill>
                  <a:srgbClr val="000000"/>
                </a:solidFill>
                <a:latin typeface="Palatino Linotype"/>
              </a:rPr>
              <a:t>учить различать гласные и согласные звуки.</a:t>
            </a:r>
            <a:endParaRPr/>
          </a:p>
          <a:p>
            <a:pPr algn="just"/>
            <a:r>
              <a:rPr lang="ru-RU" sz="2400">
                <a:solidFill>
                  <a:srgbClr val="990033"/>
                </a:solidFill>
                <a:latin typeface="Palatino Linotype"/>
              </a:rPr>
              <a:t>Посчитаем слоги </a:t>
            </a:r>
            <a:r>
              <a:rPr lang="ru-RU" sz="2400">
                <a:solidFill>
                  <a:srgbClr val="0070C0"/>
                </a:solidFill>
                <a:latin typeface="Palatino Linotype"/>
              </a:rPr>
              <a:t> - </a:t>
            </a:r>
            <a:r>
              <a:rPr lang="ru-RU" sz="2400">
                <a:solidFill>
                  <a:srgbClr val="000000"/>
                </a:solidFill>
                <a:latin typeface="Palatino Linotype"/>
              </a:rPr>
              <a:t>учить слоговому анализу слова.</a:t>
            </a:r>
            <a:endParaRPr/>
          </a:p>
          <a:p>
            <a:pPr algn="just"/>
            <a:r>
              <a:rPr lang="ru-RU" sz="2400">
                <a:solidFill>
                  <a:srgbClr val="990033"/>
                </a:solidFill>
                <a:latin typeface="Palatino Linotype"/>
              </a:rPr>
              <a:t>Магазин игрушек </a:t>
            </a:r>
            <a:r>
              <a:rPr lang="ru-RU" sz="2400">
                <a:solidFill>
                  <a:srgbClr val="0066FF"/>
                </a:solidFill>
                <a:latin typeface="Palatino Linotype"/>
              </a:rPr>
              <a:t>- </a:t>
            </a:r>
            <a:r>
              <a:rPr lang="ru-RU" sz="2400">
                <a:solidFill>
                  <a:srgbClr val="000000"/>
                </a:solidFill>
                <a:latin typeface="Palatino Linotype"/>
              </a:rPr>
              <a:t>формировать навыки слогового анализа и синтеза слов; развивать коммуникативную функцию речи.</a:t>
            </a:r>
            <a:endParaRPr/>
          </a:p>
          <a:p>
            <a:pPr algn="just"/>
            <a:r>
              <a:rPr lang="ru-RU" sz="2400">
                <a:solidFill>
                  <a:srgbClr val="990033"/>
                </a:solidFill>
                <a:latin typeface="Palatino Linotype"/>
              </a:rPr>
              <a:t>Новые слова </a:t>
            </a:r>
            <a:r>
              <a:rPr lang="ru-RU" sz="2400">
                <a:solidFill>
                  <a:srgbClr val="0066FF"/>
                </a:solidFill>
                <a:latin typeface="Palatino Linotype"/>
              </a:rPr>
              <a:t>- </a:t>
            </a:r>
            <a:r>
              <a:rPr lang="ru-RU" sz="2400">
                <a:solidFill>
                  <a:srgbClr val="000000"/>
                </a:solidFill>
                <a:latin typeface="Palatino Linotype"/>
              </a:rPr>
              <a:t>расширять лексический запас за счёт слов, образованных префиксальным способом; формировать коммуникативность речи на основе развития навыка составления предложений.</a:t>
            </a:r>
            <a:endParaRPr/>
          </a:p>
          <a:p>
            <a:pPr algn="just"/>
            <a:r>
              <a:rPr lang="ru-RU" sz="2400">
                <a:solidFill>
                  <a:srgbClr val="990033"/>
                </a:solidFill>
                <a:latin typeface="Palatino Linotype"/>
              </a:rPr>
              <a:t>Различай и называй </a:t>
            </a:r>
            <a:r>
              <a:rPr lang="ru-RU" sz="2400">
                <a:solidFill>
                  <a:srgbClr val="0066FF"/>
                </a:solidFill>
                <a:latin typeface="Palatino Linotype"/>
              </a:rPr>
              <a:t>- </a:t>
            </a:r>
            <a:r>
              <a:rPr lang="ru-RU" sz="2400">
                <a:solidFill>
                  <a:srgbClr val="000000"/>
                </a:solidFill>
                <a:latin typeface="Palatino Linotype"/>
              </a:rPr>
              <a:t>учить различать и правильно произносить звуки «д» - «т».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428760" y="332656"/>
            <a:ext cx="8328960" cy="504056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 b="1" dirty="0">
                <a:solidFill>
                  <a:srgbClr val="0066FF"/>
                </a:solidFill>
                <a:latin typeface="Palatino Linotype"/>
              </a:rPr>
              <a:t>Использование прищепок при проведении интерактивных досугов</a:t>
            </a:r>
            <a:endParaRPr lang="ru-RU" sz="2400"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71" name="CustomShape 2"/>
          <p:cNvSpPr/>
          <p:nvPr/>
        </p:nvSpPr>
        <p:spPr>
          <a:xfrm>
            <a:off x="327251" y="1281600"/>
            <a:ext cx="8429040" cy="55764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Palatino Linotype"/>
              </a:rPr>
              <a:t>    </a:t>
            </a:r>
            <a:r>
              <a:rPr lang="ru-RU" sz="2400" dirty="0" smtClean="0">
                <a:solidFill>
                  <a:srgbClr val="000000"/>
                </a:solidFill>
                <a:latin typeface="Palatino Linotype"/>
              </a:rPr>
              <a:t>Обычно </a:t>
            </a:r>
            <a:r>
              <a:rPr lang="ru-RU" sz="2400" dirty="0">
                <a:solidFill>
                  <a:srgbClr val="000000"/>
                </a:solidFill>
                <a:latin typeface="Palatino Linotype"/>
              </a:rPr>
              <a:t>младшие дошкольники (особенно имеющие отставание в речевом развитии) при проведении досугов и развлечений играют роль пассивных слушателей или зрителей. Активное участие детей в развлечении подразумевает интерактивный досуг, позволяющий дошкольникам проявить свою эрудицию, почувствовать гордость за демонстративные знания и умения. При проведении интерактивного досуга у ребёнка происходит становление своего «Я», так как в большинстве случаев ребёнок с речевой патологией испытывает трудности и психологический дискомфорт при общении. </a:t>
            </a:r>
            <a:endParaRPr dirty="0"/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Palatino Linotype"/>
              </a:rPr>
              <a:t>    В структуру сценариев такого досуга целесообразно включать упражнения и игры, знакомые детям.</a:t>
            </a:r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214200" y="274680"/>
            <a:ext cx="8929080" cy="72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000" b="1" i="1">
                <a:solidFill>
                  <a:srgbClr val="990033"/>
                </a:solidFill>
                <a:latin typeface="Times New Roman"/>
              </a:rPr>
              <a:t>СПИСОК ИСПОЛЛЬЗОВАННОЙ ЛИТЕРАТУРЫ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642960" y="1214280"/>
            <a:ext cx="8071920" cy="2284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ü"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Фадеева Ю.А., Пичугина Г.А., Жилина И.И. Игры с прищепками: творим и говорим. М., 2012. </a:t>
            </a:r>
            <a:endParaRPr sz="2800" dirty="0"/>
          </a:p>
          <a:p>
            <a:pPr>
              <a:buSzPct val="45000"/>
              <a:buFont typeface="Wingdings"/>
              <a:buChar char="ü"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</a:rPr>
              <a:t>Селевко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 Г.К. Современные образовательные технологии. М., 1988.</a:t>
            </a:r>
            <a:endParaRPr sz="2800" dirty="0"/>
          </a:p>
          <a:p>
            <a:pPr>
              <a:buSzPct val="45000"/>
              <a:buFont typeface="Wingdings"/>
              <a:buChar char="ü"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Уварова Т.Б. Наглядно-игровые средства в логопедической работе с дошкольниками. М., 2009.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428760" y="0"/>
            <a:ext cx="8429040" cy="63079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       «До пяти лет  ребёнок – строитель самого себя из чего бы то ни было, - отмечала автор технологии саморазвития Мария Монтессори. Она предлагала  «утончать» детские способности в воспитывающей среде, предоставляющей материал для формирования практических умений, развития сенсорики и моторики. Причём частью такого материала могут быть повседневные домашние предметы.</a:t>
            </a:r>
            <a:endParaRPr/>
          </a:p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       Одними из таких предметов могут быть   пластмассовые бельевые прищепки разного цвета, размера и формы. </a:t>
            </a:r>
            <a:endParaRPr/>
          </a:p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      На занятиях и во время свободных игр детей прищепки «превращаются» в различных животных и птиц, помогая педагогам развивать мелкую моторику детских рук, закреплять сенсорные навыки и пространственные представления, развивать коммуникативную функцию речи, воображение.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642960" y="357120"/>
            <a:ext cx="800028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>
                <a:solidFill>
                  <a:srgbClr val="0070C0"/>
                </a:solidFill>
                <a:latin typeface="Palatino Linotype"/>
              </a:rPr>
              <a:t>КАК  ИСПОЛЬЗОВАТЬ  ПРИЩЕПКИ</a:t>
            </a: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428760" y="1000080"/>
            <a:ext cx="8071920" cy="821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v"/>
            </a:pPr>
            <a:r>
              <a:rPr lang="ru-RU" sz="2400">
                <a:solidFill>
                  <a:srgbClr val="000000"/>
                </a:solidFill>
                <a:latin typeface="Palatino Linotype"/>
              </a:rPr>
              <a:t>Упражнения для развития мелкой моторики с речевым сопровождением</a:t>
            </a:r>
            <a:endParaRPr/>
          </a:p>
        </p:txBody>
      </p:sp>
      <p:sp>
        <p:nvSpPr>
          <p:cNvPr id="40" name="CustomShape 3"/>
          <p:cNvSpPr/>
          <p:nvPr/>
        </p:nvSpPr>
        <p:spPr>
          <a:xfrm>
            <a:off x="428760" y="1857240"/>
            <a:ext cx="5500080" cy="455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v"/>
            </a:pPr>
            <a:r>
              <a:rPr lang="ru-RU" sz="2400">
                <a:solidFill>
                  <a:srgbClr val="000000"/>
                </a:solidFill>
                <a:latin typeface="Palatino Linotype"/>
              </a:rPr>
              <a:t>Сенсорные игровые упражнения</a:t>
            </a:r>
            <a:endParaRPr/>
          </a:p>
        </p:txBody>
      </p:sp>
      <p:sp>
        <p:nvSpPr>
          <p:cNvPr id="41" name="CustomShape 4"/>
          <p:cNvSpPr/>
          <p:nvPr/>
        </p:nvSpPr>
        <p:spPr>
          <a:xfrm>
            <a:off x="428760" y="2357280"/>
            <a:ext cx="6786000" cy="455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v"/>
            </a:pPr>
            <a:r>
              <a:rPr lang="ru-RU" sz="2400">
                <a:solidFill>
                  <a:srgbClr val="000000"/>
                </a:solidFill>
                <a:latin typeface="Palatino Linotype"/>
              </a:rPr>
              <a:t>Развитие творческого воображения</a:t>
            </a:r>
            <a:endParaRPr/>
          </a:p>
        </p:txBody>
      </p:sp>
      <p:sp>
        <p:nvSpPr>
          <p:cNvPr id="42" name="CustomShape 5"/>
          <p:cNvSpPr/>
          <p:nvPr/>
        </p:nvSpPr>
        <p:spPr>
          <a:xfrm>
            <a:off x="428760" y="2786040"/>
            <a:ext cx="8714520" cy="821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v"/>
            </a:pPr>
            <a:r>
              <a:rPr lang="ru-RU" sz="2400">
                <a:solidFill>
                  <a:srgbClr val="000000"/>
                </a:solidFill>
                <a:latin typeface="Palatino Linotype"/>
              </a:rPr>
              <a:t>При расширении и активизации словаря по теме «Домашние животные»</a:t>
            </a:r>
            <a:endParaRPr/>
          </a:p>
        </p:txBody>
      </p:sp>
      <p:sp>
        <p:nvSpPr>
          <p:cNvPr id="43" name="CustomShape 6"/>
          <p:cNvSpPr/>
          <p:nvPr/>
        </p:nvSpPr>
        <p:spPr>
          <a:xfrm>
            <a:off x="428760" y="3643200"/>
            <a:ext cx="5285520" cy="455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v"/>
            </a:pPr>
            <a:r>
              <a:rPr lang="ru-RU" sz="2400">
                <a:solidFill>
                  <a:srgbClr val="000000"/>
                </a:solidFill>
                <a:latin typeface="Palatino Linotype"/>
              </a:rPr>
              <a:t>Игры - драматизации</a:t>
            </a:r>
            <a:endParaRPr/>
          </a:p>
        </p:txBody>
      </p:sp>
      <p:sp>
        <p:nvSpPr>
          <p:cNvPr id="44" name="CustomShape 7"/>
          <p:cNvSpPr/>
          <p:nvPr/>
        </p:nvSpPr>
        <p:spPr>
          <a:xfrm>
            <a:off x="428760" y="4143240"/>
            <a:ext cx="8071920" cy="821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v"/>
            </a:pPr>
            <a:r>
              <a:rPr lang="ru-RU" sz="2400">
                <a:solidFill>
                  <a:srgbClr val="000000"/>
                </a:solidFill>
                <a:latin typeface="Palatino Linotype"/>
              </a:rPr>
              <a:t>При усвоении детьми пространственных представлений</a:t>
            </a:r>
            <a:endParaRPr/>
          </a:p>
        </p:txBody>
      </p:sp>
      <p:sp>
        <p:nvSpPr>
          <p:cNvPr id="45" name="CustomShape 8"/>
          <p:cNvSpPr/>
          <p:nvPr/>
        </p:nvSpPr>
        <p:spPr>
          <a:xfrm>
            <a:off x="428760" y="5072040"/>
            <a:ext cx="7071480" cy="455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v"/>
            </a:pPr>
            <a:r>
              <a:rPr lang="ru-RU" sz="2400">
                <a:solidFill>
                  <a:srgbClr val="000000"/>
                </a:solidFill>
                <a:latin typeface="Palatino Linotype"/>
              </a:rPr>
              <a:t>Логопедические игры</a:t>
            </a:r>
            <a:endParaRPr/>
          </a:p>
        </p:txBody>
      </p:sp>
      <p:sp>
        <p:nvSpPr>
          <p:cNvPr id="46" name="CustomShape 9"/>
          <p:cNvSpPr/>
          <p:nvPr/>
        </p:nvSpPr>
        <p:spPr>
          <a:xfrm>
            <a:off x="428760" y="5500800"/>
            <a:ext cx="7786080" cy="455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v"/>
            </a:pPr>
            <a:r>
              <a:rPr lang="ru-RU" sz="2400">
                <a:solidFill>
                  <a:srgbClr val="000000"/>
                </a:solidFill>
                <a:latin typeface="Palatino Linotype"/>
              </a:rPr>
              <a:t>При проведении интерактивных досугов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357120" y="285840"/>
            <a:ext cx="8429040" cy="821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Palatino Linotype"/>
              </a:rPr>
              <a:t>Игровой пальчиковый тренинг для детей младшего и среднего дошкольного возраста</a:t>
            </a:r>
            <a:endParaRPr/>
          </a:p>
        </p:txBody>
      </p:sp>
      <p:sp>
        <p:nvSpPr>
          <p:cNvPr id="48" name="CustomShape 2"/>
          <p:cNvSpPr/>
          <p:nvPr/>
        </p:nvSpPr>
        <p:spPr>
          <a:xfrm>
            <a:off x="357120" y="1143000"/>
            <a:ext cx="8500320" cy="59421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В ходе подготовительного этапа педагог показывает детям прищепки и рассказывает об их предназначении в быту. Ребятам предлагается взять прищепки в руки, рассмотреть их внимательно и поиграть с ними.</a:t>
            </a:r>
            <a:endParaRPr/>
          </a:p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      Взрослый показывает каждому малышу, как, удерживая тремя пальчиками прищепку, можно прикрепить её к краю коробки, и сопровождает свои действия словами.</a:t>
            </a:r>
            <a:endParaRPr/>
          </a:p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      Затем ребёнку следует показать, как прищепка может открывать и закрывать «ротик» (для этого, удерживая прищепку в горизонтальном положении большим и указательным пальцами, раскрываем её; в этот момент локоть опирается на поверхность стола). После чего педагог предлагает малышу самостоятельно помочь прищепке раскрыть и закрыть «ротик».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428760" y="0"/>
            <a:ext cx="8257320" cy="1142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000" b="1">
                <a:solidFill>
                  <a:srgbClr val="0070C0"/>
                </a:solidFill>
                <a:latin typeface="Palatino Linotype"/>
              </a:rPr>
              <a:t>Упражнения для развития мелкой моторики с речевым сопровождением</a:t>
            </a:r>
            <a:endParaRPr/>
          </a:p>
        </p:txBody>
      </p:sp>
      <p:sp>
        <p:nvSpPr>
          <p:cNvPr id="50" name="CustomShape 2"/>
          <p:cNvSpPr/>
          <p:nvPr/>
        </p:nvSpPr>
        <p:spPr>
          <a:xfrm>
            <a:off x="357120" y="1357200"/>
            <a:ext cx="8214480" cy="48448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400">
                <a:solidFill>
                  <a:srgbClr val="000000"/>
                </a:solidFill>
                <a:latin typeface="Palatino Linotype"/>
              </a:rPr>
              <a:t>      Исходное положение для каждого упражнения: согнутая в локте рука стоит на столе. Прищепка удерживается указательным и большим пальцем параллельно столешнице. 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Palatino Linotype"/>
              </a:rPr>
              <a:t>      Далее прищепка «превращается» в волка, лису, крокодила, аиста и других животных – педагог (а затем и ребёнок) ритмично открывает и закрывает (пасть, клюв), приговаривая текст. </a:t>
            </a:r>
            <a:endParaRPr/>
          </a:p>
          <a:p>
            <a:endParaRPr/>
          </a:p>
          <a:p>
            <a:r>
              <a:rPr lang="ru-RU" sz="2400" b="1" i="1">
                <a:solidFill>
                  <a:srgbClr val="990033"/>
                </a:solidFill>
                <a:latin typeface="Palatino Linotype"/>
              </a:rPr>
              <a:t>АИСТ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Palatino Linotype"/>
              </a:rPr>
              <a:t>Аист крылья расправляет,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Palatino Linotype"/>
              </a:rPr>
              <a:t>Аист клювик раскрывает.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Palatino Linotype"/>
              </a:rPr>
              <a:t>     </a:t>
            </a:r>
            <a:endParaRPr/>
          </a:p>
        </p:txBody>
      </p:sp>
      <p:pic>
        <p:nvPicPr>
          <p:cNvPr id="51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5143680" y="4071960"/>
            <a:ext cx="2437560" cy="24375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285840" y="0"/>
            <a:ext cx="8357400" cy="9432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800">
                <a:solidFill>
                  <a:srgbClr val="0070C0"/>
                </a:solidFill>
                <a:latin typeface="Palatino Linotype"/>
              </a:rPr>
              <a:t>Сенсорные игровые упражнения с использованием прищепок</a:t>
            </a:r>
            <a:endParaRPr/>
          </a:p>
        </p:txBody>
      </p:sp>
      <p:sp>
        <p:nvSpPr>
          <p:cNvPr id="53" name="CustomShape 2"/>
          <p:cNvSpPr/>
          <p:nvPr/>
        </p:nvSpPr>
        <p:spPr>
          <a:xfrm>
            <a:off x="285840" y="785880"/>
            <a:ext cx="8500320" cy="63079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ru-RU" sz="2400">
                <a:solidFill>
                  <a:srgbClr val="0066FF"/>
                </a:solidFill>
                <a:latin typeface="Palatino Linotype"/>
              </a:rPr>
              <a:t>      </a:t>
            </a:r>
            <a:r>
              <a:rPr lang="ru-RU" sz="2400" b="1">
                <a:solidFill>
                  <a:srgbClr val="990033"/>
                </a:solidFill>
                <a:latin typeface="Palatino Linotype"/>
              </a:rPr>
              <a:t>Цель таких упражнений:</a:t>
            </a:r>
            <a:r>
              <a:rPr lang="ru-RU" sz="2400">
                <a:solidFill>
                  <a:srgbClr val="990033"/>
                </a:solidFill>
                <a:latin typeface="Palatino Linotype"/>
              </a:rPr>
              <a:t> </a:t>
            </a:r>
            <a:r>
              <a:rPr lang="ru-RU" sz="2400">
                <a:solidFill>
                  <a:srgbClr val="000000"/>
                </a:solidFill>
                <a:latin typeface="Palatino Linotype"/>
              </a:rPr>
              <a:t>обучать детей сличению предметов по цвету; закрепить названия основных цветов; тренировать ориентацию на плоскости; закрепить понятия большой – маленький.</a:t>
            </a:r>
            <a:endParaRPr/>
          </a:p>
          <a:p>
            <a:pPr algn="just"/>
            <a:r>
              <a:rPr lang="ru-RU" sz="2400" b="1">
                <a:solidFill>
                  <a:srgbClr val="003300"/>
                </a:solidFill>
                <a:latin typeface="Palatino Linotype"/>
              </a:rPr>
              <a:t>Коробочки</a:t>
            </a:r>
            <a:endParaRPr/>
          </a:p>
          <a:p>
            <a:pPr algn="just"/>
            <a:r>
              <a:rPr lang="ru-RU" sz="2400" u="sng">
                <a:solidFill>
                  <a:srgbClr val="000000"/>
                </a:solidFill>
                <a:latin typeface="Palatino Linotype"/>
              </a:rPr>
              <a:t>1 вариант. </a:t>
            </a:r>
            <a:r>
              <a:rPr lang="ru-RU" sz="2400">
                <a:solidFill>
                  <a:srgbClr val="000000"/>
                </a:solidFill>
                <a:latin typeface="Palatino Linotype"/>
              </a:rPr>
              <a:t> Ребёнок </a:t>
            </a:r>
            <a:endParaRPr/>
          </a:p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самостоятельно выбирает и </a:t>
            </a:r>
            <a:endParaRPr/>
          </a:p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прикрепляет прищепки </a:t>
            </a:r>
            <a:endParaRPr/>
          </a:p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на край одной из коробок,</a:t>
            </a:r>
            <a:endParaRPr/>
          </a:p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распределяя их соответствен-</a:t>
            </a:r>
            <a:endParaRPr/>
          </a:p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но цвету приклеенного на </a:t>
            </a:r>
            <a:endParaRPr/>
          </a:p>
          <a:p>
            <a:pPr algn="just"/>
            <a:r>
              <a:rPr lang="ru-RU" sz="2400">
                <a:solidFill>
                  <a:srgbClr val="000000"/>
                </a:solidFill>
                <a:latin typeface="Palatino Linotype"/>
              </a:rPr>
              <a:t>дно кружочка.</a:t>
            </a:r>
            <a:endParaRPr/>
          </a:p>
          <a:p>
            <a:pPr algn="just"/>
            <a:r>
              <a:rPr lang="ru-RU" sz="2400" u="sng">
                <a:solidFill>
                  <a:srgbClr val="000000"/>
                </a:solidFill>
                <a:latin typeface="Palatino Linotype"/>
              </a:rPr>
              <a:t>2 вариант.</a:t>
            </a:r>
            <a:r>
              <a:rPr lang="ru-RU" sz="2400">
                <a:solidFill>
                  <a:srgbClr val="000000"/>
                </a:solidFill>
                <a:latin typeface="Palatino Linotype"/>
              </a:rPr>
              <a:t> Четверо детей выполняют инструкцию взрослого. Каждый ребёнок выбирает и прикрепляет к краю соответствующей коробки прищепку того цвета, который ему назвал педагог.</a:t>
            </a:r>
            <a:endParaRPr/>
          </a:p>
          <a:p>
            <a:endParaRPr/>
          </a:p>
        </p:txBody>
      </p:sp>
      <p:pic>
        <p:nvPicPr>
          <p:cNvPr id="5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4929120" y="2214720"/>
            <a:ext cx="3803040" cy="28522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428596" y="0"/>
            <a:ext cx="8186040" cy="1142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800" b="1" dirty="0">
                <a:solidFill>
                  <a:srgbClr val="0066FF"/>
                </a:solidFill>
                <a:latin typeface="Palatino Linotype"/>
              </a:rPr>
              <a:t>Развитие творческого воображения дошкольников в играх с прищепкам</a:t>
            </a:r>
            <a:r>
              <a:rPr lang="ru-RU" sz="2800" dirty="0">
                <a:solidFill>
                  <a:srgbClr val="0066FF"/>
                </a:solidFill>
                <a:latin typeface="Palatino Linotype"/>
              </a:rPr>
              <a:t>и</a:t>
            </a:r>
            <a:endParaRPr/>
          </a:p>
        </p:txBody>
      </p:sp>
      <p:sp>
        <p:nvSpPr>
          <p:cNvPr id="56" name="CustomShape 2"/>
          <p:cNvSpPr/>
          <p:nvPr/>
        </p:nvSpPr>
        <p:spPr>
          <a:xfrm>
            <a:off x="357158" y="785794"/>
            <a:ext cx="8429040" cy="4872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Palatino Linotype"/>
              </a:rPr>
              <a:t>         Для проведения данных игр нужно предварительно вырезать из картона фигурки, к которым в дальнейшем будут прикрепляться прищепки.</a:t>
            </a:r>
            <a:endParaRPr/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Palatino Linotype"/>
              </a:rPr>
              <a:t>         В процессе конструирования различных предметов и объектов можно разучивать с ребёнком стихотворения что, безусловно, </a:t>
            </a:r>
            <a:r>
              <a:rPr lang="ru-RU" sz="2400" dirty="0" smtClean="0">
                <a:solidFill>
                  <a:srgbClr val="000000"/>
                </a:solidFill>
                <a:latin typeface="Palatino Linotype"/>
              </a:rPr>
              <a:t>будет</a:t>
            </a:r>
            <a:r>
              <a:rPr lang="ru-RU" sz="2400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Palatino Linotype"/>
              </a:rPr>
              <a:t>способствовать </a:t>
            </a:r>
            <a:r>
              <a:rPr lang="ru-RU" sz="2400" dirty="0">
                <a:solidFill>
                  <a:srgbClr val="000000"/>
                </a:solidFill>
                <a:latin typeface="Palatino Linotype"/>
              </a:rPr>
              <a:t>расширению и</a:t>
            </a:r>
            <a:endParaRPr/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Palatino Linotype"/>
              </a:rPr>
              <a:t> активизации словаря </a:t>
            </a:r>
            <a:endParaRPr/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Palatino Linotype"/>
              </a:rPr>
              <a:t>дошкольника, а также  </a:t>
            </a:r>
            <a:endParaRPr lang="ru-RU" sz="2400" dirty="0" smtClean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Palatino Linotype"/>
              </a:rPr>
              <a:t>развитию его </a:t>
            </a:r>
            <a:r>
              <a:rPr lang="ru-RU" sz="2400" dirty="0">
                <a:solidFill>
                  <a:srgbClr val="000000"/>
                </a:solidFill>
                <a:latin typeface="Palatino Linotype"/>
              </a:rPr>
              <a:t>памяти и </a:t>
            </a:r>
            <a:endParaRPr lang="ru-RU" sz="2400" dirty="0" smtClean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Palatino Linotype"/>
              </a:rPr>
              <a:t>внимания</a:t>
            </a:r>
            <a:r>
              <a:rPr lang="ru-RU" sz="2400" dirty="0">
                <a:solidFill>
                  <a:srgbClr val="000000"/>
                </a:solidFill>
                <a:latin typeface="Palatino Linotype"/>
              </a:rPr>
              <a:t>.</a:t>
            </a:r>
            <a:endParaRPr/>
          </a:p>
          <a:p>
            <a:endParaRPr/>
          </a:p>
        </p:txBody>
      </p:sp>
      <p:pic>
        <p:nvPicPr>
          <p:cNvPr id="57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43108" y="4214818"/>
            <a:ext cx="2475720" cy="22694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8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72066" y="3214686"/>
            <a:ext cx="3429024" cy="27643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800">
                <a:solidFill>
                  <a:srgbClr val="0066FF"/>
                </a:solidFill>
                <a:latin typeface="Palatino Linotype"/>
              </a:rPr>
              <a:t>Использование прищепок при расширении и активизации словаря по теме «Домашние животные»</a:t>
            </a:r>
            <a:endParaRPr/>
          </a:p>
        </p:txBody>
      </p:sp>
      <p:sp>
        <p:nvSpPr>
          <p:cNvPr id="60" name="CustomShape 2"/>
          <p:cNvSpPr/>
          <p:nvPr/>
        </p:nvSpPr>
        <p:spPr>
          <a:xfrm>
            <a:off x="285840" y="1357200"/>
            <a:ext cx="8500320" cy="49687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ru-RU" sz="2000">
                <a:solidFill>
                  <a:srgbClr val="0D0D0D"/>
                </a:solidFill>
                <a:latin typeface="Palatino Linotype"/>
              </a:rPr>
              <a:t>      Эта серия упражнений рассчитана на детей как младшего дошкольного возраста (работа над закреплением в речи звукоподражательных слов), так и более старших дошкольников (работа по словообразованию существительных, обозначающих детёнышей домашних животных, и закреплению в речи звукоподражательных глаголов). Взрослый читает стихотворение, ребёнок в соответствии с его ритмическим рисунком «открывает» и «закрывает» прищепки, имитируя тем самым диалог стихотворных персонажей. </a:t>
            </a:r>
            <a:endParaRPr/>
          </a:p>
          <a:p>
            <a:endParaRPr/>
          </a:p>
          <a:p>
            <a:pPr algn="just"/>
            <a:r>
              <a:rPr lang="ru-RU" sz="2000" b="1" i="1">
                <a:solidFill>
                  <a:srgbClr val="990033"/>
                </a:solidFill>
                <a:latin typeface="Palatino Linotype"/>
              </a:rPr>
              <a:t>УТКА И УТЁНОК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На дворе у нас с утра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Утка крякает: - Кря-кря!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И малыш её, утёнок,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- Кря-кря-кря! – кричит спросонок.</a:t>
            </a:r>
            <a:endParaRPr/>
          </a:p>
          <a:p>
            <a:endParaRPr/>
          </a:p>
        </p:txBody>
      </p:sp>
      <p:pic>
        <p:nvPicPr>
          <p:cNvPr id="61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5572080" y="4000680"/>
            <a:ext cx="2380680" cy="24994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500040" y="0"/>
            <a:ext cx="7466760" cy="1142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000" b="1">
                <a:solidFill>
                  <a:srgbClr val="0066FF"/>
                </a:solidFill>
                <a:latin typeface="Palatino Linotype"/>
              </a:rPr>
              <a:t>Игры – драматизации с детьми старшего дошкольного возраста</a:t>
            </a:r>
            <a:endParaRPr/>
          </a:p>
        </p:txBody>
      </p:sp>
      <p:sp>
        <p:nvSpPr>
          <p:cNvPr id="63" name="CustomShape 2"/>
          <p:cNvSpPr/>
          <p:nvPr/>
        </p:nvSpPr>
        <p:spPr>
          <a:xfrm>
            <a:off x="642960" y="1143000"/>
            <a:ext cx="8000280" cy="5214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ru-RU" sz="2400">
                <a:solidFill>
                  <a:srgbClr val="0D0D0D"/>
                </a:solidFill>
                <a:latin typeface="Palatino Linotype"/>
              </a:rPr>
              <a:t>          </a:t>
            </a:r>
            <a:r>
              <a:rPr lang="ru-RU" sz="2000">
                <a:solidFill>
                  <a:srgbClr val="0D0D0D"/>
                </a:solidFill>
                <a:latin typeface="Palatino Linotype"/>
              </a:rPr>
              <a:t>Прищепки можно также успешно  использовать в разыгрывании различных сценок с детьми старшего дошкольного возраста. Двое дошкольников передают диалог персонажей с помощью «говорящих» прищепок. </a:t>
            </a:r>
            <a:endParaRPr/>
          </a:p>
          <a:p>
            <a:pPr algn="just"/>
            <a:r>
              <a:rPr lang="ru-RU" sz="2400" b="1" i="1">
                <a:solidFill>
                  <a:srgbClr val="CC0066"/>
                </a:solidFill>
                <a:latin typeface="Palatino Linotype"/>
              </a:rPr>
              <a:t>МЕДВЕДЬ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- Ты куда идёшь, медведь?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- В город ёлку поглядеть.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- Да на что тебе она?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- Новый год встречать пора.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- Где поставишь ты её?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- В лес возьму, в своё жильё.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- Что ж не вырубил в лесу?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- Жалко. Лучше принесу.</a:t>
            </a:r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Palatino Linotype"/>
              </a:rPr>
              <a:t>                            </a:t>
            </a:r>
            <a:r>
              <a:rPr lang="ru-RU" sz="2000" i="1">
                <a:solidFill>
                  <a:srgbClr val="000000"/>
                </a:solidFill>
                <a:latin typeface="Palatino Linotype"/>
              </a:rPr>
              <a:t>Г. Виеру</a:t>
            </a:r>
            <a:endParaRPr/>
          </a:p>
          <a:p>
            <a:endParaRPr/>
          </a:p>
        </p:txBody>
      </p:sp>
      <p:pic>
        <p:nvPicPr>
          <p:cNvPr id="6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72040" y="2428920"/>
            <a:ext cx="3391920" cy="396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1078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DejaVu Sans</vt:lpstr>
      <vt:lpstr>Palatino Linotype</vt:lpstr>
      <vt:lpstr>StarSymbol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АЛЁНУШКА</cp:lastModifiedBy>
  <cp:revision>3</cp:revision>
  <cp:lastPrinted>2013-10-11T15:38:20Z</cp:lastPrinted>
  <dcterms:modified xsi:type="dcterms:W3CDTF">2013-10-11T15:44:53Z</dcterms:modified>
</cp:coreProperties>
</file>