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0000FF"/>
    <a:srgbClr val="FF0066"/>
    <a:srgbClr val="00CC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80" d="100"/>
          <a:sy n="80" d="100"/>
        </p:scale>
        <p:origin x="2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711C5CC-9925-4660-9C91-C9F05E194747}" type="datetimeFigureOut">
              <a:rPr lang="ru-RU" smtClean="0"/>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423180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11C5CC-9925-4660-9C91-C9F05E194747}" type="datetimeFigureOut">
              <a:rPr lang="ru-RU" smtClean="0"/>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1769179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11C5CC-9925-4660-9C91-C9F05E194747}" type="datetimeFigureOut">
              <a:rPr lang="ru-RU" smtClean="0"/>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1615845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11C5CC-9925-4660-9C91-C9F05E194747}" type="datetimeFigureOut">
              <a:rPr lang="ru-RU" smtClean="0"/>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300218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711C5CC-9925-4660-9C91-C9F05E194747}" type="datetimeFigureOut">
              <a:rPr lang="ru-RU" smtClean="0"/>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316229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711C5CC-9925-4660-9C91-C9F05E194747}" type="datetimeFigureOut">
              <a:rPr lang="ru-RU" smtClean="0"/>
              <a:t>21.09.2014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281676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711C5CC-9925-4660-9C91-C9F05E194747}" type="datetimeFigureOut">
              <a:rPr lang="ru-RU" smtClean="0"/>
              <a:t>21.09.2014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4154341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711C5CC-9925-4660-9C91-C9F05E194747}" type="datetimeFigureOut">
              <a:rPr lang="ru-RU" smtClean="0"/>
              <a:t>21.09.2014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350915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711C5CC-9925-4660-9C91-C9F05E194747}" type="datetimeFigureOut">
              <a:rPr lang="ru-RU" smtClean="0"/>
              <a:t>21.09.2014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233495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711C5CC-9925-4660-9C91-C9F05E194747}" type="datetimeFigureOut">
              <a:rPr lang="ru-RU" smtClean="0"/>
              <a:t>21.09.2014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30925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711C5CC-9925-4660-9C91-C9F05E194747}" type="datetimeFigureOut">
              <a:rPr lang="ru-RU" smtClean="0"/>
              <a:t>21.09.2014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363CE9-D7F8-416E-ABF3-762A71378270}" type="slidenum">
              <a:rPr lang="ru-RU" smtClean="0"/>
              <a:t>‹#›</a:t>
            </a:fld>
            <a:endParaRPr lang="ru-RU"/>
          </a:p>
        </p:txBody>
      </p:sp>
    </p:spTree>
    <p:extLst>
      <p:ext uri="{BB962C8B-B14F-4D97-AF65-F5344CB8AC3E}">
        <p14:creationId xmlns:p14="http://schemas.microsoft.com/office/powerpoint/2010/main" val="178409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1C5CC-9925-4660-9C91-C9F05E194747}" type="datetimeFigureOut">
              <a:rPr lang="ru-RU" smtClean="0"/>
              <a:t>21.09.2014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63CE9-D7F8-416E-ABF3-762A71378270}" type="slidenum">
              <a:rPr lang="ru-RU" smtClean="0"/>
              <a:t>‹#›</a:t>
            </a:fld>
            <a:endParaRPr lang="ru-RU"/>
          </a:p>
        </p:txBody>
      </p:sp>
    </p:spTree>
    <p:extLst>
      <p:ext uri="{BB962C8B-B14F-4D97-AF65-F5344CB8AC3E}">
        <p14:creationId xmlns:p14="http://schemas.microsoft.com/office/powerpoint/2010/main" val="1006762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p:cNvSpPr txBox="1"/>
          <p:nvPr/>
        </p:nvSpPr>
        <p:spPr>
          <a:xfrm>
            <a:off x="240030" y="57150"/>
            <a:ext cx="12207240" cy="8586966"/>
          </a:xfrm>
          <a:prstGeom prst="rect">
            <a:avLst/>
          </a:prstGeom>
          <a:noFill/>
        </p:spPr>
        <p:txBody>
          <a:bodyPr wrap="square" rtlCol="0">
            <a:spAutoFit/>
          </a:bodyPr>
          <a:lstStyle/>
          <a:p>
            <a:pPr algn="ctr"/>
            <a:r>
              <a:rPr lang="ru-RU" sz="2000" b="1" i="1" dirty="0" smtClean="0">
                <a:solidFill>
                  <a:srgbClr val="000099"/>
                </a:solidFill>
                <a:latin typeface="Times New Roman" panose="02020603050405020304" pitchFamily="18" charset="0"/>
                <a:cs typeface="Times New Roman" panose="02020603050405020304" pitchFamily="18" charset="0"/>
              </a:rPr>
              <a:t>          Муниципальное </a:t>
            </a:r>
            <a:r>
              <a:rPr lang="ru-RU" sz="2000" b="1" i="1" dirty="0">
                <a:solidFill>
                  <a:srgbClr val="000099"/>
                </a:solidFill>
                <a:latin typeface="Times New Roman" panose="02020603050405020304" pitchFamily="18" charset="0"/>
                <a:cs typeface="Times New Roman" panose="02020603050405020304" pitchFamily="18" charset="0"/>
              </a:rPr>
              <a:t>бюджетное дошкольное образовательное учреждение</a:t>
            </a:r>
            <a:endParaRPr lang="ru-RU" sz="2000" dirty="0">
              <a:solidFill>
                <a:srgbClr val="000099"/>
              </a:solidFill>
              <a:latin typeface="Times New Roman" panose="02020603050405020304" pitchFamily="18" charset="0"/>
              <a:cs typeface="Times New Roman" panose="02020603050405020304" pitchFamily="18" charset="0"/>
            </a:endParaRPr>
          </a:p>
          <a:p>
            <a:pPr algn="ctr"/>
            <a:r>
              <a:rPr lang="ru-RU" sz="2000" b="1" i="1" dirty="0">
                <a:solidFill>
                  <a:srgbClr val="000099"/>
                </a:solidFill>
                <a:latin typeface="Times New Roman" panose="02020603050405020304" pitchFamily="18" charset="0"/>
                <a:cs typeface="Times New Roman" panose="02020603050405020304" pitchFamily="18" charset="0"/>
              </a:rPr>
              <a:t>                           детский сад комбинированного вида №3 «Ручеёк</a:t>
            </a:r>
            <a:r>
              <a:rPr lang="ru-RU" sz="2000" b="1" i="1" dirty="0" smtClean="0">
                <a:solidFill>
                  <a:srgbClr val="000099"/>
                </a:solidFill>
                <a:latin typeface="Times New Roman" panose="02020603050405020304" pitchFamily="18" charset="0"/>
                <a:cs typeface="Times New Roman" panose="02020603050405020304" pitchFamily="18" charset="0"/>
              </a:rPr>
              <a:t>».</a:t>
            </a:r>
          </a:p>
          <a:p>
            <a:endParaRPr lang="ru-RU" sz="2000" b="1" i="1" dirty="0">
              <a:solidFill>
                <a:srgbClr val="000099"/>
              </a:solidFill>
            </a:endParaRPr>
          </a:p>
          <a:p>
            <a:pPr algn="ctr"/>
            <a:r>
              <a:rPr lang="ru-RU" sz="2800" b="1" i="1" dirty="0" smtClean="0">
                <a:solidFill>
                  <a:srgbClr val="FF0000"/>
                </a:solidFill>
                <a:latin typeface="Times New Roman" panose="02020603050405020304" pitchFamily="18" charset="0"/>
                <a:cs typeface="Times New Roman" panose="02020603050405020304" pitchFamily="18" charset="0"/>
              </a:rPr>
              <a:t>«   Эстетическое воспитание дошкольников через    декоративно – прикладное искусство».</a:t>
            </a:r>
          </a:p>
          <a:p>
            <a:pPr algn="ctr"/>
            <a:endParaRPr lang="ru-RU" sz="2400" b="1" i="1" dirty="0" smtClean="0">
              <a:solidFill>
                <a:srgbClr val="FF0000"/>
              </a:solidFill>
              <a:latin typeface="Times New Roman" panose="02020603050405020304" pitchFamily="18" charset="0"/>
              <a:cs typeface="Times New Roman" panose="02020603050405020304" pitchFamily="18" charset="0"/>
            </a:endParaRPr>
          </a:p>
          <a:p>
            <a:pPr algn="ctr"/>
            <a:r>
              <a:rPr lang="ru-RU" sz="3600" b="1" i="1" dirty="0" smtClean="0">
                <a:solidFill>
                  <a:srgbClr val="000099"/>
                </a:solidFill>
                <a:latin typeface="Times New Roman" panose="02020603050405020304" pitchFamily="18" charset="0"/>
                <a:cs typeface="Times New Roman" panose="02020603050405020304" pitchFamily="18" charset="0"/>
              </a:rPr>
              <a:t>«</a:t>
            </a:r>
            <a:r>
              <a:rPr lang="ru-RU" sz="4400" b="1" i="1" dirty="0" smtClean="0">
                <a:solidFill>
                  <a:srgbClr val="000099"/>
                </a:solidFill>
                <a:latin typeface="Times New Roman" panose="02020603050405020304" pitchFamily="18" charset="0"/>
                <a:cs typeface="Times New Roman" panose="02020603050405020304" pitchFamily="18" charset="0"/>
              </a:rPr>
              <a:t>Ознакомление детей  с гжельской керамикой».</a:t>
            </a:r>
          </a:p>
          <a:p>
            <a:pPr algn="ctr"/>
            <a:endParaRPr lang="ru-RU" sz="4400" b="1" i="1" dirty="0">
              <a:solidFill>
                <a:srgbClr val="000099"/>
              </a:solidFill>
              <a:latin typeface="Times New Roman" panose="02020603050405020304" pitchFamily="18" charset="0"/>
              <a:cs typeface="Times New Roman" panose="02020603050405020304" pitchFamily="18" charset="0"/>
            </a:endParaRPr>
          </a:p>
          <a:p>
            <a:pPr algn="ctr"/>
            <a:endParaRPr lang="ru-RU" sz="2400" b="1" i="1" dirty="0" smtClean="0">
              <a:solidFill>
                <a:srgbClr val="0000FF"/>
              </a:solidFill>
              <a:latin typeface="Times New Roman" panose="02020603050405020304" pitchFamily="18" charset="0"/>
              <a:cs typeface="Times New Roman" panose="02020603050405020304" pitchFamily="18" charset="0"/>
            </a:endParaRPr>
          </a:p>
          <a:p>
            <a:pPr algn="ctr"/>
            <a:endParaRPr lang="ru-RU" sz="2400" b="1" i="1" dirty="0" smtClean="0">
              <a:solidFill>
                <a:srgbClr val="0000FF"/>
              </a:solidFill>
              <a:latin typeface="Times New Roman" panose="02020603050405020304" pitchFamily="18" charset="0"/>
              <a:cs typeface="Times New Roman" panose="02020603050405020304" pitchFamily="18" charset="0"/>
            </a:endParaRPr>
          </a:p>
          <a:p>
            <a:pPr algn="ctr"/>
            <a:endParaRPr lang="ru-RU" sz="2400" b="1" i="1" dirty="0">
              <a:latin typeface="Times New Roman" panose="02020603050405020304" pitchFamily="18" charset="0"/>
              <a:cs typeface="Times New Roman" panose="02020603050405020304" pitchFamily="18" charset="0"/>
            </a:endParaRPr>
          </a:p>
          <a:p>
            <a:pPr algn="ctr"/>
            <a:r>
              <a:rPr lang="ru-RU" sz="2400" b="1" i="1" dirty="0" smtClean="0">
                <a:latin typeface="Times New Roman" panose="02020603050405020304" pitchFamily="18" charset="0"/>
                <a:cs typeface="Times New Roman" panose="02020603050405020304" pitchFamily="18" charset="0"/>
              </a:rPr>
              <a:t>                                                                                                                         </a:t>
            </a:r>
            <a:r>
              <a:rPr lang="ru-RU" sz="2400" b="1" i="1" dirty="0" smtClean="0">
                <a:solidFill>
                  <a:srgbClr val="000099"/>
                </a:solidFill>
                <a:latin typeface="Times New Roman" panose="02020603050405020304" pitchFamily="18" charset="0"/>
                <a:cs typeface="Times New Roman" panose="02020603050405020304" pitchFamily="18" charset="0"/>
              </a:rPr>
              <a:t>Подготовила</a:t>
            </a:r>
          </a:p>
          <a:p>
            <a:pPr algn="ctr"/>
            <a:r>
              <a:rPr lang="ru-RU" sz="2400" b="1" i="1" dirty="0" smtClean="0">
                <a:solidFill>
                  <a:srgbClr val="000099"/>
                </a:solidFill>
                <a:latin typeface="Times New Roman" panose="02020603050405020304" pitchFamily="18" charset="0"/>
                <a:cs typeface="Times New Roman" panose="02020603050405020304" pitchFamily="18" charset="0"/>
              </a:rPr>
              <a:t>                                                                                                                          воспитатель:</a:t>
            </a:r>
          </a:p>
          <a:p>
            <a:pPr algn="ctr"/>
            <a:r>
              <a:rPr lang="ru-RU" sz="2400" b="1" i="1" dirty="0" smtClean="0">
                <a:solidFill>
                  <a:srgbClr val="000099"/>
                </a:solidFill>
                <a:latin typeface="Times New Roman" panose="02020603050405020304" pitchFamily="18" charset="0"/>
                <a:cs typeface="Times New Roman" panose="02020603050405020304" pitchFamily="18" charset="0"/>
              </a:rPr>
              <a:t>                                                                                                                          И.В </a:t>
            </a:r>
            <a:r>
              <a:rPr lang="ru-RU" sz="2400" b="1" i="1" dirty="0" err="1" smtClean="0">
                <a:solidFill>
                  <a:srgbClr val="000099"/>
                </a:solidFill>
                <a:latin typeface="Times New Roman" panose="02020603050405020304" pitchFamily="18" charset="0"/>
                <a:cs typeface="Times New Roman" panose="02020603050405020304" pitchFamily="18" charset="0"/>
              </a:rPr>
              <a:t>Михайлюк</a:t>
            </a:r>
            <a:endParaRPr lang="ru-RU" sz="2400" b="1" i="1" dirty="0" smtClean="0">
              <a:solidFill>
                <a:srgbClr val="000099"/>
              </a:solidFill>
              <a:latin typeface="Times New Roman" panose="02020603050405020304" pitchFamily="18" charset="0"/>
              <a:cs typeface="Times New Roman" panose="02020603050405020304" pitchFamily="18" charset="0"/>
            </a:endParaRPr>
          </a:p>
          <a:p>
            <a:pPr algn="ctr"/>
            <a:endParaRPr lang="ru-RU" sz="2400" b="1" i="1" dirty="0" smtClean="0">
              <a:solidFill>
                <a:srgbClr val="000099"/>
              </a:solidFill>
              <a:latin typeface="Times New Roman" panose="02020603050405020304" pitchFamily="18" charset="0"/>
              <a:cs typeface="Times New Roman" panose="02020603050405020304" pitchFamily="18" charset="0"/>
            </a:endParaRPr>
          </a:p>
          <a:p>
            <a:pPr algn="ctr"/>
            <a:endParaRPr lang="ru-RU" sz="2400" b="1" i="1" dirty="0">
              <a:latin typeface="Times New Roman" panose="02020603050405020304" pitchFamily="18" charset="0"/>
              <a:cs typeface="Times New Roman" panose="02020603050405020304" pitchFamily="18" charset="0"/>
            </a:endParaRPr>
          </a:p>
          <a:p>
            <a:pPr algn="ctr"/>
            <a:endParaRPr lang="ru-RU" sz="2400" b="1" i="1" dirty="0" smtClean="0"/>
          </a:p>
          <a:p>
            <a:pPr algn="ctr"/>
            <a:endParaRPr lang="ru-RU" sz="2400" b="1" i="1" dirty="0"/>
          </a:p>
          <a:p>
            <a:pPr algn="ctr"/>
            <a:endParaRPr lang="ru-RU" sz="2400" b="1" i="1" dirty="0" smtClean="0"/>
          </a:p>
          <a:p>
            <a:pPr algn="ctr"/>
            <a:endParaRPr lang="ru-RU" sz="2400" b="1" i="1" dirty="0"/>
          </a:p>
          <a:p>
            <a:pPr algn="ctr"/>
            <a:r>
              <a:rPr lang="ru-RU" sz="3600" b="1" i="1" dirty="0"/>
              <a:t> </a:t>
            </a:r>
          </a:p>
        </p:txBody>
      </p:sp>
    </p:spTree>
    <p:extLst>
      <p:ext uri="{BB962C8B-B14F-4D97-AF65-F5344CB8AC3E}">
        <p14:creationId xmlns:p14="http://schemas.microsoft.com/office/powerpoint/2010/main" val="81219760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2589" y="1115678"/>
            <a:ext cx="4596064" cy="3194385"/>
          </a:xfrm>
          <a:prstGeom prst="rect">
            <a:avLst/>
          </a:prstGeom>
          <a:solidFill>
            <a:srgbClr val="FFFFFF">
              <a:shade val="85000"/>
            </a:srgbClr>
          </a:solidFill>
          <a:ln w="88900" cap="sq">
            <a:solidFill>
              <a:srgbClr val="0000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Лента лицом вниз 5"/>
          <p:cNvSpPr/>
          <p:nvPr/>
        </p:nvSpPr>
        <p:spPr>
          <a:xfrm>
            <a:off x="2695073" y="4541920"/>
            <a:ext cx="5751095" cy="1515979"/>
          </a:xfrm>
          <a:prstGeom prst="ribbon">
            <a:avLst/>
          </a:prstGeom>
          <a:solidFill>
            <a:srgbClr val="99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367463" y="4884821"/>
            <a:ext cx="2418348" cy="707886"/>
          </a:xfrm>
          <a:prstGeom prst="rect">
            <a:avLst/>
          </a:prstGeom>
          <a:noFill/>
        </p:spPr>
        <p:txBody>
          <a:bodyPr wrap="square" rtlCol="0">
            <a:spAutoFit/>
          </a:bodyPr>
          <a:lstStyle/>
          <a:p>
            <a:pPr algn="ctr"/>
            <a:r>
              <a:rPr lang="ru-RU" sz="2000" b="1" i="1" dirty="0" smtClean="0">
                <a:latin typeface="Times New Roman" panose="02020603050405020304" pitchFamily="18" charset="0"/>
                <a:cs typeface="Times New Roman" panose="02020603050405020304" pitchFamily="18" charset="0"/>
              </a:rPr>
              <a:t>Наша экскурсия подошла к концу</a:t>
            </a:r>
            <a:endParaRPr lang="ru-RU"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2159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Лента лицом вниз 4"/>
          <p:cNvSpPr/>
          <p:nvPr/>
        </p:nvSpPr>
        <p:spPr>
          <a:xfrm>
            <a:off x="661737" y="685800"/>
            <a:ext cx="10708105" cy="4283242"/>
          </a:xfrm>
          <a:prstGeom prst="ribbon">
            <a:avLst/>
          </a:prstGeom>
          <a:solidFill>
            <a:srgbClr val="99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3573379" y="1503947"/>
            <a:ext cx="5005137" cy="2308324"/>
          </a:xfrm>
          <a:prstGeom prst="rect">
            <a:avLst/>
          </a:prstGeom>
          <a:noFill/>
        </p:spPr>
        <p:txBody>
          <a:bodyPr wrap="square" rtlCol="0">
            <a:spAutoFit/>
          </a:bodyPr>
          <a:lstStyle/>
          <a:p>
            <a:pPr algn="ctr"/>
            <a:r>
              <a:rPr lang="ru-RU" sz="7200" b="1" i="1" dirty="0" smtClean="0">
                <a:latin typeface="Times New Roman" panose="02020603050405020304" pitchFamily="18" charset="0"/>
                <a:cs typeface="Times New Roman" panose="02020603050405020304" pitchFamily="18" charset="0"/>
              </a:rPr>
              <a:t>Спасибо за</a:t>
            </a:r>
          </a:p>
          <a:p>
            <a:pPr algn="ctr"/>
            <a:r>
              <a:rPr lang="ru-RU" sz="7200" b="1" i="1" dirty="0">
                <a:latin typeface="Times New Roman" panose="02020603050405020304" pitchFamily="18" charset="0"/>
                <a:cs typeface="Times New Roman" panose="02020603050405020304" pitchFamily="18" charset="0"/>
              </a:rPr>
              <a:t>в</a:t>
            </a:r>
            <a:r>
              <a:rPr lang="ru-RU" sz="7200" b="1" i="1" dirty="0" smtClean="0">
                <a:latin typeface="Times New Roman" panose="02020603050405020304" pitchFamily="18" charset="0"/>
                <a:cs typeface="Times New Roman" panose="02020603050405020304" pitchFamily="18" charset="0"/>
              </a:rPr>
              <a:t>нимание!</a:t>
            </a:r>
            <a:endParaRPr lang="ru-RU" sz="7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04691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82880" y="182880"/>
            <a:ext cx="11795760" cy="5509200"/>
          </a:xfrm>
          <a:prstGeom prst="rect">
            <a:avLst/>
          </a:prstGeom>
          <a:noFill/>
        </p:spPr>
        <p:txBody>
          <a:bodyPr wrap="square" rtlCol="0">
            <a:spAutoFit/>
          </a:bodyPr>
          <a:lstStyle/>
          <a:p>
            <a:pPr algn="ctr"/>
            <a:r>
              <a:rPr lang="ru-RU" sz="4400" b="1" i="1" dirty="0" smtClean="0">
                <a:solidFill>
                  <a:srgbClr val="0000FF"/>
                </a:solidFill>
                <a:latin typeface="Times New Roman" panose="02020603050405020304" pitchFamily="18" charset="0"/>
                <a:cs typeface="Times New Roman" panose="02020603050405020304" pitchFamily="18" charset="0"/>
              </a:rPr>
              <a:t>«Есть </a:t>
            </a:r>
            <a:r>
              <a:rPr lang="ru-RU" sz="4400" b="1" i="1" dirty="0">
                <a:solidFill>
                  <a:srgbClr val="0000FF"/>
                </a:solidFill>
                <a:latin typeface="Times New Roman" panose="02020603050405020304" pitchFamily="18" charset="0"/>
                <a:cs typeface="Times New Roman" panose="02020603050405020304" pitchFamily="18" charset="0"/>
              </a:rPr>
              <a:t>в России такое местечко,</a:t>
            </a:r>
          </a:p>
          <a:p>
            <a:pPr algn="ctr"/>
            <a:r>
              <a:rPr lang="ru-RU" sz="4400" b="1" i="1" dirty="0">
                <a:solidFill>
                  <a:srgbClr val="0000FF"/>
                </a:solidFill>
                <a:latin typeface="Times New Roman" panose="02020603050405020304" pitchFamily="18" charset="0"/>
                <a:cs typeface="Times New Roman" panose="02020603050405020304" pitchFamily="18" charset="0"/>
              </a:rPr>
              <a:t>Где белая рощица, синяя речка.</a:t>
            </a:r>
          </a:p>
          <a:p>
            <a:pPr algn="ctr"/>
            <a:r>
              <a:rPr lang="ru-RU" sz="4400" b="1" i="1" dirty="0">
                <a:solidFill>
                  <a:srgbClr val="0000FF"/>
                </a:solidFill>
                <a:latin typeface="Times New Roman" panose="02020603050405020304" pitchFamily="18" charset="0"/>
                <a:cs typeface="Times New Roman" panose="02020603050405020304" pitchFamily="18" charset="0"/>
              </a:rPr>
              <a:t>В этой негромкой российской природе</a:t>
            </a:r>
          </a:p>
          <a:p>
            <a:pPr algn="ctr"/>
            <a:r>
              <a:rPr lang="ru-RU" sz="4400" b="1" i="1" dirty="0">
                <a:solidFill>
                  <a:srgbClr val="0000FF"/>
                </a:solidFill>
                <a:latin typeface="Times New Roman" panose="02020603050405020304" pitchFamily="18" charset="0"/>
                <a:cs typeface="Times New Roman" panose="02020603050405020304" pitchFamily="18" charset="0"/>
              </a:rPr>
              <a:t>Слышится эхо волшебных мелодий.</a:t>
            </a:r>
          </a:p>
          <a:p>
            <a:pPr algn="ctr"/>
            <a:r>
              <a:rPr lang="ru-RU" sz="4400" b="1" i="1" dirty="0">
                <a:solidFill>
                  <a:srgbClr val="0000FF"/>
                </a:solidFill>
                <a:latin typeface="Times New Roman" panose="02020603050405020304" pitchFamily="18" charset="0"/>
                <a:cs typeface="Times New Roman" panose="02020603050405020304" pitchFamily="18" charset="0"/>
              </a:rPr>
              <a:t>И светлеет вода родниковая,</a:t>
            </a:r>
          </a:p>
          <a:p>
            <a:pPr algn="ctr"/>
            <a:r>
              <a:rPr lang="ru-RU" sz="4400" b="1" i="1" dirty="0">
                <a:solidFill>
                  <a:srgbClr val="0000FF"/>
                </a:solidFill>
                <a:latin typeface="Times New Roman" panose="02020603050405020304" pitchFamily="18" charset="0"/>
                <a:cs typeface="Times New Roman" panose="02020603050405020304" pitchFamily="18" charset="0"/>
              </a:rPr>
              <a:t>И дыхание ветра слышней:</a:t>
            </a:r>
          </a:p>
          <a:p>
            <a:pPr algn="ctr"/>
            <a:r>
              <a:rPr lang="ru-RU" sz="4400" b="1" i="1" dirty="0">
                <a:solidFill>
                  <a:srgbClr val="0000FF"/>
                </a:solidFill>
                <a:latin typeface="Times New Roman" panose="02020603050405020304" pitchFamily="18" charset="0"/>
                <a:cs typeface="Times New Roman" panose="02020603050405020304" pitchFamily="18" charset="0"/>
              </a:rPr>
              <a:t>Расцветает Гжель васильковая,</a:t>
            </a:r>
          </a:p>
          <a:p>
            <a:pPr algn="ctr"/>
            <a:r>
              <a:rPr lang="ru-RU" sz="4400" b="1" i="1" dirty="0">
                <a:solidFill>
                  <a:srgbClr val="0000FF"/>
                </a:solidFill>
                <a:latin typeface="Times New Roman" panose="02020603050405020304" pitchFamily="18" charset="0"/>
                <a:cs typeface="Times New Roman" panose="02020603050405020304" pitchFamily="18" charset="0"/>
              </a:rPr>
              <a:t>Незабудковая </a:t>
            </a:r>
            <a:r>
              <a:rPr lang="ru-RU" sz="4400" b="1" i="1" dirty="0" smtClean="0">
                <a:solidFill>
                  <a:srgbClr val="0000FF"/>
                </a:solidFill>
                <a:latin typeface="Times New Roman" panose="02020603050405020304" pitchFamily="18" charset="0"/>
                <a:cs typeface="Times New Roman" panose="02020603050405020304" pitchFamily="18" charset="0"/>
              </a:rPr>
              <a:t>Гжель».</a:t>
            </a:r>
            <a:endParaRPr lang="ru-RU" sz="4400" b="1" i="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034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6210" y="93515"/>
            <a:ext cx="12035790" cy="5878532"/>
          </a:xfrm>
          <a:prstGeom prst="rect">
            <a:avLst/>
          </a:prstGeom>
          <a:noFill/>
        </p:spPr>
        <p:txBody>
          <a:bodyPr wrap="square" rtlCol="0">
            <a:spAutoFit/>
          </a:bodyPr>
          <a:lstStyle/>
          <a:p>
            <a:r>
              <a:rPr lang="ru-RU" sz="4000" b="1" i="1" dirty="0" smtClean="0">
                <a:solidFill>
                  <a:srgbClr val="FF0000"/>
                </a:solidFill>
                <a:latin typeface="Times New Roman" panose="02020603050405020304" pitchFamily="18" charset="0"/>
                <a:cs typeface="Times New Roman" panose="02020603050405020304" pitchFamily="18" charset="0"/>
              </a:rPr>
              <a:t>                        Актуальность:</a:t>
            </a:r>
          </a:p>
          <a:p>
            <a:r>
              <a:rPr lang="ru-RU" sz="2800" b="1" i="1" dirty="0">
                <a:solidFill>
                  <a:srgbClr val="9933FF"/>
                </a:solidFill>
                <a:latin typeface="Times New Roman" panose="02020603050405020304" pitchFamily="18" charset="0"/>
                <a:cs typeface="Times New Roman" panose="02020603050405020304" pitchFamily="18" charset="0"/>
              </a:rPr>
              <a:t>Народных промыслов на территории России существует достаточно много. Овладеть искусством промысла дело сложное, долговременное. Все расписные промыслы объединяют общепринятые приемы кистевой росписи, которыми могут овладеть дети старшего дошкольного возраста. Городецкая роспись является доступным для изучения видом народного декоративно- прикладного искусства. И именно на занятиях по Гжельской росписи можно формировать навыки кистевой росписи, которые являются неотъемлемой частью процесса обучения старших дошкольников. Формирование таких навыков развивает мелкую моторику рук, что позволяет более успешно усвоить навыки письма и изобразительной деятельности; способствует развитию мышления, а также развитию эстетического </a:t>
            </a:r>
            <a:r>
              <a:rPr lang="ru-RU" sz="2800" b="1" i="1" dirty="0" smtClean="0">
                <a:solidFill>
                  <a:srgbClr val="9933FF"/>
                </a:solidFill>
                <a:latin typeface="Times New Roman" panose="02020603050405020304" pitchFamily="18" charset="0"/>
                <a:cs typeface="Times New Roman" panose="02020603050405020304" pitchFamily="18" charset="0"/>
              </a:rPr>
              <a:t>вкуса.</a:t>
            </a:r>
            <a:endParaRPr lang="ru-RU" sz="2800" b="1" i="1" dirty="0">
              <a:solidFill>
                <a:srgbClr val="9933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261458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49530" y="0"/>
            <a:ext cx="12092940" cy="4401205"/>
          </a:xfrm>
          <a:prstGeom prst="rect">
            <a:avLst/>
          </a:prstGeom>
          <a:noFill/>
        </p:spPr>
        <p:txBody>
          <a:bodyPr wrap="square" rtlCol="0">
            <a:spAutoFit/>
          </a:bodyPr>
          <a:lstStyle/>
          <a:p>
            <a:r>
              <a:rPr lang="ru-RU" dirty="0" smtClean="0"/>
              <a:t>    </a:t>
            </a:r>
            <a:r>
              <a:rPr lang="ru-RU" sz="3200" b="1" i="1" u="sng" dirty="0" smtClean="0">
                <a:solidFill>
                  <a:srgbClr val="FF0000"/>
                </a:solidFill>
                <a:latin typeface="Times New Roman" panose="02020603050405020304" pitchFamily="18" charset="0"/>
                <a:cs typeface="Times New Roman" panose="02020603050405020304" pitchFamily="18" charset="0"/>
              </a:rPr>
              <a:t>Цель:</a:t>
            </a:r>
          </a:p>
          <a:p>
            <a:r>
              <a:rPr lang="ru-RU" sz="2400" b="1" i="1" dirty="0" smtClean="0">
                <a:solidFill>
                  <a:srgbClr val="0000FF"/>
                </a:solidFill>
                <a:latin typeface="Times New Roman" panose="02020603050405020304" pitchFamily="18" charset="0"/>
                <a:cs typeface="Times New Roman" panose="02020603050405020304" pitchFamily="18" charset="0"/>
              </a:rPr>
              <a:t>Развитие </a:t>
            </a:r>
            <a:r>
              <a:rPr lang="ru-RU" sz="2400" b="1" i="1" dirty="0">
                <a:solidFill>
                  <a:srgbClr val="0000FF"/>
                </a:solidFill>
                <a:latin typeface="Times New Roman" panose="02020603050405020304" pitchFamily="18" charset="0"/>
                <a:cs typeface="Times New Roman" panose="02020603050405020304" pitchFamily="18" charset="0"/>
              </a:rPr>
              <a:t>художественно-творческих способностей детей в процессе ознакомления с народно-прикладным искусством.</a:t>
            </a:r>
            <a:endParaRPr lang="ru-RU" sz="2400" b="1" i="1" dirty="0" smtClean="0">
              <a:solidFill>
                <a:srgbClr val="0000FF"/>
              </a:solidFill>
              <a:latin typeface="Times New Roman" panose="02020603050405020304" pitchFamily="18" charset="0"/>
              <a:cs typeface="Times New Roman" panose="02020603050405020304" pitchFamily="18" charset="0"/>
            </a:endParaRPr>
          </a:p>
          <a:p>
            <a:r>
              <a:rPr lang="ru-RU" sz="3200" b="1" i="1" dirty="0" smtClean="0">
                <a:solidFill>
                  <a:srgbClr val="FF0000"/>
                </a:solidFill>
                <a:latin typeface="Times New Roman" panose="02020603050405020304" pitchFamily="18" charset="0"/>
                <a:cs typeface="Times New Roman" panose="02020603050405020304" pitchFamily="18" charset="0"/>
              </a:rPr>
              <a:t>  </a:t>
            </a:r>
            <a:r>
              <a:rPr lang="ru-RU" sz="3200" b="1" i="1" u="sng" dirty="0" smtClean="0">
                <a:solidFill>
                  <a:srgbClr val="FF0000"/>
                </a:solidFill>
                <a:latin typeface="Times New Roman" panose="02020603050405020304" pitchFamily="18" charset="0"/>
                <a:cs typeface="Times New Roman" panose="02020603050405020304" pitchFamily="18" charset="0"/>
              </a:rPr>
              <a:t>Задачи:</a:t>
            </a:r>
          </a:p>
          <a:p>
            <a:r>
              <a:rPr lang="ru-RU" sz="2400" b="1" i="1" dirty="0" smtClean="0">
                <a:solidFill>
                  <a:srgbClr val="0000FF"/>
                </a:solidFill>
                <a:latin typeface="Times New Roman" panose="02020603050405020304" pitchFamily="18" charset="0"/>
                <a:cs typeface="Times New Roman" panose="02020603050405020304" pitchFamily="18" charset="0"/>
              </a:rPr>
              <a:t>Воспитывать </a:t>
            </a:r>
            <a:r>
              <a:rPr lang="ru-RU" sz="2400" b="1" i="1" dirty="0">
                <a:solidFill>
                  <a:srgbClr val="0000FF"/>
                </a:solidFill>
                <a:latin typeface="Times New Roman" panose="02020603050405020304" pitchFamily="18" charset="0"/>
                <a:cs typeface="Times New Roman" panose="02020603050405020304" pitchFamily="18" charset="0"/>
              </a:rPr>
              <a:t>интерес к искусству гжельских мастеров, показывая тесную связь народно-прикладного искусства с народными традициями, музыкой и устным искусством</a:t>
            </a:r>
            <a:r>
              <a:rPr lang="ru-RU" sz="2400" b="1" i="1" dirty="0" smtClean="0">
                <a:solidFill>
                  <a:srgbClr val="0000FF"/>
                </a:solidFill>
                <a:latin typeface="Times New Roman" panose="02020603050405020304" pitchFamily="18" charset="0"/>
                <a:cs typeface="Times New Roman" panose="02020603050405020304" pitchFamily="18" charset="0"/>
              </a:rPr>
              <a:t>.</a:t>
            </a:r>
          </a:p>
          <a:p>
            <a:r>
              <a:rPr lang="ru-RU" sz="2400" b="1" i="1" dirty="0">
                <a:solidFill>
                  <a:srgbClr val="0000FF"/>
                </a:solidFill>
                <a:latin typeface="Times New Roman" panose="02020603050405020304" pitchFamily="18" charset="0"/>
                <a:cs typeface="Times New Roman" panose="02020603050405020304" pitchFamily="18" charset="0"/>
              </a:rPr>
              <a:t>Познакомить детей с историей возникновения гжельского искусства</a:t>
            </a:r>
            <a:r>
              <a:rPr lang="ru-RU" sz="2400" b="1" i="1" dirty="0" smtClean="0">
                <a:solidFill>
                  <a:srgbClr val="0000FF"/>
                </a:solidFill>
                <a:latin typeface="Times New Roman" panose="02020603050405020304" pitchFamily="18" charset="0"/>
                <a:cs typeface="Times New Roman" panose="02020603050405020304" pitchFamily="18" charset="0"/>
              </a:rPr>
              <a:t>.</a:t>
            </a:r>
          </a:p>
          <a:p>
            <a:r>
              <a:rPr lang="ru-RU" sz="2400" b="1" i="1" dirty="0">
                <a:solidFill>
                  <a:srgbClr val="0000FF"/>
                </a:solidFill>
                <a:latin typeface="Times New Roman" panose="02020603050405020304" pitchFamily="18" charset="0"/>
                <a:cs typeface="Times New Roman" panose="02020603050405020304" pitchFamily="18" charset="0"/>
              </a:rPr>
              <a:t>Расширить и углубить представление детей о гжельской </a:t>
            </a:r>
            <a:r>
              <a:rPr lang="ru-RU" sz="2400" b="1" i="1" dirty="0" smtClean="0">
                <a:solidFill>
                  <a:srgbClr val="0000FF"/>
                </a:solidFill>
                <a:latin typeface="Times New Roman" panose="02020603050405020304" pitchFamily="18" charset="0"/>
                <a:cs typeface="Times New Roman" panose="02020603050405020304" pitchFamily="18" charset="0"/>
              </a:rPr>
              <a:t>росписи.</a:t>
            </a:r>
          </a:p>
          <a:p>
            <a:r>
              <a:rPr lang="ru-RU" sz="2400" b="1" i="1" dirty="0" smtClean="0">
                <a:solidFill>
                  <a:srgbClr val="0000FF"/>
                </a:solidFill>
                <a:latin typeface="Times New Roman" panose="02020603050405020304" pitchFamily="18" charset="0"/>
                <a:cs typeface="Times New Roman" panose="02020603050405020304" pitchFamily="18" charset="0"/>
              </a:rPr>
              <a:t>Закрепить </a:t>
            </a:r>
            <a:r>
              <a:rPr lang="ru-RU" sz="2400" b="1" i="1" dirty="0">
                <a:solidFill>
                  <a:srgbClr val="0000FF"/>
                </a:solidFill>
                <a:latin typeface="Times New Roman" panose="02020603050405020304" pitchFamily="18" charset="0"/>
                <a:cs typeface="Times New Roman" panose="02020603050405020304" pitchFamily="18" charset="0"/>
              </a:rPr>
              <a:t>знания детей об особенностях гжельской росписи: ее колорит, основные </a:t>
            </a:r>
            <a:r>
              <a:rPr lang="ru-RU" sz="2400" b="1" i="1" dirty="0" smtClean="0">
                <a:solidFill>
                  <a:srgbClr val="0000FF"/>
                </a:solidFill>
                <a:latin typeface="Times New Roman" panose="02020603050405020304" pitchFamily="18" charset="0"/>
                <a:cs typeface="Times New Roman" panose="02020603050405020304" pitchFamily="18" charset="0"/>
              </a:rPr>
              <a:t>элементы.</a:t>
            </a:r>
            <a:endParaRPr lang="ru-RU" sz="2400" b="1" i="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66054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38"/>
            <a:ext cx="12192000" cy="6858000"/>
          </a:xfrm>
          <a:prstGeom prst="rect">
            <a:avLst/>
          </a:prstGeom>
          <a:ln>
            <a:solidFill>
              <a:srgbClr val="0000FF"/>
            </a:solidFill>
          </a:ln>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6170" y="305416"/>
            <a:ext cx="4436745" cy="44437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Лента лицом вниз 7"/>
          <p:cNvSpPr/>
          <p:nvPr/>
        </p:nvSpPr>
        <p:spPr>
          <a:xfrm>
            <a:off x="91440" y="5054600"/>
            <a:ext cx="12012930" cy="1437639"/>
          </a:xfrm>
          <a:prstGeom prst="ribb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Лента лицом вниз 8"/>
          <p:cNvSpPr/>
          <p:nvPr/>
        </p:nvSpPr>
        <p:spPr>
          <a:xfrm>
            <a:off x="1115377" y="4950778"/>
            <a:ext cx="9340065" cy="1414761"/>
          </a:xfrm>
          <a:prstGeom prst="ribbon">
            <a:avLst>
              <a:gd name="adj1" fmla="val 19299"/>
              <a:gd name="adj2" fmla="val 50000"/>
            </a:avLst>
          </a:prstGeom>
          <a:solidFill>
            <a:srgbClr val="99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i="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3501190" y="5349876"/>
            <a:ext cx="4581726" cy="1015663"/>
          </a:xfrm>
          <a:prstGeom prst="rect">
            <a:avLst/>
          </a:prstGeom>
          <a:noFill/>
        </p:spPr>
        <p:txBody>
          <a:bodyPr wrap="square" rtlCol="0">
            <a:spAutoFit/>
          </a:bodyPr>
          <a:lstStyle/>
          <a:p>
            <a:pPr algn="ctr"/>
            <a:r>
              <a:rPr lang="ru-RU" sz="2000" b="1" i="1" dirty="0" smtClean="0">
                <a:latin typeface="Times New Roman" panose="02020603050405020304" pitchFamily="18" charset="0"/>
                <a:cs typeface="Times New Roman" panose="02020603050405020304" pitchFamily="18" charset="0"/>
              </a:rPr>
              <a:t>Воспитатель по изо деятельности и гжельская кошечка приглашает ребят на экскурсию</a:t>
            </a:r>
            <a:endParaRPr lang="ru-RU"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178848"/>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2084" y="430212"/>
            <a:ext cx="4207042" cy="3431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Лента лицом вниз 5"/>
          <p:cNvSpPr/>
          <p:nvPr/>
        </p:nvSpPr>
        <p:spPr>
          <a:xfrm>
            <a:off x="1359568" y="4292349"/>
            <a:ext cx="9432758" cy="1540042"/>
          </a:xfrm>
          <a:prstGeom prst="ribbon">
            <a:avLst/>
          </a:prstGeom>
          <a:solidFill>
            <a:srgbClr val="99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018547" y="4632326"/>
            <a:ext cx="3862137" cy="707886"/>
          </a:xfrm>
          <a:prstGeom prst="rect">
            <a:avLst/>
          </a:prstGeom>
          <a:noFill/>
        </p:spPr>
        <p:txBody>
          <a:bodyPr wrap="square" rtlCol="0">
            <a:spAutoFit/>
          </a:bodyPr>
          <a:lstStyle/>
          <a:p>
            <a:pPr algn="ctr"/>
            <a:r>
              <a:rPr lang="ru-RU" sz="2000" b="1" i="1" dirty="0" smtClean="0">
                <a:latin typeface="Times New Roman" panose="02020603050405020304" pitchFamily="18" charset="0"/>
                <a:cs typeface="Times New Roman" panose="02020603050405020304" pitchFamily="18" charset="0"/>
              </a:rPr>
              <a:t>Рассказ детям о гжельской       росписи</a:t>
            </a:r>
            <a:endParaRPr lang="ru-RU"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0271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5609" y="698501"/>
            <a:ext cx="3810000" cy="2857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6391" y="3371140"/>
            <a:ext cx="3810000" cy="2857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25661605"/>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063" y="555041"/>
            <a:ext cx="4086726" cy="29549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9959" y="3248526"/>
            <a:ext cx="4319338" cy="312520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Лента лицом вниз 6"/>
          <p:cNvSpPr/>
          <p:nvPr/>
        </p:nvSpPr>
        <p:spPr>
          <a:xfrm>
            <a:off x="0" y="4077285"/>
            <a:ext cx="6151256" cy="1756610"/>
          </a:xfrm>
          <a:prstGeom prst="ribbon">
            <a:avLst/>
          </a:prstGeom>
          <a:solidFill>
            <a:srgbClr val="99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1524000" y="4487779"/>
            <a:ext cx="3103256" cy="1015663"/>
          </a:xfrm>
          <a:prstGeom prst="rect">
            <a:avLst/>
          </a:prstGeom>
          <a:noFill/>
        </p:spPr>
        <p:txBody>
          <a:bodyPr wrap="square" rtlCol="0">
            <a:spAutoFit/>
          </a:bodyPr>
          <a:lstStyle/>
          <a:p>
            <a:pPr algn="ctr"/>
            <a:r>
              <a:rPr lang="ru-RU" sz="2000" b="1" i="1" dirty="0" smtClean="0">
                <a:latin typeface="Times New Roman" panose="02020603050405020304" pitchFamily="18" charset="0"/>
                <a:cs typeface="Times New Roman" panose="02020603050405020304" pitchFamily="18" charset="0"/>
              </a:rPr>
              <a:t>Рассматривание гжельских </a:t>
            </a:r>
          </a:p>
          <a:p>
            <a:pPr algn="ctr"/>
            <a:r>
              <a:rPr lang="ru-RU" sz="2000" b="1" i="1" dirty="0">
                <a:latin typeface="Times New Roman" panose="02020603050405020304" pitchFamily="18" charset="0"/>
                <a:cs typeface="Times New Roman" panose="02020603050405020304" pitchFamily="18" charset="0"/>
              </a:rPr>
              <a:t> </a:t>
            </a:r>
            <a:r>
              <a:rPr lang="ru-RU" sz="2000" b="1" i="1" dirty="0" smtClean="0">
                <a:latin typeface="Times New Roman" panose="02020603050405020304" pitchFamily="18" charset="0"/>
                <a:cs typeface="Times New Roman" panose="02020603050405020304" pitchFamily="18" charset="0"/>
              </a:rPr>
              <a:t>               изделий</a:t>
            </a:r>
            <a:endParaRPr lang="ru-RU"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924562"/>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2589" y="731336"/>
            <a:ext cx="4644190" cy="3248527"/>
          </a:xfrm>
          <a:prstGeom prst="rect">
            <a:avLst/>
          </a:prstGeom>
          <a:solidFill>
            <a:srgbClr val="FFFFFF">
              <a:shade val="85000"/>
            </a:srgbClr>
          </a:solidFill>
          <a:ln w="88900" cap="sq">
            <a:solidFill>
              <a:srgbClr val="0000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Лента лицом вниз 5"/>
          <p:cNvSpPr/>
          <p:nvPr/>
        </p:nvSpPr>
        <p:spPr>
          <a:xfrm>
            <a:off x="2322094" y="4429919"/>
            <a:ext cx="6545179" cy="1347537"/>
          </a:xfrm>
          <a:prstGeom prst="ribbon">
            <a:avLst/>
          </a:prstGeom>
          <a:solidFill>
            <a:srgbClr val="99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066674" y="4812632"/>
            <a:ext cx="3104147" cy="707886"/>
          </a:xfrm>
          <a:prstGeom prst="rect">
            <a:avLst/>
          </a:prstGeom>
          <a:noFill/>
        </p:spPr>
        <p:txBody>
          <a:bodyPr wrap="square" rtlCol="0">
            <a:spAutoFit/>
          </a:bodyPr>
          <a:lstStyle/>
          <a:p>
            <a:r>
              <a:rPr lang="ru-RU" sz="2000" b="1" i="1" dirty="0" smtClean="0">
                <a:latin typeface="Times New Roman" panose="02020603050405020304" pitchFamily="18" charset="0"/>
                <a:cs typeface="Times New Roman" panose="02020603050405020304" pitchFamily="18" charset="0"/>
              </a:rPr>
              <a:t>Маленькие сувениры от гжельских мастеров</a:t>
            </a:r>
            <a:endParaRPr lang="ru-RU"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5458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285</Words>
  <Application>Microsoft Office PowerPoint</Application>
  <PresentationFormat>Широкоэкранный</PresentationFormat>
  <Paragraphs>45</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12</cp:revision>
  <dcterms:created xsi:type="dcterms:W3CDTF">2014-09-20T13:37:54Z</dcterms:created>
  <dcterms:modified xsi:type="dcterms:W3CDTF">2014-09-21T05:07:22Z</dcterms:modified>
</cp:coreProperties>
</file>