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8" r:id="rId2"/>
    <p:sldId id="294" r:id="rId3"/>
    <p:sldId id="296" r:id="rId4"/>
    <p:sldId id="297" r:id="rId5"/>
    <p:sldId id="298" r:id="rId6"/>
    <p:sldId id="299" r:id="rId7"/>
    <p:sldId id="302" r:id="rId8"/>
    <p:sldId id="306" r:id="rId9"/>
    <p:sldId id="307" r:id="rId10"/>
    <p:sldId id="308" r:id="rId11"/>
    <p:sldId id="309" r:id="rId12"/>
    <p:sldId id="310" r:id="rId13"/>
    <p:sldId id="314" r:id="rId14"/>
    <p:sldId id="319" r:id="rId15"/>
    <p:sldId id="311" r:id="rId16"/>
    <p:sldId id="312" r:id="rId17"/>
    <p:sldId id="313" r:id="rId18"/>
    <p:sldId id="320" r:id="rId19"/>
    <p:sldId id="322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9" r:id="rId33"/>
    <p:sldId id="340" r:id="rId34"/>
    <p:sldId id="341" r:id="rId35"/>
    <p:sldId id="342" r:id="rId36"/>
    <p:sldId id="346" r:id="rId37"/>
    <p:sldId id="345" r:id="rId38"/>
    <p:sldId id="343" r:id="rId39"/>
    <p:sldId id="344" r:id="rId40"/>
    <p:sldId id="290" r:id="rId41"/>
    <p:sldId id="350" r:id="rId42"/>
    <p:sldId id="353" r:id="rId43"/>
    <p:sldId id="354" r:id="rId44"/>
    <p:sldId id="355" r:id="rId45"/>
    <p:sldId id="357" r:id="rId46"/>
    <p:sldId id="358" r:id="rId47"/>
    <p:sldId id="359" r:id="rId48"/>
    <p:sldId id="360" r:id="rId49"/>
    <p:sldId id="36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3" autoAdjust="0"/>
  </p:normalViewPr>
  <p:slideViewPr>
    <p:cSldViewPr>
      <p:cViewPr varScale="1">
        <p:scale>
          <a:sx n="71" d="100"/>
          <a:sy n="71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Диаграмма на</a:t>
            </a:r>
            <a:r>
              <a:rPr lang="ru-RU" sz="4800" i="1" baseline="0" dirty="0" smtClean="0">
                <a:latin typeface="Times New Roman" pitchFamily="18" charset="0"/>
                <a:cs typeface="Times New Roman" pitchFamily="18" charset="0"/>
              </a:rPr>
              <a:t> октябрь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181605424321961"/>
          <c:y val="1.2717993584135316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r>
              <a:rPr lang="ru-RU" sz="3200" i="1" baseline="0" dirty="0" smtClean="0">
                <a:latin typeface="Times New Roman" pitchFamily="18" charset="0"/>
                <a:cs typeface="Times New Roman" pitchFamily="18" charset="0"/>
              </a:rPr>
              <a:t> на март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0.13776</cdr:x>
      <cdr:y>0.2585</cdr:y>
    </cdr:from>
    <cdr:to>
      <cdr:x>0.27163</cdr:x>
      <cdr:y>0.353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1259632" y="1772816"/>
          <a:ext cx="1224136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0.69687</cdr:x>
      <cdr:y>0.29</cdr:y>
    </cdr:from>
    <cdr:to>
      <cdr:x>0.82287</cdr:x>
      <cdr:y>0.4895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6372200" y="1988840"/>
          <a:ext cx="1152128" cy="13681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0.1745</cdr:y>
    </cdr:from>
    <cdr:to>
      <cdr:x>0.005</cdr:x>
      <cdr:y>0.2508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0" y="1196753"/>
          <a:ext cx="45719" cy="52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2800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0.77562</cdr:x>
      <cdr:y>0.206</cdr:y>
    </cdr:from>
    <cdr:to>
      <cdr:x>0.95275</cdr:x>
      <cdr:y>0.2823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092280" y="1412776"/>
          <a:ext cx="161967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rPr>
            <a:t>85 %</a:t>
          </a:r>
          <a:endParaRPr lang="ru-RU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0.7835</cdr:x>
      <cdr:y>0.248</cdr:y>
    </cdr:from>
    <cdr:to>
      <cdr:x>0.89374</cdr:x>
      <cdr:y>0.416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>
          <a:off x="7164288" y="1700808"/>
          <a:ext cx="1008112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0.09051</cdr:x>
      <cdr:y>0.353</cdr:y>
    </cdr:from>
    <cdr:to>
      <cdr:x>0.26375</cdr:x>
      <cdr:y>0.4685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827584" y="2420888"/>
          <a:ext cx="1584176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</cdr:x>
      <cdr:y>0.13251</cdr:y>
    </cdr:from>
    <cdr:to>
      <cdr:x>0.35038</cdr:x>
      <cdr:y>0.1955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1691680" y="908720"/>
          <a:ext cx="151216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0.83862</cdr:x>
      <cdr:y>0.1745</cdr:y>
    </cdr:from>
    <cdr:to>
      <cdr:x>0.98425</cdr:x>
      <cdr:y>0.2508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668344" y="1196752"/>
          <a:ext cx="133164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70 %</a:t>
          </a:r>
          <a:endParaRPr lang="ru-RU" sz="28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0.2795</cdr:y>
    </cdr:from>
    <cdr:to>
      <cdr:x>0.12988</cdr:x>
      <cdr:y>0.3558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-180528" y="1916832"/>
          <a:ext cx="118762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20 %</a:t>
          </a:r>
          <a:endParaRPr lang="ru-RU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0.07476</cdr:x>
      <cdr:y>0.08001</cdr:y>
    </cdr:from>
    <cdr:to>
      <cdr:x>0.22438</cdr:x>
      <cdr:y>0.1563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683568" y="548680"/>
          <a:ext cx="136815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rPr>
            <a:t>10 %</a:t>
          </a:r>
          <a:endParaRPr lang="ru-RU" sz="2800" b="1" cap="none" spc="0" dirty="0">
            <a:ln/>
            <a:solidFill>
              <a:schemeClr val="accent3"/>
            </a:solidFill>
            <a:effectLst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84935-721C-4D0A-A107-F7503F4EB45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CB21-6D2B-4ADF-8380-C85643D384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2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FEBDEA-73FC-497E-BC8A-43A7B4467D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95C70-0238-40A4-82ED-5A22C9476C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4627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cap="none" spc="0" dirty="0" smtClean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предметно -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развивающей среды в сенсомоторном   развитии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 младшего возраста</a:t>
            </a:r>
          </a:p>
          <a:p>
            <a:pPr algn="ctr"/>
            <a:endParaRPr lang="ru-RU" sz="3200" b="1" cap="none" spc="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786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№12 </a:t>
            </a:r>
          </a:p>
          <a:p>
            <a:pPr algn="ctr"/>
            <a:r>
              <a:rPr lang="ru-RU" dirty="0" smtClean="0"/>
              <a:t>«Ястребок»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36018" y="4941168"/>
            <a:ext cx="360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Распопова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Валерьевна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23731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г.Балей 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 сенсорного развития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входит модель сенсомоторного многофункционального панно «Паровозик Тишка». </a:t>
            </a: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мелкую моторику рук (в процессе завинчивания и отвинчивания пробок, шнуровка); разнообразные тактильные ощущения; развивать память, внимание детей, мышление, цветовые восприятия, самостоятельность, развивать изобразительные навыки, счёт, слуховые ощущения, создание положительного эмоционального фона. К его преимуществам относятся: простота изготовления, возможность разместить в любом месте. Предлагаемые игры организуются небольшой подгруппой (2-3 ребёнка) одной возрастной категории. Данные игры можно использовать для диагностической работы с детьми от 3 до 6 лет.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497" y="44624"/>
          <a:ext cx="9108503" cy="6804312"/>
        </p:xfrm>
        <a:graphic>
          <a:graphicData uri="http://schemas.openxmlformats.org/drawingml/2006/table">
            <a:tbl>
              <a:tblPr/>
              <a:tblGrid>
                <a:gridCol w="4267368"/>
                <a:gridCol w="2508496"/>
                <a:gridCol w="2332639"/>
              </a:tblGrid>
              <a:tr h="476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Элементы, виды задач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Приёмы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7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1. Развитие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мелкой моторики рук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Дидактические игры и упражнения: «Нанизываем бусы», «Веселые шнурки», «мозаика». Завязывание узлов, запутывание, плетение, откручивание и закручивание пробок.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Пуговицы, колечки на ленте, прищепки, шнуры, цветные карандаши, пробки.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5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Сенсорика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Уточнение представлений детей об основных цветах.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Д/и: «Весёлая гусеница», «Подбери цвет», «Подбери форму», «Чего не стало?», «Лёгкий – тяжёлый», «Радуга», «Шнуровка».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фигуры, крышки, телевизор с набором карточек, пробки, шнурки, прищепки, цветные колёса.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1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3. Тактильные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ощущения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Д/и: «Чудесный мешочек», «Что звучит?».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Мешочки с крупой (горох, гречка, пшено), бутылочки с песком.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2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4.  Дыхательная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гимнастика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«Подуй на облачко», «Разноцветный салют».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Бутылочки, трубочки, мишура, снежинки из бумаги.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1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5.   Развитие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речи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«Возьми красный карандаш», «Кто пришел?».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Карандаши, бумага, поющая кукла, говорящий кот.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620687"/>
          <a:ext cx="9144001" cy="7356936"/>
        </p:xfrm>
        <a:graphic>
          <a:graphicData uri="http://schemas.openxmlformats.org/drawingml/2006/table">
            <a:tbl>
              <a:tblPr/>
              <a:tblGrid>
                <a:gridCol w="2983800"/>
                <a:gridCol w="3173594"/>
                <a:gridCol w="2986607"/>
              </a:tblGrid>
              <a:tr h="104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Элементы, виды задач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Приёмы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мелкой моторики рук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Дидактические игры и упражнения: «Нанизываем бусы», «Веселые шнурки», «мозаика». Завязывание узлов, запутывание, плетение, откручивание и закручивание пробок.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Пуговицы, колечки на ленте, прищепки, шнуры, цветные карандаши, пробки.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2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2.    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Сенсорика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Уточнение представлений детей об основных цветах.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Д/и: «Весёлая гусеница», «Подбери цвет», «Подбери форму», «Чего не стало?», «Лёгкий – тяжёлый», «Радуга», «Шнуровка».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фигуры, крышки, телевизор с набором карточек, пробки, шнурки, прищепки, цветные колёса.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3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3.     Тактильные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ощущения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Д/и: «Чудесный мешочек», «Что звучит?».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Мешочки с крупой (горох, гречка, пшено), бутылочки с песком.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4.      Дыхательная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гимнастика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«Подуй на облачко», «Разноцветный салют».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Бутылочки, трубочки, мишура, снежинки из бумаги.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4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5.      Развитие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речи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«Возьми красный карандаш», «Кто пришел?».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Карандаши, бумага, поющая кукла, говорящий кот.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17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6.      Развитие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психических процессов (внимание, память,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   мышление,           воображение)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«Рисуй, играй», «Сравни», Д/и: «Радуга», «Весёлые шнурочки»,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«плетение».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Доска с ёлочками, карандаши, бумага, разноцветные колёса, пробки, прищепки,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шнурки, ленточки, телефонные шнуры.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58" marR="266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-2910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Сенсомоторное многофункциональное панно паровозик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способствует к комплексному подходу в сенсомоторном развитии детей раннего возраста.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290821"/>
            <a:ext cx="8496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Первые знания об окружающем мире складываются у ребенка в процессе освоения им близлежащего  пространства, поэтому в ранний период детства мы особое внимание уделяем организации в детском саду предметной среды, которая должна соответствовать возрастным особенностям воспитанников, их потребностям и интересам. В нашей группе создана предметно – развивающая среда, помогающая в решении следующих задач: 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эмоционального положительного настроения;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развития интереса и побуждения к действиям;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знакомство с сенсорными эталонами;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и активизация словаря;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наглядно – действенного мышления, внимания, памяти, восприятия;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навыка совместного действия с предметом.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Предметный мир детства – это не только игровая среда, но и среда развития всех специфических детских видов деятельности. Деятельность осуществляется только при условии, что у ребенка есть необходимые для этого средства, сформированы в достаточной мере способы действия. Создавая условия для сенсомоторного развития дошкольников, мы изготовили следующие предметные модели. Это «карусель», «радуга», «математический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dirty="0" smtClean="0"/>
          </a:p>
          <a:p>
            <a:pPr algn="ctr"/>
            <a:endParaRPr lang="ru-RU" sz="4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-171400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 проблемы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610324"/>
            <a:ext cx="849694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действительно, детский сад – это второй дом для нас и детей. А свой дом всегда хочется сделать уютным, красивым, чтобы в нем жилось спокойно, счастливо и интересно, а самое главное, чтобы дети бежали сюда с охотой и удовольствием, а родителям было спокойно на душе. В настоящее время в системе дошкольного воспитания одним из главных приоритетов является воспитание и развитие ребенка в раннем возрасте, как основа для дальнейшего становления личности в ДОУ  и подготовке его к школе. На сегодняшний  день имеются широкие возможности для развития детей раннего возраста, предусмотренные в различных программах воспитания и обучения, и все-таки практика работы с детьми выявляет недостаточный уровень развития познавательного интереса, мышления, речи, внимания, памяти, восприятия. Опыт показал, что многие дети приходят в детский сад с некоторым отставанием в речевом развитии, с недоразвитием мелкой моторики пальцев рук, с нарушением ощущений цветовой гаммы. А ведь давно известно, что развитие ребенка, образно говоря, находится на кончиках пальцев рук. Поэтому мы определили значимость сенсомоторного развития. Сенсомоторное развитие включает в себя:  развитие мелкой  моторики пальцев рук,  развитие восприятия и формирования представлений  о внешних свойствах предметов  (форма, цвет, величина, положение в пространстве).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этих уголков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различать цвета, сходство и различия между предметами, имеющими одинаковые названия, формировать умения называть свойства предметов; развивать продуктивную деятельность.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7072"/>
            <a:ext cx="2987824" cy="2780928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77072"/>
            <a:ext cx="3312368" cy="2780928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077072"/>
            <a:ext cx="2843808" cy="278092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3585646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 развитии детей по сенсорному воспитанию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№ 12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Ястребок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Распопова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Валерьевна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AM0065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688632" cy="37170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7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1799" y="332656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Создание условий для организации работы, направленной на повышение уровня сенсорного развития детей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7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6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07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0003" y="0"/>
            <a:ext cx="2791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/>
                <a:solidFill>
                  <a:srgbClr val="FFFF00"/>
                </a:solidFill>
                <a:effectLst/>
              </a:rPr>
              <a:t>Задачи:</a:t>
            </a:r>
            <a:endParaRPr lang="ru-RU" sz="5400" b="1" u="sng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3" name="Тройная стрелка влево/вправо/вверх 2"/>
          <p:cNvSpPr/>
          <p:nvPr/>
        </p:nvSpPr>
        <p:spPr>
          <a:xfrm flipV="1">
            <a:off x="2627784" y="908720"/>
            <a:ext cx="3024336" cy="194421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23762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Создать спокойную игровую среду для организации игр по сенсорному развитию детей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996952"/>
            <a:ext cx="353210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Разработать методическое сопровождение к организации игр по сенсорному воспитанию детей младшего возраста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340768"/>
            <a:ext cx="34918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Приобщить родителей к организации игр, в семье и детском саду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Введение в предметно – развивающую среду группы вышеперечисленных моделей позволит нам наиболее успешно осуществлять воспитательную работу, как на этапе адаптации каждого ребёнка, так и в процессе обучения и развития детей младшего возраста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13865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Родительское собрание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Сенсорное воспитание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основа умственного развития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Сенсорное развитие 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это развитие его восприятия и формирование представлений о внешних свойствах предметов: их форме, цвете, величине, положении в пространстве, а так же запахе, вкусе и т. п. в раннем возрасте наиболее благоприятно для совершенствования деятельности органов чувств, накопления представлений об окружающем мире.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Сенсорное развитие составляет фундамент общего умственного развития ребенка и имеет самостоятельное значение, так как полноценное восприятие необходимо и для успешного обучения ребенка в детском саду и школе.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восприятия предметов и явлений окружающего мира начинается познание. Все другие формы познания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запоминания, мышления, воображение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строится на основе образов восприятия, являются результатом их переработки.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детском саду ребенок обучается рисованию, лепке, конструированию, знакомится с явлениями природы, начинает осваивать основы математики и грамоты. Овладение знаниями и умениями во всех этих областях требует постоянного внимания к внешним свойствам предметов, их учета и использования. Так, для того чтобы получить в рисунке сходство с изображенным предметом, ребенок должен достаточно четко уловить особенности его формы, цвета.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Конструирование требует исследования формы предмета (образца) его строения. Ребенок выясняет взаимоотношение частей в пространстве и соотносит свойства образца со свойствами имеющего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постоянной ориентировки во внешних свойствах предметов невозможно получить отчетливые представления о явлениях живой и неживой природы, об их сезонных изменениях.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раннем возрасте ведущим видом деятельности ребенка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является предметная деятельность. Именно она оказывает наибольшее влияние на его развитие, поэтому и называется ведущей. В ней происходит познание окружающего мира. Дети познают разнообразные предметы быта, природные материалы, овладевают действиями с ними в соответствии с их назначением, т. е. развивается предметно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орудийная деятельность, в процессе которой обогащается познание свойств, качеств окружающего мира.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в процессе действий с предметами выделяются их признаки: цвет, форма, величина, предметы сравниваются между собой и обобщаются по данному признаку наглядно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действенным способом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055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5143500" cy="457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568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занятия для родителей с детьми по 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сенсорике</a:t>
            </a:r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5fa48c674d4a6274e7a255c5876a12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956496_large_rasskraski_razvavauschi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h1_2k-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h2_2k-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h3_2k-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ch4_2k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Игры, которые мы используем в своей работе </a:t>
            </a: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вызывают у детей радость. Они радуются тому, что </a:t>
            </a: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знали что – то новое, радуются своим достижениям, тому, что добились результатов</a:t>
            </a:r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2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4481" y="0"/>
            <a:ext cx="427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Причины:</a:t>
            </a:r>
            <a:endParaRPr lang="ru-RU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3214" y="105273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Недостаточные условия для организации игр, направленных на сенсорное развитие детей в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Низкий уровень сенсорного развития детей вновь поступивших в детский сад;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Низкий уровень родителей в понимании значения сенсорного воспитания ребёнка.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Предполагаемый результат:</a:t>
            </a:r>
          </a:p>
          <a:p>
            <a:endParaRPr lang="ru-RU" sz="4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410355"/>
            <a:ext cx="9143999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группе создана игровая среда для организации игр, направленных на сенсорное развитие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Разработана методическое сопровождение по данной теме (составлен перспективный план по сенсорному развитию ребёнка младшего возраста);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Родители приобретают игры, способствующие развитию сенсорных способностей;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детей сформирован устойчивый интерес к играм и игрушкам, способствующим сенсорному развитию.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7384"/>
          <a:ext cx="9108504" cy="6892560"/>
        </p:xfrm>
        <a:graphic>
          <a:graphicData uri="http://schemas.openxmlformats.org/drawingml/2006/table">
            <a:tbl>
              <a:tblPr/>
              <a:tblGrid>
                <a:gridCol w="4026989"/>
                <a:gridCol w="2050787"/>
                <a:gridCol w="3030728"/>
              </a:tblGrid>
              <a:tr h="2031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6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I этап. Организационный.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Методическое сопровождение.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Составление диагностических карт.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Проведение диагностик.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Составление картотеки игр, направленных на развитие сенсорных способностей детей.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356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Развивающая среда.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Приобретение игрового материала.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в группе «Центра сенсорного развития».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Наглядные материалы по активизации сенсорного опыта детей.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Звучащие игрушки.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Игрушки для развития тактильных ощущений и мелкой моторики пальцев рук.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родителей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Родительское собрание (Значение сенсорного воспитания для умственного развития ребенка).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Организация выставок, конкурсов по изготовлению игровых материалов, пособий.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Игровые задания для сенсорного развития ребенка в семейных условиях.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Сентябрь - май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          Сентябрь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май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Распопова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Е.В.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Зав.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/с №12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Шулейманова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Н.П.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Распопова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Распопова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68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II этап. Внедренческий.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1.Составление перспективного плана по сенсорному развитию ребёнка младшего возраста.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2. Разработка конспектов занятий по воспитанию сенсорной культуры ребёнка.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Сентябрь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ноябрь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Распопова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Зав.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/с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Шулейманова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Н.П.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1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III этап. Итоговый.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Диагностика детей.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Сенсорный праздник.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Воспитатель: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Распопова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576" marR="19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95536" y="1268760"/>
            <a:ext cx="1187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15 %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365</TotalTime>
  <Words>1468</Words>
  <Application>Microsoft Office PowerPoint</Application>
  <PresentationFormat>Экран (4:3)</PresentationFormat>
  <Paragraphs>160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Admin</cp:lastModifiedBy>
  <cp:revision>39</cp:revision>
  <dcterms:created xsi:type="dcterms:W3CDTF">2013-09-24T04:21:28Z</dcterms:created>
  <dcterms:modified xsi:type="dcterms:W3CDTF">2014-09-20T06:21:41Z</dcterms:modified>
</cp:coreProperties>
</file>