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8" r:id="rId2"/>
    <p:sldId id="256" r:id="rId3"/>
    <p:sldId id="282" r:id="rId4"/>
    <p:sldId id="257" r:id="rId5"/>
    <p:sldId id="260" r:id="rId6"/>
    <p:sldId id="263" r:id="rId7"/>
    <p:sldId id="276" r:id="rId8"/>
    <p:sldId id="261" r:id="rId9"/>
    <p:sldId id="265" r:id="rId10"/>
    <p:sldId id="266" r:id="rId11"/>
    <p:sldId id="267" r:id="rId12"/>
    <p:sldId id="268" r:id="rId13"/>
    <p:sldId id="269" r:id="rId14"/>
    <p:sldId id="270" r:id="rId15"/>
    <p:sldId id="271" r:id="rId16"/>
    <p:sldId id="272" r:id="rId17"/>
    <p:sldId id="273" r:id="rId18"/>
    <p:sldId id="283" r:id="rId19"/>
    <p:sldId id="274" r:id="rId20"/>
    <p:sldId id="275" r:id="rId21"/>
    <p:sldId id="278" r:id="rId22"/>
    <p:sldId id="26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7857" autoAdjust="0"/>
  </p:normalViewPr>
  <p:slideViewPr>
    <p:cSldViewPr>
      <p:cViewPr varScale="1">
        <p:scale>
          <a:sx n="57" d="100"/>
          <a:sy n="57" d="100"/>
        </p:scale>
        <p:origin x="-8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9B193-3C64-465D-B2A8-6D5EC662AF1D}" type="datetimeFigureOut">
              <a:rPr lang="ru-RU" smtClean="0"/>
              <a:pPr/>
              <a:t>11.12.2013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4F82-EFE3-41BB-8C9D-4CB7B9D912E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alend.ru/holidays/0/0/141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calend.ru/day/7-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свете нет, пожалуй, более важного и замечательного союза между людьми, чем семейный. Если перефразировать известную английскую пословицу, то можно справедливо заметить, что семья — это крепость. Каждый человек должен стремиться к тому, чтобы по отношению к его семье этот принцип соответствовал истине. Международный день семьи подтверждает огромную важность небольшой ячейки общества для самого общества в его глубинном понимании. Этот праздник отмечается ежегодно 15 мая, и у народов разных стран имеются свои традиции празднования. Однако в чем-то они, безусловно, схожи. В этот день принято поздравлять своих родных, но самое главное — помнить о своей семье не только в праздник, а в любой день без исключений. </a:t>
            </a:r>
          </a:p>
          <a:p>
            <a:r>
              <a:rPr lang="ru-RU" dirty="0" smtClean="0"/>
              <a:t>В 1993 году Генеральная Ассамблея постановила, что начиная с 1994 года 15 мая ежегодно будет отмечаться как Международный день семей.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Символично, что Всероссийский день семьи, любви и верности впервые отмечался в 2008 году, который был объявлен годом семьи.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Этот праздник в России учрежден по инициативе депутатов Государственной Думы. Интересно, что инициатива празднования Дня семьи поддержана всеми традиционными религиозными организациями России — ведь идея празднования Дня семьи, любви и верности не имеет конфессиональных границ. В каждой религии есть примеры семейной верности и любви.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У нового семейного праздника уже есть медаль, которую будут вручать 8 июля, и очень нежный символ — ромашка. Этому теплому празднику рады в любом доме, поэтому-то ему так легко шагается — выйдя из церковного календаря, он готов постучаться в каждую дверь.</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России – День семьи, а это значит,</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Что мир и дружба в тесном коллективе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С названием «семья» — и девочка, и мальчик,</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Конечно, понимают, что красиво,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Когда в семье – любовь и преданность,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Когда взаимно все в большом кругу,</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a:t>
            </a:r>
            <a:r>
              <a:rPr lang="ru-RU" sz="1200" kern="1200" dirty="0" err="1" smtClean="0">
                <a:solidFill>
                  <a:schemeClr val="tx1"/>
                </a:solidFill>
                <a:latin typeface="+mn-lt"/>
                <a:ea typeface="+mn-ea"/>
                <a:cs typeface="+mn-cs"/>
              </a:rPr>
              <a:t>поздравок</a:t>
            </a:r>
            <a:r>
              <a:rPr lang="ru-RU" sz="1200" kern="1200" dirty="0" smtClean="0">
                <a:solidFill>
                  <a:schemeClr val="tx1"/>
                </a:solidFill>
                <a:latin typeface="+mn-lt"/>
                <a:ea typeface="+mn-ea"/>
                <a:cs typeface="+mn-cs"/>
              </a:rPr>
              <a:t>, желающий, чтоб верность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Сопровождала вечно бы судьбу.</a:t>
            </a:r>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может быть семьи дороже?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Теплом встречает отчий дом,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Здесь ждут тебя всегда с любовью,</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провожают в путь с добром!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Отец и мать, и дети дружно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Сидят за праздничным столом,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вместе им совсем не скучно,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А интересно впятером.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Малыш для старших как любимец,</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Родители — во всем мудрей,</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Любимый папа — друг, кормилец,</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А мама ближе всех, родней.</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Любите! И цените счастье!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Оно рождается в семье,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Что может быть ее дороже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На этой сказочной земле!</a:t>
            </a:r>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Известный русский писатель Л. Н. Толстой утверждал, что «все счастливые семьи счастливы одинаково, а каждая несчастная семья несчастна по-своему». Но мы хотим пожелать, чтобы на свете не было, несчастливых семей, чтобы все семьи были счастливы, и пусть каждый член семьи будет доволен тем, что у него есть близкие родственники, что у него такая замечательная семья! Семья — это «святая святых»! И пусть в этот знаменательный день все близкие и родные люди соберутся вместе и просто порадуются тому, что они есть друг у друга, что они — дружная семья. С праздником!</a:t>
            </a: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умная жена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Будет крепкою семья,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Если муж всех обеспечит,</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Будет жить семейка вечно!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Для семьи любовь важна,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Очень хрупкая она,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Можешь, словом зацепить,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любовь свою разбить.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Пожелаем семьям всем,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Что не ссорились совсем!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Чтобы очень дружно жили,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детей своих растили!</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Сегодня я хочу напомнить всем, что по-настоящему значимо в человеческих отношениях: радость отцовства</a:t>
            </a:r>
            <a:r>
              <a:rPr lang="ru-RU" baseline="0" dirty="0" smtClean="0"/>
              <a:t> и материнства, забота о родителях, близких и любимых.</a:t>
            </a: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жизни любого человека встречаются всякие люди, но кто бы ему ни встретился, где бы он не находился, ему всегда будет тепло и радостно на душе от того, что где-то в родной стороне у него есть дом, семья, Человеку гораздо легче живется со знанием того, что где-то его любят и ждут самые близкие и родные люди, что есть семья, где его всегда примут, всегда поймут, простят к окажут любую помощь.</a:t>
            </a: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Мы глубоко уверены, что фундаментом общества, в котором мы живём, должна быть Семья! Не деньги, не карьерный рост отдельных личностей, не мировые проблемы, а именно Семья! Институт Семьи в России пошатнулся во времена перестройки и внезапно взорвавшейся сексуальной революцией в обществе. Увы, но на чужих ошибках мы не учимся, опыт других стран, перешагнувших пропасть последствий попрания Семьи не перенимаем. Мы уверенны, что только Семья - это мерило ценностей общества, это крепость и оплот отдельного человека, дети - это бесценный дар, скрепляющий семейные узы. Все мы хотим, чтобы дома нас ждали, любили, нам верили, так только в Семье, а не в "свободных" ни к чему не обязывающих отношениях, можно удовлетворить нормальные человеческие потребности. Доверяйте друг другу, цените друг друга, берегите друг друга! Пусть Ваши Семьи будут крепкими, а отношения - стабильными и долговечными!</a:t>
            </a:r>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spc="14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районном центре Саракташ Оренбургской области живет самая большая семья в России. Настоятель Свято-Троицкой Обители Милосердия протоирей Николай и его супруга - матушка Галина </a:t>
            </a:r>
            <a:r>
              <a:rPr lang="ru-RU" sz="1200" spc="14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Стремские</a:t>
            </a:r>
            <a:r>
              <a:rPr lang="ru-RU" sz="1200" spc="14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воспитывают 60 приемных детей, взятых из детских домов многих городов России в период с 1992 года по настоящее время. 24 из них усыновлены, остальные находятся под опекой.</a:t>
            </a:r>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Семья — гарант того, что человек не будет одинок. Человеческий мир не совсем совершенен, но каждый знает, что добрая и теплая атмосфера семьи способна творить чудеса, помогает скрасить не самые лучшие моменты, которые встречаются в жизни каждого, а счастье, разделенное вместе с семьей, с любимыми родственниками, будет еще больше, еще сильнее. Поздравляем все семьи с праздником и желаем, чтобы все были вместе, не расставались, не ссорились, жили дружно и счастливо! Постарайтесь сделать это так!</a:t>
            </a: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Семья! Именно с нее начинается жизнь человека, именно здесь происходит познание любви и уважения, радости и добра, именно в семье нас учат общению с окружающим миром, именно здесь складываются традиции и передаются из поколения в поколение.</a:t>
            </a:r>
            <a:br>
              <a:rPr lang="ru-RU" dirty="0" smtClean="0"/>
            </a:br>
            <a:r>
              <a:rPr lang="ru-RU" dirty="0" smtClean="0"/>
              <a:t>Во все времена по отношению государства к семье, по положению семьи в обществе судили о развитии страны.</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Семья дана каждому из нас с рождения в качестве защиты от окружающего зла, от плохих людей, как помощь для того, чтобы было легче справляться с жизненными невзгодами, потому что только близкий и родной человек искренне и от всего сердца может «взять» на себя часть боли и обиды, успокоить, утешить. Семья придает уверенность в завтрашнем дне: вот почему каждый человек должен беречь и заботиться о своих близких людях. Человек живет семьей, а значит, в ней должен быть достаток, а все члены семьи должны любить и уважать друг друга, и тогда счастье их обеспечено! Поздравляем всех с Днем семьи и желаем всем семьям всего самого доброго: здоровья родных и близких, семейного счастья!</a:t>
            </a:r>
          </a:p>
          <a:p>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t>В 2009 году по данным Росстата в России зафиксировано более 1 млн. 200 тыс. браков.</a:t>
            </a:r>
            <a:r>
              <a:rPr lang="ru-RU" baseline="0" dirty="0" smtClean="0"/>
              <a:t> </a:t>
            </a:r>
            <a:r>
              <a:rPr lang="ru-RU" dirty="0" smtClean="0"/>
              <a:t>Прирост количества браков относительно 2008 года составляет </a:t>
            </a:r>
            <a:r>
              <a:rPr lang="ru-RU" b="0" dirty="0" smtClean="0"/>
              <a:t>10% </a:t>
            </a:r>
            <a:r>
              <a:rPr lang="ru-RU" dirty="0" smtClean="0"/>
              <a:t>. Самым активным возрастом для заключения браков является период от 25 до 34 лет. В это время совершается практически половина всех браков. </a:t>
            </a:r>
          </a:p>
          <a:p>
            <a:r>
              <a:rPr lang="ru-RU" dirty="0" smtClean="0"/>
              <a:t>В 2008 году Москва установила своеобразный рекорд. Если в 2007 году жители столицы создали семью с гражданами 102 стран, то в 2008 уже с гражданами 106 стран. Среди государств дальнего зарубежья лидируют Турция, Германия, США, Израиль и Великобритания. </a:t>
            </a:r>
          </a:p>
          <a:p>
            <a:r>
              <a:rPr lang="ru-RU" dirty="0" smtClean="0"/>
              <a:t>Что касается разводов, то в целом по стране цифра, к сожалению, упорно растет. Соотношение между браками и разводами находится в </a:t>
            </a:r>
            <a:r>
              <a:rPr lang="ru-RU" b="0" dirty="0" smtClean="0"/>
              <a:t>пределах 70</a:t>
            </a:r>
            <a:r>
              <a:rPr lang="ru-RU" b="0" baseline="0" dirty="0" smtClean="0"/>
              <a:t> - </a:t>
            </a:r>
            <a:r>
              <a:rPr lang="ru-RU" b="0" dirty="0" smtClean="0"/>
              <a:t>80%. </a:t>
            </a:r>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pPr algn="l"/>
            <a:r>
              <a:rPr lang="ru-RU" b="0" dirty="0" smtClean="0"/>
              <a:t>Мы</a:t>
            </a:r>
            <a:r>
              <a:rPr lang="ru-RU" b="0" baseline="0" dirty="0" smtClean="0"/>
              <a:t> хотим Вам напомнить, </a:t>
            </a:r>
            <a:r>
              <a:rPr lang="ru-RU" b="0" dirty="0" smtClean="0"/>
              <a:t>свадебные годовщины по годам свадеб.</a:t>
            </a:r>
            <a:r>
              <a:rPr lang="ru-RU" b="0" baseline="0" dirty="0" smtClean="0"/>
              <a:t> Поздравьте своих родных, родителей, друзей….</a:t>
            </a:r>
            <a:endParaRPr lang="ru-RU" b="0" dirty="0" smtClean="0"/>
          </a:p>
          <a:p>
            <a:r>
              <a:rPr lang="ru-RU" b="1" dirty="0" smtClean="0"/>
              <a:t>0 лет свадьбы - Зеленая свадьба. </a:t>
            </a:r>
            <a:r>
              <a:rPr lang="ru-RU" dirty="0" smtClean="0"/>
              <a:t>Первый день свадьбы и весь первый год совместной жизни после. Название символизирует юность, чистоту и свежесть.</a:t>
            </a:r>
          </a:p>
          <a:p>
            <a:r>
              <a:rPr lang="ru-RU" b="1" dirty="0" smtClean="0"/>
              <a:t>1 год свадьбы - Ситцевая свадьба. </a:t>
            </a:r>
            <a:r>
              <a:rPr lang="ru-RU" dirty="0" smtClean="0"/>
              <a:t>Через 1 год совместной жизни молодожены отмечают ситцевую (марлевую) свадьбу.</a:t>
            </a:r>
          </a:p>
          <a:p>
            <a:r>
              <a:rPr lang="ru-RU" b="1" dirty="0" smtClean="0"/>
              <a:t>2 года - Бумажная свадьба. </a:t>
            </a:r>
            <a:r>
              <a:rPr lang="ru-RU" dirty="0" smtClean="0"/>
              <a:t>Название этой годовщины отражает трудности, подстерегающие молодых на втором году брака.</a:t>
            </a:r>
          </a:p>
          <a:p>
            <a:r>
              <a:rPr lang="ru-RU" b="1" dirty="0" smtClean="0"/>
              <a:t>3 года - Кожаная свадьба. </a:t>
            </a:r>
            <a:r>
              <a:rPr lang="ru-RU" dirty="0" smtClean="0"/>
              <a:t>Отношения уже прочнее "бумажных", поэтому  их не порвать так легко. Муж и жена научились гибкому подходу.</a:t>
            </a:r>
          </a:p>
          <a:p>
            <a:r>
              <a:rPr lang="ru-RU" b="1" dirty="0" smtClean="0"/>
              <a:t>4 года - Льняная свадьба. </a:t>
            </a:r>
            <a:r>
              <a:rPr lang="ru-RU" dirty="0" smtClean="0"/>
              <a:t>Она же  - Восковая свадьба. В семье правят уже не только эмоции, но и забота о материальном благополучии.</a:t>
            </a:r>
          </a:p>
          <a:p>
            <a:r>
              <a:rPr lang="ru-RU" b="1" dirty="0" smtClean="0"/>
              <a:t>5 лет - Деревянная свадьба. </a:t>
            </a:r>
            <a:r>
              <a:rPr lang="ru-RU" dirty="0" smtClean="0"/>
              <a:t>Первый крупный семейный юбилей. Семья со "стажем" в 5 лет это как деревянный дом - уже основательный, но.</a:t>
            </a:r>
          </a:p>
          <a:p>
            <a:r>
              <a:rPr lang="ru-RU" b="1" dirty="0" smtClean="0"/>
              <a:t>6 лет  - Чугунная свадьба. </a:t>
            </a:r>
            <a:r>
              <a:rPr lang="ru-RU" dirty="0" smtClean="0"/>
              <a:t>Название первой "металлической" свадьбы. Отношения уже прочны, как металл, но чугун металл очень хрупкий.</a:t>
            </a:r>
          </a:p>
          <a:p>
            <a:r>
              <a:rPr lang="ru-RU" b="1" dirty="0" smtClean="0"/>
              <a:t>6,5 лет - Цинковая свадьба. </a:t>
            </a:r>
            <a:r>
              <a:rPr lang="ru-RU" dirty="0" smtClean="0"/>
              <a:t>Таково название первой из неполных годовщин свадеб. Этот странный "юбилей на ровном месте" можно объяснить только желанием устроить себе маленький праздник в будний день:)</a:t>
            </a:r>
          </a:p>
          <a:p>
            <a:r>
              <a:rPr lang="ru-RU" b="1" dirty="0" smtClean="0"/>
              <a:t>7 лет - Медная свадьба (или шерстяная свадьба). </a:t>
            </a:r>
            <a:r>
              <a:rPr lang="ru-RU" dirty="0" smtClean="0"/>
              <a:t>Название годовщины соотносит статус семьи со статусом металла - он уже "ценный", но ещё не "благородный". </a:t>
            </a:r>
          </a:p>
          <a:p>
            <a:r>
              <a:rPr lang="ru-RU" b="1" dirty="0" smtClean="0"/>
              <a:t>8 лет - Жестяная свадьба. </a:t>
            </a:r>
            <a:r>
              <a:rPr lang="ru-RU" dirty="0" smtClean="0"/>
              <a:t>Утверждают, что на 8 год после свадьбы обновляются отношения, и это символизирует сверкающая  жесть.</a:t>
            </a:r>
          </a:p>
          <a:p>
            <a:r>
              <a:rPr lang="ru-RU" b="1" dirty="0" smtClean="0"/>
              <a:t>9 лет - Фаянсовая свадьба. </a:t>
            </a:r>
            <a:r>
              <a:rPr lang="ru-RU" dirty="0" smtClean="0"/>
              <a:t>У названия 9 годовщины свадьбы есть разные толкования. По одной версии, речь идёт о хрупкости отношений.</a:t>
            </a:r>
          </a:p>
          <a:p>
            <a:r>
              <a:rPr lang="ru-RU" b="1" dirty="0" smtClean="0"/>
              <a:t>10 лет - Розовая свадьба (или оловянная свадьба). </a:t>
            </a:r>
            <a:r>
              <a:rPr lang="ru-RU" dirty="0" smtClean="0"/>
              <a:t>Первая "круглая" семейная дата, её отмечают со всем размахом. В гости зовут всех, кого приглашали на свадьбу.</a:t>
            </a:r>
          </a:p>
          <a:p>
            <a:r>
              <a:rPr lang="ru-RU" b="1" dirty="0" smtClean="0"/>
              <a:t>11 лет - Стальная свадьба. </a:t>
            </a:r>
            <a:r>
              <a:rPr lang="ru-RU" dirty="0" smtClean="0"/>
              <a:t>Годовщина 11 лет свадьбы - отсчёт нового десятилетия семейных отношений, которые закалились, как сталь.</a:t>
            </a:r>
          </a:p>
          <a:p>
            <a:r>
              <a:rPr lang="ru-RU" b="1" dirty="0" smtClean="0"/>
              <a:t>12,5 лет - Никелевая свадьба. </a:t>
            </a:r>
            <a:r>
              <a:rPr lang="ru-RU" dirty="0" smtClean="0"/>
              <a:t>Вторая "неполная" годовщина свадьбы, однако, вполне возможно отпраздновать её и на полгода раньше.</a:t>
            </a:r>
          </a:p>
          <a:p>
            <a:r>
              <a:rPr lang="ru-RU" b="1" dirty="0" smtClean="0"/>
              <a:t>13 лет - Ландышевая свадьба. </a:t>
            </a:r>
            <a:r>
              <a:rPr lang="ru-RU" dirty="0" smtClean="0"/>
              <a:t>Как бы в порядке компенсации за "несчастливое" число - очень романтичное название:) Другое название – кружевная.</a:t>
            </a:r>
          </a:p>
          <a:p>
            <a:r>
              <a:rPr lang="ru-RU" b="1" dirty="0" smtClean="0"/>
              <a:t>14 лет - Агатовая свадьба. </a:t>
            </a:r>
            <a:r>
              <a:rPr lang="ru-RU" dirty="0" smtClean="0"/>
              <a:t>Ценность семьи растет. Первая из свадебных годовщин, названия которых связаны с драгоценными камнями.</a:t>
            </a:r>
          </a:p>
          <a:p>
            <a:r>
              <a:rPr lang="ru-RU" b="1" dirty="0" smtClean="0"/>
              <a:t>15 лет - Стеклянная свадьба. </a:t>
            </a:r>
            <a:r>
              <a:rPr lang="ru-RU" dirty="0" smtClean="0"/>
              <a:t>У названия 15-й годовщины свадьбы толкование простое. Чистота и прозрачность стекла.</a:t>
            </a:r>
          </a:p>
          <a:p>
            <a:r>
              <a:rPr lang="ru-RU" b="1" dirty="0" smtClean="0"/>
              <a:t> 16 лет и 17 лет - не отмечается. </a:t>
            </a:r>
            <a:r>
              <a:rPr lang="ru-RU" dirty="0" smtClean="0"/>
              <a:t>Названия 16 и 17 годовщин в серьёзных источниках не указаны. По-видимому, традиционно они не отмечаются. </a:t>
            </a:r>
          </a:p>
          <a:p>
            <a:r>
              <a:rPr lang="ru-RU" b="1" dirty="0" smtClean="0"/>
              <a:t>18 лет - Бирюзовая свадьба. </a:t>
            </a:r>
            <a:r>
              <a:rPr lang="ru-RU" dirty="0" smtClean="0"/>
              <a:t>Часто 18 годовщина свадьбы совпадает с совершеннолетием первенца. Яркость бирюзы - символ окончания сложных и кризисных ситуаций, связанных с взрослением сына или дочери; семейные отношения должны "заиграть" новым светом. </a:t>
            </a:r>
          </a:p>
          <a:p>
            <a:r>
              <a:rPr lang="ru-RU" b="1" dirty="0" smtClean="0"/>
              <a:t>19 лет - не отмечается. </a:t>
            </a:r>
          </a:p>
          <a:p>
            <a:r>
              <a:rPr lang="ru-RU" b="1" dirty="0" smtClean="0"/>
              <a:t>20 лет - Фарфоровая свадьба. </a:t>
            </a:r>
            <a:r>
              <a:rPr lang="ru-RU" dirty="0" smtClean="0"/>
              <a:t>Важная круглая дата семьи. Считается, что за 20 лет со дня свадьбы вся подаренная к свадьбе посуда разбилась.</a:t>
            </a:r>
          </a:p>
          <a:p>
            <a:r>
              <a:rPr lang="ru-RU" b="1" dirty="0" smtClean="0"/>
              <a:t>21 год - Опаловая свадьба </a:t>
            </a:r>
            <a:br>
              <a:rPr lang="ru-RU" b="1" dirty="0" smtClean="0"/>
            </a:br>
            <a:r>
              <a:rPr lang="ru-RU" b="1" dirty="0" smtClean="0"/>
              <a:t>22 года - Бронзовая свадьба </a:t>
            </a:r>
            <a:br>
              <a:rPr lang="ru-RU" b="1" dirty="0" smtClean="0"/>
            </a:br>
            <a:r>
              <a:rPr lang="ru-RU" b="1" dirty="0" smtClean="0"/>
              <a:t>23 года - Берилловая свадьба </a:t>
            </a:r>
            <a:br>
              <a:rPr lang="ru-RU" b="1" dirty="0" smtClean="0"/>
            </a:br>
            <a:r>
              <a:rPr lang="ru-RU" b="1" dirty="0" smtClean="0"/>
              <a:t>24 годовщина - Атласная свадьба. </a:t>
            </a:r>
            <a:r>
              <a:rPr lang="ru-RU" dirty="0" smtClean="0"/>
              <a:t>Сведений о перечисленных выше свадебных юбилеях практически нет, кроме, собственно, названий свадеб. </a:t>
            </a:r>
          </a:p>
          <a:p>
            <a:r>
              <a:rPr lang="ru-RU" b="1" dirty="0" smtClean="0"/>
              <a:t>25 лет - Серебряная свадьба. </a:t>
            </a:r>
            <a:r>
              <a:rPr lang="ru-RU" dirty="0" smtClean="0"/>
              <a:t>Да, это первый знаменитый юбилей свадьбы. "Серебряные свадьбы, негаснущий костёр" - даже песня сложена.</a:t>
            </a:r>
          </a:p>
          <a:p>
            <a:r>
              <a:rPr lang="ru-RU" b="1" dirty="0" smtClean="0"/>
              <a:t>26 лет - Нефритовая свадьба </a:t>
            </a:r>
          </a:p>
          <a:p>
            <a:r>
              <a:rPr lang="ru-RU" b="1" dirty="0" smtClean="0"/>
              <a:t>27 лет - Свадьба красного дерева </a:t>
            </a:r>
          </a:p>
          <a:p>
            <a:r>
              <a:rPr lang="ru-RU" b="1" dirty="0" smtClean="0"/>
              <a:t>28 годовщина - не отмечается </a:t>
            </a:r>
          </a:p>
          <a:p>
            <a:r>
              <a:rPr lang="ru-RU" b="1" dirty="0" smtClean="0"/>
              <a:t>29 лет со дня - Бархатная свадьба</a:t>
            </a:r>
          </a:p>
          <a:p>
            <a:r>
              <a:rPr lang="ru-RU" b="1" dirty="0" smtClean="0"/>
              <a:t>30 лет - Жемчужная свадьба. </a:t>
            </a:r>
            <a:r>
              <a:rPr lang="ru-RU" dirty="0" smtClean="0"/>
              <a:t>Следующий крупный юбилей свадьбы. Название свадьбы - символ чистых и  безупречных отношений в семье.</a:t>
            </a:r>
          </a:p>
          <a:p>
            <a:r>
              <a:rPr lang="ru-RU" b="1" dirty="0" smtClean="0"/>
              <a:t>31 год - Смуглая свадьба </a:t>
            </a:r>
          </a:p>
          <a:p>
            <a:r>
              <a:rPr lang="ru-RU" b="1" dirty="0" smtClean="0"/>
              <a:t>32 и 33года - не отмечается</a:t>
            </a:r>
          </a:p>
          <a:p>
            <a:r>
              <a:rPr lang="ru-RU" b="1" dirty="0" smtClean="0"/>
              <a:t>34 годовщина - Янтарная свадьба</a:t>
            </a:r>
          </a:p>
          <a:p>
            <a:r>
              <a:rPr lang="ru-RU" b="1" dirty="0" smtClean="0"/>
              <a:t>35 лет - Коралловая свадьба (полотняная свадьба). </a:t>
            </a:r>
            <a:r>
              <a:rPr lang="ru-RU" dirty="0" smtClean="0"/>
              <a:t>Ещё одно двойное название юбилея свадьбы. По одной версии, кораллы - символ долголетия, по другой.</a:t>
            </a:r>
          </a:p>
          <a:p>
            <a:r>
              <a:rPr lang="ru-RU" b="1" dirty="0" smtClean="0"/>
              <a:t>36 лет - не отмечается </a:t>
            </a:r>
          </a:p>
          <a:p>
            <a:r>
              <a:rPr lang="ru-RU" b="1" dirty="0" smtClean="0"/>
              <a:t>37 лет - Муслиновая свадьба</a:t>
            </a:r>
          </a:p>
          <a:p>
            <a:r>
              <a:rPr lang="ru-RU" b="1" dirty="0" smtClean="0"/>
              <a:t>37,5 лет - Алюминиевый юбилей. </a:t>
            </a:r>
            <a:r>
              <a:rPr lang="ru-RU" dirty="0" smtClean="0"/>
              <a:t>Второй "половинчатый" юбилей свадьбы, который, притом, известен больше, чем предшествующее "целое" название свадьбы. Может быть, потому, что само название этого свадебного юбилея символизирует легкость и прочность семейных отношений. </a:t>
            </a:r>
          </a:p>
          <a:p>
            <a:r>
              <a:rPr lang="ru-RU" b="1" dirty="0" smtClean="0"/>
              <a:t>38 лет. Ртутная свадьба.  </a:t>
            </a:r>
          </a:p>
          <a:p>
            <a:r>
              <a:rPr lang="ru-RU" b="1" dirty="0" smtClean="0"/>
              <a:t>39 лет. Креповая свадьба. </a:t>
            </a:r>
          </a:p>
          <a:p>
            <a:r>
              <a:rPr lang="ru-RU" b="1" dirty="0" smtClean="0"/>
              <a:t>Юбилей 40 лет - Рубиновая свадьба. </a:t>
            </a:r>
            <a:r>
              <a:rPr lang="ru-RU" dirty="0" smtClean="0"/>
              <a:t>С рубиновой свадьбой поздравляют на сорокалетний юбилей супружества. Название свадьбы - от драгоценного камня рубина, который является символом любви и огня. Его цвет - </a:t>
            </a:r>
            <a:r>
              <a:rPr lang="ru-RU" dirty="0" err="1" smtClean="0"/>
              <a:t>цвет</a:t>
            </a:r>
            <a:r>
              <a:rPr lang="ru-RU" dirty="0" smtClean="0"/>
              <a:t> крови, а значит, и отношения между супругами "кровные". Муж и жена могут в ознаменование рубинового свадебного юбилея инкрустировать рубин в обручальные кольца. По твердости рубин похож на алмаз, и считается, что  никакие испытания уже не могут расколоть семью.</a:t>
            </a:r>
            <a:br>
              <a:rPr lang="ru-RU" dirty="0" smtClean="0"/>
            </a:br>
            <a:r>
              <a:rPr lang="ru-RU" b="1" dirty="0" smtClean="0"/>
              <a:t>41-43 годовщины - не отмечаются </a:t>
            </a:r>
          </a:p>
          <a:p>
            <a:r>
              <a:rPr lang="ru-RU" b="1" dirty="0" smtClean="0"/>
              <a:t>44 года - Топазовая свадьба</a:t>
            </a:r>
          </a:p>
          <a:p>
            <a:r>
              <a:rPr lang="ru-RU" b="1" dirty="0" smtClean="0"/>
              <a:t>45-летний юбилей - Сапфировая (Алая) свадьба. </a:t>
            </a:r>
            <a:r>
              <a:rPr lang="ru-RU" dirty="0" smtClean="0"/>
              <a:t>Очередное  "ювелирное" название свадьбы, но не без смысла. Годы велят подумать о здоровье, а сапфир, по поверьям, камень-целитель,  избавляющий от тяжелых дум, освежающий чувства, придающий силы для борьбы с усталостью и болезнями. </a:t>
            </a:r>
          </a:p>
          <a:p>
            <a:r>
              <a:rPr lang="ru-RU" b="1" dirty="0" smtClean="0"/>
              <a:t>46 лет - Лавандовая свадьба. </a:t>
            </a:r>
            <a:r>
              <a:rPr lang="ru-RU" dirty="0" smtClean="0"/>
              <a:t>Очень трогательное название свадьбы и трогательная символика свадебного юбилея. Этот день символизирует нежность и доброту и долговечность супружеских отношений. Растение южное, но если есть возможность, хорошо подарить друг другу на лавандовый юбилей свадьбы хотя бы сухие цветы или листья этого растения, которое способно сохранять свой нежный запах много лет. </a:t>
            </a:r>
          </a:p>
          <a:p>
            <a:r>
              <a:rPr lang="ru-RU" b="1" dirty="0" smtClean="0"/>
              <a:t>47 лет - Кашемировая свадьба. </a:t>
            </a:r>
          </a:p>
          <a:p>
            <a:r>
              <a:rPr lang="ru-RU" b="1" dirty="0" smtClean="0"/>
              <a:t>48 годовщина - Аметистовая свадьба. </a:t>
            </a:r>
          </a:p>
          <a:p>
            <a:r>
              <a:rPr lang="ru-RU" b="1" dirty="0" smtClean="0"/>
              <a:t>49 лет со дня свадьбы - Кедровая свадьба. </a:t>
            </a:r>
          </a:p>
          <a:p>
            <a:r>
              <a:rPr lang="ru-RU" b="1" dirty="0" smtClean="0"/>
              <a:t>50 лет свадьбы - ЗОЛОТАЯ СВАДЬБА. </a:t>
            </a:r>
            <a:r>
              <a:rPr lang="ru-RU" dirty="0" smtClean="0"/>
              <a:t>Пятидесятилетний юбилей свадьбы (золотая свадьба) - самый знаменательный свадебный юбилей. </a:t>
            </a:r>
          </a:p>
          <a:p>
            <a:r>
              <a:rPr lang="ru-RU" b="1" dirty="0" smtClean="0"/>
              <a:t>51-54 года - не отмечаются </a:t>
            </a:r>
          </a:p>
          <a:p>
            <a:r>
              <a:rPr lang="ru-RU" b="1" dirty="0" smtClean="0"/>
              <a:t>55 лет свадьбы - Изумрудная свадьба. </a:t>
            </a:r>
            <a:r>
              <a:rPr lang="ru-RU" dirty="0" smtClean="0"/>
              <a:t>Название свадьбы связано с изумрудом - камнем зелёного цвета, символизирующим вечность жизни. Пожелание к юбилею свадьбы соответствующее - жить, любить и никогда не стареть.</a:t>
            </a:r>
          </a:p>
          <a:p>
            <a:r>
              <a:rPr lang="ru-RU" b="1" dirty="0" smtClean="0"/>
              <a:t>56-59 годовщины - не отмечаются. </a:t>
            </a:r>
          </a:p>
          <a:p>
            <a:r>
              <a:rPr lang="ru-RU" b="1" dirty="0" smtClean="0"/>
              <a:t>60-летний юбилей - Бриллиантовая (платиновая) свадьба. </a:t>
            </a:r>
            <a:r>
              <a:rPr lang="ru-RU" b="1" baseline="0" dirty="0" smtClean="0"/>
              <a:t> </a:t>
            </a:r>
            <a:r>
              <a:rPr lang="ru-RU" dirty="0" smtClean="0"/>
              <a:t>Название свадьбы прозрачно, как бриллиант:) Муж и жена прожили вместе 60 лет, устояв перед бурями судьбы как самый твёрдый камень - алмаз. А ограненный алмаз и носит название бриллиант. Это означает, что уже никто и ничто не в силах расторгнуть столь длительный брак. Муж дарит жене украшения с бриллиантом. Гости, чтобы не входить в чрезмерные расходы, дарят хрусталь.</a:t>
            </a:r>
          </a:p>
          <a:p>
            <a:r>
              <a:rPr lang="ru-RU" b="1" dirty="0" smtClean="0"/>
              <a:t>61-64 свадебные годовщины - не отмечаются. </a:t>
            </a:r>
          </a:p>
          <a:p>
            <a:r>
              <a:rPr lang="ru-RU" b="1" dirty="0" smtClean="0"/>
              <a:t>65 юбилей свадьбы - Железная свадьба.  </a:t>
            </a:r>
            <a:r>
              <a:rPr lang="ru-RU" dirty="0" smtClean="0"/>
              <a:t>Название свадьбы в очередной раз символизирует крепость брака.</a:t>
            </a:r>
          </a:p>
          <a:p>
            <a:r>
              <a:rPr lang="ru-RU" b="1" dirty="0" smtClean="0"/>
              <a:t>66-67 лет свадьбы - не отмечаются. </a:t>
            </a:r>
          </a:p>
          <a:p>
            <a:r>
              <a:rPr lang="ru-RU" b="1" dirty="0" smtClean="0"/>
              <a:t>67,5 годовщина - Каменная свадьба.  </a:t>
            </a:r>
            <a:r>
              <a:rPr lang="ru-RU" dirty="0" smtClean="0"/>
              <a:t>Название свадьбы снова подтверждает, что отношения мужа и жены - как скала в бушующем океане жизни.</a:t>
            </a:r>
          </a:p>
          <a:p>
            <a:r>
              <a:rPr lang="ru-RU" b="1" dirty="0" smtClean="0"/>
              <a:t>68-69 годовщины - не отмечаются. </a:t>
            </a:r>
          </a:p>
          <a:p>
            <a:r>
              <a:rPr lang="ru-RU" b="1" dirty="0" smtClean="0"/>
              <a:t>70 лет юбилей свадьбы - Благодатная (благодарная) свадьба. </a:t>
            </a:r>
            <a:r>
              <a:rPr lang="ru-RU" dirty="0" smtClean="0"/>
              <a:t>Тот свадебный юбилей, когда бросают взгляд в прошлое и понимают - любовь, посланная небом - это благодать и истинное счастье. И благодарят Бога за это. В этот день дети и внуки дарят юбилярам всё, что те пожелают. </a:t>
            </a:r>
          </a:p>
          <a:p>
            <a:r>
              <a:rPr lang="ru-RU" b="1" dirty="0" smtClean="0"/>
              <a:t>75 лет свадьбы - Коронная свадьба. </a:t>
            </a:r>
            <a:r>
              <a:rPr lang="ru-RU" dirty="0" smtClean="0"/>
              <a:t>Название означает, что юбилей свадьбы венчает семейную жизнь.</a:t>
            </a:r>
          </a:p>
          <a:p>
            <a:r>
              <a:rPr lang="ru-RU" b="1" dirty="0" smtClean="0"/>
              <a:t>80 лет свадьбы - Дубовая свадьба.  </a:t>
            </a:r>
            <a:r>
              <a:rPr lang="ru-RU" dirty="0" smtClean="0"/>
              <a:t>Дуб - символ долголетия, название свадьбы очевидно.</a:t>
            </a:r>
          </a:p>
          <a:p>
            <a:r>
              <a:rPr lang="ru-RU" b="1" dirty="0" smtClean="0"/>
              <a:t>100 юбилей свадьбы - Красная свадьба. </a:t>
            </a:r>
            <a:r>
              <a:rPr lang="ru-RU" dirty="0" smtClean="0"/>
              <a:t>Этот свадебный юбилей праздновался, кажется, всего 1 раз - в семье долгожителей </a:t>
            </a:r>
            <a:r>
              <a:rPr lang="ru-RU" dirty="0" err="1" smtClean="0"/>
              <a:t>Агаевых</a:t>
            </a:r>
            <a:r>
              <a:rPr lang="ru-RU" dirty="0" smtClean="0"/>
              <a:t>. Они же и дали это название юбилея свадьбы. </a:t>
            </a:r>
          </a:p>
          <a:p>
            <a:r>
              <a:rPr lang="ru-RU" dirty="0" smtClean="0"/>
              <a:t>Желаем всем дожить до 100-летнего юбилея !</a:t>
            </a: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22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Мудрость, накопленная в народе веками, выражается в пословицах, поговорках. Особенно много таких народных изречений на тему семьи, брака, взаимоотношений между мужем и женой. То, что проверено временем, нельзя отрицать или забывать, а стоит прислушаться, понять и может быть применить в своей жизни. Пословицы и поговорки составлялись не одним человеком, они слагались поколениями, выверяя и выделяя самое ценное и главное. Почему нам в детстве говорят. чтобы мы слушались старших, что наши бабушки и дедушки, умудренные жизненным опытом, могут подсказать более юному поколению как поступить лучше в той или иной ситуации, какую выбрать правильную жизненную дорогу или найти своего суженого (суженую). Поэтому советуем прочитать эти пословицы и поговорки тем, кто собирается вступить в брак или уже создал семью, набраться мудрости наших предков. </a:t>
            </a:r>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Благополучие семьи — вот мерило развития и прогресса нашей страны.</a:t>
            </a:r>
            <a:br>
              <a:rPr lang="ru-RU" dirty="0" smtClean="0"/>
            </a:br>
            <a:r>
              <a:rPr lang="ru-RU" sz="1200" b="1" kern="1200" dirty="0" smtClean="0">
                <a:solidFill>
                  <a:schemeClr val="tx1"/>
                </a:solidFill>
                <a:latin typeface="+mn-lt"/>
                <a:ea typeface="+mn-ea"/>
                <a:cs typeface="+mn-cs"/>
              </a:rPr>
              <a:t>Слово «брак»</a:t>
            </a:r>
            <a:r>
              <a:rPr lang="ru-RU" sz="1200" kern="1200" dirty="0" smtClean="0">
                <a:solidFill>
                  <a:schemeClr val="tx1"/>
                </a:solidFill>
                <a:latin typeface="+mn-lt"/>
                <a:ea typeface="+mn-ea"/>
                <a:cs typeface="+mn-cs"/>
              </a:rPr>
              <a:t> (супружество) происходит из старославянского языка, где означало «женитьба». Образовано это слово с помощью суффикса  «к» (как, например, слово «знак») и от глагола «</a:t>
            </a:r>
            <a:r>
              <a:rPr lang="ru-RU" sz="1200" kern="1200" dirty="0" err="1" smtClean="0">
                <a:solidFill>
                  <a:schemeClr val="tx1"/>
                </a:solidFill>
                <a:latin typeface="+mn-lt"/>
                <a:ea typeface="+mn-ea"/>
                <a:cs typeface="+mn-cs"/>
              </a:rPr>
              <a:t>брати</a:t>
            </a:r>
            <a:r>
              <a:rPr lang="ru-RU" sz="1200" kern="1200" dirty="0" smtClean="0">
                <a:solidFill>
                  <a:schemeClr val="tx1"/>
                </a:solidFill>
                <a:latin typeface="+mn-lt"/>
                <a:ea typeface="+mn-ea"/>
                <a:cs typeface="+mn-cs"/>
              </a:rPr>
              <a:t>» - «брать».</a:t>
            </a:r>
          </a:p>
          <a:p>
            <a:r>
              <a:rPr lang="ru-RU" sz="1200" b="1" kern="1200" dirty="0" smtClean="0">
                <a:solidFill>
                  <a:schemeClr val="tx1"/>
                </a:solidFill>
                <a:latin typeface="+mn-lt"/>
                <a:ea typeface="+mn-ea"/>
                <a:cs typeface="+mn-cs"/>
              </a:rPr>
              <a:t>Связь слова «брак»</a:t>
            </a:r>
            <a:r>
              <a:rPr lang="ru-RU" sz="1200" kern="1200" dirty="0" smtClean="0">
                <a:solidFill>
                  <a:schemeClr val="tx1"/>
                </a:solidFill>
                <a:latin typeface="+mn-lt"/>
                <a:ea typeface="+mn-ea"/>
                <a:cs typeface="+mn-cs"/>
              </a:rPr>
              <a:t> с этим глаголом подтверждается выражением «брать замуж» диалектное «браться» - «жениться», украинское «</a:t>
            </a:r>
            <a:r>
              <a:rPr lang="ru-RU" sz="1200" kern="1200" dirty="0" err="1" smtClean="0">
                <a:solidFill>
                  <a:schemeClr val="tx1"/>
                </a:solidFill>
                <a:latin typeface="+mn-lt"/>
                <a:ea typeface="+mn-ea"/>
                <a:cs typeface="+mn-cs"/>
              </a:rPr>
              <a:t>побралися</a:t>
            </a:r>
            <a:r>
              <a:rPr lang="ru-RU" sz="1200" kern="1200" dirty="0" smtClean="0">
                <a:solidFill>
                  <a:schemeClr val="tx1"/>
                </a:solidFill>
                <a:latin typeface="+mn-lt"/>
                <a:ea typeface="+mn-ea"/>
                <a:cs typeface="+mn-cs"/>
              </a:rPr>
              <a:t>» - «женились». Глагол «братии» (первоначально имевший значение «нести») в применении к женитьбе означает «схватить», «похитить». Дело в том, что основу брака у древних славян составляло похищение девушки из другого рода или племени.</a:t>
            </a:r>
          </a:p>
          <a:p>
            <a:r>
              <a:rPr lang="ru-RU" sz="1200" b="1" kern="1200" dirty="0" smtClean="0">
                <a:solidFill>
                  <a:schemeClr val="tx1"/>
                </a:solidFill>
                <a:latin typeface="+mn-lt"/>
                <a:ea typeface="+mn-ea"/>
                <a:cs typeface="+mn-cs"/>
              </a:rPr>
              <a:t>Время появления слова «брак»</a:t>
            </a:r>
            <a:r>
              <a:rPr lang="ru-RU" sz="1200" kern="1200" dirty="0" smtClean="0">
                <a:solidFill>
                  <a:schemeClr val="tx1"/>
                </a:solidFill>
                <a:latin typeface="+mn-lt"/>
                <a:ea typeface="+mn-ea"/>
                <a:cs typeface="+mn-cs"/>
              </a:rPr>
              <a:t> точно не известно. Старославянское слово «брак» уже означало обряд «взятия замуж», а потом и само замужество, т.е. супружество. Древнерусское «брак» - это и «свадьба», «пир» и «супружество». Точно так же болгарское слово «брак» означает и «женитьба» и «супружество». В современном русском языке «брак» значит «супружество», то есть произошло сужение значения этого слова. </a:t>
            </a:r>
          </a:p>
          <a:p>
            <a:r>
              <a:rPr lang="ru-RU" sz="1200" b="1" kern="1200" dirty="0" smtClean="0">
                <a:solidFill>
                  <a:schemeClr val="tx1"/>
                </a:solidFill>
                <a:latin typeface="+mn-lt"/>
                <a:ea typeface="+mn-ea"/>
                <a:cs typeface="+mn-cs"/>
              </a:rPr>
              <a:t>Согласно Брокгаузу и </a:t>
            </a:r>
            <a:r>
              <a:rPr lang="ru-RU" sz="1200" b="1" kern="1200" dirty="0" err="1" smtClean="0">
                <a:solidFill>
                  <a:schemeClr val="tx1"/>
                </a:solidFill>
                <a:latin typeface="+mn-lt"/>
                <a:ea typeface="+mn-ea"/>
                <a:cs typeface="+mn-cs"/>
              </a:rPr>
              <a:t>Ефрону</a:t>
            </a:r>
            <a:r>
              <a:rPr lang="ru-RU" sz="1200" kern="1200" dirty="0" smtClean="0">
                <a:solidFill>
                  <a:schemeClr val="tx1"/>
                </a:solidFill>
                <a:latin typeface="+mn-lt"/>
                <a:ea typeface="+mn-ea"/>
                <a:cs typeface="+mn-cs"/>
              </a:rPr>
              <a:t> (словарь, изданный в 1890—1907 г), «брак — постоянный союз мужчины с женщиной с целью создания семьи и продолжения рода».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 семьи начинается жизнь человека, здесь происходит формирование его как гражданина. </a:t>
            </a:r>
            <a:r>
              <a:rPr lang="ru-RU" b="0" dirty="0" smtClean="0"/>
              <a:t>Семья — источник любви, уважения, солидарности и привязанности, то, на чем строится любое цивилизованное общество, без чего не может существовать </a:t>
            </a:r>
            <a:r>
              <a:rPr lang="ru-RU" dirty="0" smtClean="0"/>
              <a:t>человек. Благополучие семьи — вот мерило развития и прогресса страны.</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Символично, что Всероссийский день семьи, любви и верности впервые отмечался в 2008 году, который был объявлен годом семьи.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Этот праздник в России учрежден по инициативе депутатов Государственной Думы. Интересно, что инициатива празднования Дня семьи поддержана всеми традиционными религиозными организациями России — ведь идея празднования Дня семьи, любви и верности не имеет конфессиональных границ. В каждой религии есть примеры семейной верности и любви.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Идея праздника возникла несколько лет назад у жителей города Мурома (Владимирской области), где покоятся мощи святых супругов </a:t>
            </a:r>
            <a:r>
              <a:rPr lang="ru-RU" sz="1200" kern="1200" dirty="0" smtClean="0">
                <a:solidFill>
                  <a:schemeClr val="tx1"/>
                </a:solidFill>
                <a:latin typeface="+mn-lt"/>
                <a:ea typeface="+mn-ea"/>
                <a:cs typeface="+mn-cs"/>
                <a:hlinkClick r:id="rId3"/>
              </a:rPr>
              <a:t>Петра и </a:t>
            </a:r>
            <a:r>
              <a:rPr lang="ru-RU" sz="1200" kern="1200" dirty="0" err="1" smtClean="0">
                <a:solidFill>
                  <a:schemeClr val="tx1"/>
                </a:solidFill>
                <a:latin typeface="+mn-lt"/>
                <a:ea typeface="+mn-ea"/>
                <a:cs typeface="+mn-cs"/>
                <a:hlinkClick r:id="rId3"/>
              </a:rPr>
              <a:t>Февронии</a:t>
            </a:r>
            <a:r>
              <a:rPr lang="ru-RU" sz="1200" kern="1200" dirty="0" smtClean="0">
                <a:solidFill>
                  <a:schemeClr val="tx1"/>
                </a:solidFill>
                <a:latin typeface="+mn-lt"/>
                <a:ea typeface="+mn-ea"/>
                <a:cs typeface="+mn-cs"/>
              </a:rPr>
              <a:t>, покровителей христианского брака, чья память совершается </a:t>
            </a:r>
            <a:r>
              <a:rPr lang="ru-RU" sz="1200" kern="1200" dirty="0" smtClean="0">
                <a:solidFill>
                  <a:schemeClr val="tx1"/>
                </a:solidFill>
                <a:latin typeface="+mn-lt"/>
                <a:ea typeface="+mn-ea"/>
                <a:cs typeface="+mn-cs"/>
                <a:hlinkClick r:id="rId4"/>
              </a:rPr>
              <a:t>8 июля</a:t>
            </a:r>
            <a:r>
              <a:rPr lang="ru-RU" sz="1200" kern="1200" dirty="0" smtClean="0">
                <a:solidFill>
                  <a:schemeClr val="tx1"/>
                </a:solidFill>
                <a:latin typeface="+mn-lt"/>
                <a:ea typeface="+mn-ea"/>
                <a:cs typeface="+mn-cs"/>
              </a:rPr>
              <a:t>.</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 их жизни воплощаются черты, которые традиционные религии России всегда связывали с идеалом супружества, а именно: благочестие, взаимная любовь и верность, совершение дел милосердия и попечение о различных нуждах своих сограждан.</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8 июля Россия будет отмечать День семьи, любви и верности. Днём нового праздника выбрано число, когда все вспоминают святых благоверных князей Петра и </a:t>
            </a:r>
            <a:r>
              <a:rPr lang="ru-RU" sz="1200" kern="1200" dirty="0" err="1" smtClean="0">
                <a:solidFill>
                  <a:schemeClr val="tx1"/>
                </a:solidFill>
                <a:latin typeface="+mn-lt"/>
                <a:ea typeface="+mn-ea"/>
                <a:cs typeface="+mn-cs"/>
              </a:rPr>
              <a:t>Февронию</a:t>
            </a:r>
            <a:r>
              <a:rPr lang="ru-RU" sz="1200" kern="1200" dirty="0" smtClean="0">
                <a:solidFill>
                  <a:schemeClr val="tx1"/>
                </a:solidFill>
                <a:latin typeface="+mn-lt"/>
                <a:ea typeface="+mn-ea"/>
                <a:cs typeface="+mn-cs"/>
              </a:rPr>
              <a:t> Муромских - святых, чья супружеская любовь и верность преодолела все житейские преграды.</a:t>
            </a:r>
          </a:p>
          <a:p>
            <a:r>
              <a:rPr lang="ru-RU" sz="1200" kern="1200" dirty="0" smtClean="0">
                <a:solidFill>
                  <a:schemeClr val="tx1"/>
                </a:solidFill>
                <a:latin typeface="+mn-lt"/>
                <a:ea typeface="+mn-ea"/>
                <a:cs typeface="+mn-cs"/>
              </a:rPr>
              <a:t>Идеал супружеской любви Святые Петр и </a:t>
            </a:r>
            <a:r>
              <a:rPr lang="ru-RU" sz="1200" kern="1200" dirty="0" err="1" smtClean="0">
                <a:solidFill>
                  <a:schemeClr val="tx1"/>
                </a:solidFill>
                <a:latin typeface="+mn-lt"/>
                <a:ea typeface="+mn-ea"/>
                <a:cs typeface="+mn-cs"/>
              </a:rPr>
              <a:t>Феврония</a:t>
            </a:r>
            <a:r>
              <a:rPr lang="ru-RU" sz="1200" kern="1200" dirty="0" smtClean="0">
                <a:solidFill>
                  <a:schemeClr val="tx1"/>
                </a:solidFill>
                <a:latin typeface="+mn-lt"/>
                <a:ea typeface="+mn-ea"/>
                <a:cs typeface="+mn-cs"/>
              </a:rPr>
              <a:t>, благодаря их неординарному житию, воспевающему "союз любви, мудрый брак", известны всему миру. "Повесть о Петре и </a:t>
            </a:r>
            <a:r>
              <a:rPr lang="ru-RU" sz="1200" kern="1200" dirty="0" err="1" smtClean="0">
                <a:solidFill>
                  <a:schemeClr val="tx1"/>
                </a:solidFill>
                <a:latin typeface="+mn-lt"/>
                <a:ea typeface="+mn-ea"/>
                <a:cs typeface="+mn-cs"/>
              </a:rPr>
              <a:t>Февронии</a:t>
            </a:r>
            <a:r>
              <a:rPr lang="ru-RU" sz="1200" kern="1200" dirty="0" smtClean="0">
                <a:solidFill>
                  <a:schemeClr val="tx1"/>
                </a:solidFill>
                <a:latin typeface="+mn-lt"/>
                <a:ea typeface="+mn-ea"/>
                <a:cs typeface="+mn-cs"/>
              </a:rPr>
              <a:t> Муромских" была любимым чтением русских людей от царей до простолюдинов, а ныне это произведение называют "жемчужиной древнерусской литературы.</a:t>
            </a:r>
          </a:p>
          <a:p>
            <a:r>
              <a:rPr lang="ru-RU" sz="1200" kern="1200" dirty="0" smtClean="0">
                <a:solidFill>
                  <a:schemeClr val="tx1"/>
                </a:solidFill>
                <a:latin typeface="+mn-lt"/>
                <a:ea typeface="+mn-ea"/>
                <a:cs typeface="+mn-cs"/>
              </a:rPr>
              <a:t>Как повествует житие, молодого князя Петра поразила некая тяжёлая болезнь, от которой всё его тело покрылось язвами - возможно, проказа. Никакие лекари и снадобья не могли ему помочь. До князя дошёл слух о том, что некая премудрая дева </a:t>
            </a:r>
            <a:r>
              <a:rPr lang="ru-RU" sz="1200" kern="1200" dirty="0" err="1" smtClean="0">
                <a:solidFill>
                  <a:schemeClr val="tx1"/>
                </a:solidFill>
                <a:latin typeface="+mn-lt"/>
                <a:ea typeface="+mn-ea"/>
                <a:cs typeface="+mn-cs"/>
              </a:rPr>
              <a:t>Февронии</a:t>
            </a:r>
            <a:r>
              <a:rPr lang="ru-RU" sz="1200" kern="1200" dirty="0" smtClean="0">
                <a:solidFill>
                  <a:schemeClr val="tx1"/>
                </a:solidFill>
                <a:latin typeface="+mn-lt"/>
                <a:ea typeface="+mn-ea"/>
                <a:cs typeface="+mn-cs"/>
              </a:rPr>
              <a:t>, дочь простого бортника (охотника за диким медом) из села Ласково, славится искусством лечить травами. Князя привозят к дивной лекарке, и она берется его исцелить, но ставит необычное условие: «</a:t>
            </a:r>
            <a:r>
              <a:rPr lang="ru-RU" sz="1200" kern="1200" dirty="0" err="1" smtClean="0">
                <a:solidFill>
                  <a:schemeClr val="tx1"/>
                </a:solidFill>
                <a:latin typeface="+mn-lt"/>
                <a:ea typeface="+mn-ea"/>
                <a:cs typeface="+mn-cs"/>
              </a:rPr>
              <a:t>Аще</a:t>
            </a:r>
            <a:r>
              <a:rPr lang="ru-RU" sz="1200" kern="1200" dirty="0" smtClean="0">
                <a:solidFill>
                  <a:schemeClr val="tx1"/>
                </a:solidFill>
                <a:latin typeface="+mn-lt"/>
                <a:ea typeface="+mn-ea"/>
                <a:cs typeface="+mn-cs"/>
              </a:rPr>
              <a:t> будет мне супружник, да будет уврачеван». Пётр соглашается взять </a:t>
            </a:r>
            <a:r>
              <a:rPr lang="ru-RU" sz="1200" kern="1200" dirty="0" err="1" smtClean="0">
                <a:solidFill>
                  <a:schemeClr val="tx1"/>
                </a:solidFill>
                <a:latin typeface="+mn-lt"/>
                <a:ea typeface="+mn-ea"/>
                <a:cs typeface="+mn-cs"/>
              </a:rPr>
              <a:t>Февронию</a:t>
            </a:r>
            <a:r>
              <a:rPr lang="ru-RU" sz="1200" kern="1200" dirty="0" smtClean="0">
                <a:solidFill>
                  <a:schemeClr val="tx1"/>
                </a:solidFill>
                <a:latin typeface="+mn-lt"/>
                <a:ea typeface="+mn-ea"/>
                <a:cs typeface="+mn-cs"/>
              </a:rPr>
              <a:t> в жены после того, как она его вылечит.</a:t>
            </a:r>
          </a:p>
          <a:p>
            <a:r>
              <a:rPr lang="ru-RU" sz="1200" kern="1200" dirty="0" smtClean="0">
                <a:solidFill>
                  <a:schemeClr val="tx1"/>
                </a:solidFill>
                <a:latin typeface="+mn-lt"/>
                <a:ea typeface="+mn-ea"/>
                <a:cs typeface="+mn-cs"/>
              </a:rPr>
              <a:t>Тем не менее, будучи исцелён, он не желает выполнять свое обещание: как может князь взять в жёны простую крестьянку! Вместо этого он решает послать </a:t>
            </a:r>
            <a:r>
              <a:rPr lang="ru-RU" sz="1200" kern="1200" dirty="0" err="1" smtClean="0">
                <a:solidFill>
                  <a:schemeClr val="tx1"/>
                </a:solidFill>
                <a:latin typeface="+mn-lt"/>
                <a:ea typeface="+mn-ea"/>
                <a:cs typeface="+mn-cs"/>
              </a:rPr>
              <a:t>Февронии</a:t>
            </a:r>
            <a:r>
              <a:rPr lang="ru-RU" sz="1200" kern="1200" dirty="0" smtClean="0">
                <a:solidFill>
                  <a:schemeClr val="tx1"/>
                </a:solidFill>
                <a:latin typeface="+mn-lt"/>
                <a:ea typeface="+mn-ea"/>
                <a:cs typeface="+mn-cs"/>
              </a:rPr>
              <a:t> богатые дары, но она не принимает их. </a:t>
            </a:r>
          </a:p>
          <a:p>
            <a:r>
              <a:rPr lang="ru-RU" sz="1200" kern="1200" dirty="0" smtClean="0">
                <a:solidFill>
                  <a:schemeClr val="tx1"/>
                </a:solidFill>
                <a:latin typeface="+mn-lt"/>
                <a:ea typeface="+mn-ea"/>
                <a:cs typeface="+mn-cs"/>
              </a:rPr>
              <a:t>Нарушивший своё слово князь Пётр заболевает снова, и </a:t>
            </a:r>
            <a:r>
              <a:rPr lang="ru-RU" sz="1200" kern="1200" dirty="0" err="1" smtClean="0">
                <a:solidFill>
                  <a:schemeClr val="tx1"/>
                </a:solidFill>
                <a:latin typeface="+mn-lt"/>
                <a:ea typeface="+mn-ea"/>
                <a:cs typeface="+mn-cs"/>
              </a:rPr>
              <a:t>Феврония</a:t>
            </a:r>
            <a:r>
              <a:rPr lang="ru-RU" sz="1200" kern="1200" dirty="0" smtClean="0">
                <a:solidFill>
                  <a:schemeClr val="tx1"/>
                </a:solidFill>
                <a:latin typeface="+mn-lt"/>
                <a:ea typeface="+mn-ea"/>
                <a:cs typeface="+mn-cs"/>
              </a:rPr>
              <a:t> снова берётся его исцелить с тем же условием: взять её в жёны. На этот раз выздоровевший Пётр ведёт </a:t>
            </a:r>
            <a:r>
              <a:rPr lang="ru-RU" sz="1200" kern="1200" dirty="0" err="1" smtClean="0">
                <a:solidFill>
                  <a:schemeClr val="tx1"/>
                </a:solidFill>
                <a:latin typeface="+mn-lt"/>
                <a:ea typeface="+mn-ea"/>
                <a:cs typeface="+mn-cs"/>
              </a:rPr>
              <a:t>Февронию</a:t>
            </a:r>
            <a:r>
              <a:rPr lang="ru-RU" sz="1200" kern="1200" dirty="0" smtClean="0">
                <a:solidFill>
                  <a:schemeClr val="tx1"/>
                </a:solidFill>
                <a:latin typeface="+mn-lt"/>
                <a:ea typeface="+mn-ea"/>
                <a:cs typeface="+mn-cs"/>
              </a:rPr>
              <a:t> под венец, несмотря на сословное различие. </a:t>
            </a:r>
          </a:p>
          <a:p>
            <a:r>
              <a:rPr lang="ru-RU" sz="1200" kern="1200" dirty="0" smtClean="0">
                <a:solidFill>
                  <a:schemeClr val="tx1"/>
                </a:solidFill>
                <a:latin typeface="+mn-lt"/>
                <a:ea typeface="+mn-ea"/>
                <a:cs typeface="+mn-cs"/>
              </a:rPr>
              <a:t>Муромская знать не желает принимать </a:t>
            </a:r>
            <a:r>
              <a:rPr lang="ru-RU" sz="1200" kern="1200" dirty="0" err="1" smtClean="0">
                <a:solidFill>
                  <a:schemeClr val="tx1"/>
                </a:solidFill>
                <a:latin typeface="+mn-lt"/>
                <a:ea typeface="+mn-ea"/>
                <a:cs typeface="+mn-cs"/>
              </a:rPr>
              <a:t>Февронию</a:t>
            </a:r>
            <a:r>
              <a:rPr lang="ru-RU" sz="1200" kern="1200" dirty="0" smtClean="0">
                <a:solidFill>
                  <a:schemeClr val="tx1"/>
                </a:solidFill>
                <a:latin typeface="+mn-lt"/>
                <a:ea typeface="+mn-ea"/>
                <a:cs typeface="+mn-cs"/>
              </a:rPr>
              <a:t> в качестве княгини и чинит благоверным супругам разные козни. Петра ставят перед выбором: либо он разводится с незнатной </a:t>
            </a:r>
            <a:r>
              <a:rPr lang="ru-RU" sz="1200" kern="1200" dirty="0" err="1" smtClean="0">
                <a:solidFill>
                  <a:schemeClr val="tx1"/>
                </a:solidFill>
                <a:latin typeface="+mn-lt"/>
                <a:ea typeface="+mn-ea"/>
                <a:cs typeface="+mn-cs"/>
              </a:rPr>
              <a:t>Февронией</a:t>
            </a:r>
            <a:r>
              <a:rPr lang="ru-RU" sz="1200" kern="1200" dirty="0" smtClean="0">
                <a:solidFill>
                  <a:schemeClr val="tx1"/>
                </a:solidFill>
                <a:latin typeface="+mn-lt"/>
                <a:ea typeface="+mn-ea"/>
                <a:cs typeface="+mn-cs"/>
              </a:rPr>
              <a:t> и берёт себе другую, родовитую жену, либо ему придется отказаться от власти и покинуть Муром. Пётр выбирает верность супруге и отправляется вместе с любимой в изгнание. </a:t>
            </a:r>
          </a:p>
          <a:p>
            <a:r>
              <a:rPr lang="ru-RU" sz="1200" kern="1200" dirty="0" smtClean="0">
                <a:solidFill>
                  <a:schemeClr val="tx1"/>
                </a:solidFill>
                <a:latin typeface="+mn-lt"/>
                <a:ea typeface="+mn-ea"/>
                <a:cs typeface="+mn-cs"/>
              </a:rPr>
              <a:t>Но лишения благоверных князей не продлились долго: Петра снова позвали княжить, чтобы прекратить наступившую в Муроме смуту. </a:t>
            </a:r>
          </a:p>
          <a:p>
            <a:r>
              <a:rPr lang="ru-RU" sz="1200" kern="1200" dirty="0" smtClean="0">
                <a:solidFill>
                  <a:schemeClr val="tx1"/>
                </a:solidFill>
                <a:latin typeface="+mn-lt"/>
                <a:ea typeface="+mn-ea"/>
                <a:cs typeface="+mn-cs"/>
              </a:rPr>
              <a:t>До преклонных лет Пётр и </a:t>
            </a:r>
            <a:r>
              <a:rPr lang="ru-RU" sz="1200" kern="1200" dirty="0" err="1" smtClean="0">
                <a:solidFill>
                  <a:schemeClr val="tx1"/>
                </a:solidFill>
                <a:latin typeface="+mn-lt"/>
                <a:ea typeface="+mn-ea"/>
                <a:cs typeface="+mn-cs"/>
              </a:rPr>
              <a:t>Феврония</a:t>
            </a:r>
            <a:r>
              <a:rPr lang="ru-RU" sz="1200" kern="1200" dirty="0" smtClean="0">
                <a:solidFill>
                  <a:schemeClr val="tx1"/>
                </a:solidFill>
                <a:latin typeface="+mn-lt"/>
                <a:ea typeface="+mn-ea"/>
                <a:cs typeface="+mn-cs"/>
              </a:rPr>
              <a:t> правили Муромским княжеством, а перед смертью удалились в разные монастыри и приняли там постриг. </a:t>
            </a:r>
          </a:p>
          <a:p>
            <a:r>
              <a:rPr lang="ru-RU" sz="1200" kern="1200" dirty="0" smtClean="0">
                <a:solidFill>
                  <a:schemeClr val="tx1"/>
                </a:solidFill>
                <a:latin typeface="+mn-lt"/>
                <a:ea typeface="+mn-ea"/>
                <a:cs typeface="+mn-cs"/>
              </a:rPr>
              <a:t>После смерти, пришедшей к ним в один день, их тела нашли чудесным образом оказавшимися в общей гробнице. </a:t>
            </a:r>
          </a:p>
          <a:p>
            <a:r>
              <a:rPr lang="ru-RU" sz="1200" kern="1200" dirty="0" smtClean="0">
                <a:solidFill>
                  <a:schemeClr val="tx1"/>
                </a:solidFill>
                <a:latin typeface="+mn-lt"/>
                <a:ea typeface="+mn-ea"/>
                <a:cs typeface="+mn-cs"/>
              </a:rPr>
              <a:t>Пётр и </a:t>
            </a:r>
            <a:r>
              <a:rPr lang="ru-RU" sz="1200" kern="1200" dirty="0" err="1" smtClean="0">
                <a:solidFill>
                  <a:schemeClr val="tx1"/>
                </a:solidFill>
                <a:latin typeface="+mn-lt"/>
                <a:ea typeface="+mn-ea"/>
                <a:cs typeface="+mn-cs"/>
              </a:rPr>
              <a:t>Феврония</a:t>
            </a:r>
            <a:r>
              <a:rPr lang="ru-RU" sz="1200" kern="1200" dirty="0" smtClean="0">
                <a:solidFill>
                  <a:schemeClr val="tx1"/>
                </a:solidFill>
                <a:latin typeface="+mn-lt"/>
                <a:ea typeface="+mn-ea"/>
                <a:cs typeface="+mn-cs"/>
              </a:rPr>
              <a:t> были прославлены в лике святых на церковном соборе 1547 года. Сегодня их святым мощам можно поклониться в Троицком монастыре города Мурома.</a:t>
            </a:r>
          </a:p>
          <a:p>
            <a:r>
              <a:rPr lang="ru-RU" sz="1200" kern="1200" dirty="0" smtClean="0">
                <a:solidFill>
                  <a:schemeClr val="tx1"/>
                </a:solidFill>
                <a:latin typeface="+mn-lt"/>
                <a:ea typeface="+mn-ea"/>
                <a:cs typeface="+mn-cs"/>
              </a:rPr>
              <a:t>В их жизни воплощаются черты, которые традиционные религии России всегда связывали с идеалом супружества, а именно: благочестие, взаимная любовь и верность, совершение дел милосердия и попечение о различных нуждах своих сограждан.</a:t>
            </a: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Но семья — это еще и очень важная социальная единица, которая находится под охраной закона. В Статье 38 Конституции РФ четко изложено, что: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1. Материнство и детство, семья находятся под защитой государства.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2. Забота о детях, их воспитание - равное право и обязанность родителей.</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3. Трудоспособные дети, достигшие 18 лет, должны заботиться о нетрудоспособных родителях.</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У нового семейного праздника уже есть медаль, которую будут вручать 8 июля, и очень нежный символ — ромашка. Этому теплому празднику рады в любом доме, поэтому-то ему так легко шагается — выйдя из церковного календаря, он готов постучаться в каждую дверь.</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 поздравляем всех с наступающим Международным днем семьи! Любите своих близких и родных и берегите свои семьи.</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C4E914-444E-4899-9A14-67D99235B8EE}" type="datetime1">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5EF486-CE38-4752-8DFA-3245F09ED201}" type="datetime1">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682620-D826-4655-9CBB-5AB68ED1494F}" type="datetime1">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E2FA74-3131-4511-8DD9-40C57982D99E}" type="datetime1">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F2F34C-3092-4889-A8E4-EB55D775E0D7}" type="datetime1">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9FA48C-21C7-4D4B-A9D5-6660D61E1325}" type="datetime1">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672863-8707-4B74-A560-52E8DCA8F3E1}" type="datetime1">
              <a:rPr lang="ru-RU" smtClean="0"/>
              <a:pPr/>
              <a:t>11.12.2013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4EC425-70E1-4FAB-8E3D-215EA02B6156}" type="datetime1">
              <a:rPr lang="ru-RU" smtClean="0"/>
              <a:pPr/>
              <a:t>11.12.2013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0B6323-8E32-4559-938D-FF4E1EA5C71C}" type="datetime1">
              <a:rPr lang="ru-RU" smtClean="0"/>
              <a:pPr/>
              <a:t>11.12.2013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BF617E-6F50-4FC4-A65D-AE12D7214159}" type="datetime1">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25E29B-7BC6-4FF1-A933-22A02D084002}" type="datetime1">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8274C-7815-43D2-9C5D-20A60AC9C3A3}" type="datetime1">
              <a:rPr lang="ru-RU" smtClean="0"/>
              <a:pPr/>
              <a:t>11.12.2013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0000">
    <p:split orient="ver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4221088"/>
            <a:ext cx="6552728" cy="230425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ru-RU" sz="6000" b="1" spc="50" dirty="0" smtClean="0">
                <a:ln w="11430"/>
                <a:solidFill>
                  <a:srgbClr val="FF0000"/>
                </a:solidFill>
                <a:effectLst>
                  <a:outerShdw blurRad="76200" dist="50800" dir="5400000" algn="tl" rotWithShape="0">
                    <a:srgbClr val="000000">
                      <a:alpha val="65000"/>
                    </a:srgbClr>
                  </a:outerShdw>
                </a:effectLst>
              </a:rPr>
              <a:t>День семьи, любви и верности</a:t>
            </a:r>
            <a:endParaRPr lang="ru-RU" sz="60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39552" y="404664"/>
            <a:ext cx="8136904" cy="6247864"/>
          </a:xfrm>
          <a:prstGeom prst="rect">
            <a:avLst/>
          </a:prstGeom>
        </p:spPr>
        <p:txBody>
          <a:bodyPr wrap="square">
            <a:spAutoFit/>
          </a:bodyPr>
          <a:lstStyle/>
          <a:p>
            <a:pPr algn="ctr"/>
            <a:r>
              <a:rPr lang="ru-RU" sz="4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ston" pitchFamily="66" charset="0"/>
              </a:rPr>
              <a:t>Любите жизнь, любите вдохновенье, </a:t>
            </a:r>
          </a:p>
          <a:p>
            <a:pPr algn="ctr"/>
            <a:r>
              <a:rPr lang="ru-RU" sz="4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ston" pitchFamily="66" charset="0"/>
              </a:rPr>
              <a:t>Пусть не страшат вас в будущем года </a:t>
            </a:r>
          </a:p>
          <a:p>
            <a:pPr algn="ctr"/>
            <a:r>
              <a:rPr lang="ru-RU" sz="4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ston" pitchFamily="66" charset="0"/>
              </a:rPr>
              <a:t>Пусть только лучше будет настроение, </a:t>
            </a:r>
          </a:p>
          <a:p>
            <a:pPr algn="ctr"/>
            <a:r>
              <a:rPr lang="ru-RU" sz="4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ston" pitchFamily="66" charset="0"/>
              </a:rPr>
              <a:t>А грусть покинет раз и навсегда. </a:t>
            </a:r>
          </a:p>
          <a:p>
            <a:pPr algn="ctr"/>
            <a:r>
              <a:rPr lang="ru-RU" sz="4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ston" pitchFamily="66" charset="0"/>
              </a:rPr>
              <a:t>Букет сирени, неба голубого. </a:t>
            </a:r>
          </a:p>
          <a:p>
            <a:pPr algn="ctr"/>
            <a:r>
              <a:rPr lang="ru-RU" sz="4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ston" pitchFamily="66" charset="0"/>
              </a:rPr>
              <a:t>Улыбку солнца, радости, любви </a:t>
            </a:r>
          </a:p>
          <a:p>
            <a:pPr algn="ctr"/>
            <a:r>
              <a:rPr lang="ru-RU" sz="4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ston" pitchFamily="66" charset="0"/>
              </a:rPr>
              <a:t>И счастья в жизни самого большого </a:t>
            </a:r>
          </a:p>
          <a:p>
            <a:pPr algn="ctr"/>
            <a:r>
              <a:rPr lang="ru-RU" sz="4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ston" pitchFamily="66" charset="0"/>
              </a:rPr>
              <a:t>Желаем вам на жизненном пути!</a:t>
            </a:r>
          </a:p>
          <a:p>
            <a:pPr algn="ctr"/>
            <a:endParaRPr lang="ru-RU"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anim calcmode="lin" valueType="num">
                                      <p:cBhvr>
                                        <p:cTn id="14"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000"/>
                                        <p:tgtEl>
                                          <p:spTgt spid="2">
                                            <p:txEl>
                                              <p:pRg st="2" end="2"/>
                                            </p:txEl>
                                          </p:spTgt>
                                        </p:tgtEl>
                                      </p:cBhvr>
                                    </p:animEffect>
                                    <p:anim calcmode="lin" valueType="num">
                                      <p:cBhvr>
                                        <p:cTn id="20"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2000"/>
                                        <p:tgtEl>
                                          <p:spTgt spid="2">
                                            <p:txEl>
                                              <p:pRg st="3" end="3"/>
                                            </p:txEl>
                                          </p:spTgt>
                                        </p:tgtEl>
                                      </p:cBhvr>
                                    </p:animEffect>
                                    <p:anim calcmode="lin" valueType="num">
                                      <p:cBhvr>
                                        <p:cTn id="26"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2000"/>
                                        <p:tgtEl>
                                          <p:spTgt spid="2">
                                            <p:txEl>
                                              <p:pRg st="4" end="4"/>
                                            </p:txEl>
                                          </p:spTgt>
                                        </p:tgtEl>
                                      </p:cBhvr>
                                    </p:animEffect>
                                    <p:anim calcmode="lin" valueType="num">
                                      <p:cBhvr>
                                        <p:cTn id="32"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anim calcmode="lin" valueType="num">
                                      <p:cBhvr>
                                        <p:cTn id="3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2" presetClass="entr" presetSubtype="0"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2000"/>
                                        <p:tgtEl>
                                          <p:spTgt spid="2">
                                            <p:txEl>
                                              <p:pRg st="6" end="6"/>
                                            </p:txEl>
                                          </p:spTgt>
                                        </p:tgtEl>
                                      </p:cBhvr>
                                    </p:animEffect>
                                    <p:anim calcmode="lin" valueType="num">
                                      <p:cBhvr>
                                        <p:cTn id="44"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2" presetClass="entr" presetSubtype="0" fill="hold" nodeType="after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2000"/>
                                        <p:tgtEl>
                                          <p:spTgt spid="2">
                                            <p:txEl>
                                              <p:pRg st="7" end="7"/>
                                            </p:txEl>
                                          </p:spTgt>
                                        </p:tgtEl>
                                      </p:cBhvr>
                                    </p:animEffect>
                                    <p:anim calcmode="lin" valueType="num">
                                      <p:cBhvr>
                                        <p:cTn id="50"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2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2000" r="-2000"/>
          </a:stretch>
        </a:blip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725C68B6-61C2-468F-89AB-4B9F7531AA68}" type="slidenum">
              <a:rPr lang="ru-RU" smtClean="0"/>
              <a:pPr/>
              <a:t>14</a:t>
            </a:fld>
            <a:endParaRPr lang="ru-RU"/>
          </a:p>
        </p:txBody>
      </p:sp>
      <p:pic>
        <p:nvPicPr>
          <p:cNvPr id="1026" name="Picture 2" descr="D:\Documents and Settings\БСХТ\Мои документы\Мои рисунки\День Семьи\7d19ba474c09.jpg"/>
          <p:cNvPicPr>
            <a:picLocks noChangeAspect="1" noChangeArrowheads="1"/>
          </p:cNvPicPr>
          <p:nvPr/>
        </p:nvPicPr>
        <p:blipFill>
          <a:blip r:embed="rId4" cstate="screen"/>
          <a:srcRect/>
          <a:stretch>
            <a:fillRect/>
          </a:stretch>
        </p:blipFill>
        <p:spPr bwMode="auto">
          <a:xfrm>
            <a:off x="323528" y="404664"/>
            <a:ext cx="1656184" cy="1237320"/>
          </a:xfrm>
          <a:prstGeom prst="rect">
            <a:avLst/>
          </a:prstGeom>
          <a:ln>
            <a:noFill/>
          </a:ln>
          <a:effectLst>
            <a:softEdge rad="112500"/>
          </a:effectLst>
        </p:spPr>
      </p:pic>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83568" y="404664"/>
            <a:ext cx="8460432" cy="2246769"/>
          </a:xfrm>
          <a:prstGeom prst="rect">
            <a:avLst/>
          </a:prstGeom>
        </p:spPr>
        <p:txBody>
          <a:bodyPr wrap="square">
            <a:spAutoFit/>
          </a:bodyPr>
          <a:lstStyle/>
          <a:p>
            <a:pPr algn="r"/>
            <a:r>
              <a:rPr lang="ru-RU" sz="2600" dirty="0" smtClean="0">
                <a:solidFill>
                  <a:schemeClr val="bg1"/>
                </a:solidFill>
                <a:latin typeface="Ariston" pitchFamily="66" charset="0"/>
              </a:rPr>
              <a:t>Пусть дом ваш будет полной чашей той, </a:t>
            </a:r>
            <a:br>
              <a:rPr lang="ru-RU" sz="2600" dirty="0" smtClean="0">
                <a:solidFill>
                  <a:schemeClr val="bg1"/>
                </a:solidFill>
                <a:latin typeface="Ariston" pitchFamily="66" charset="0"/>
              </a:rPr>
            </a:br>
            <a:r>
              <a:rPr lang="ru-RU" sz="2600" dirty="0" smtClean="0">
                <a:solidFill>
                  <a:schemeClr val="bg1"/>
                </a:solidFill>
                <a:latin typeface="Ariston" pitchFamily="66" charset="0"/>
              </a:rPr>
              <a:t>Чтоб год от года счастья зрел настой, </a:t>
            </a:r>
            <a:br>
              <a:rPr lang="ru-RU" sz="2600" dirty="0" smtClean="0">
                <a:solidFill>
                  <a:schemeClr val="bg1"/>
                </a:solidFill>
                <a:latin typeface="Ariston" pitchFamily="66" charset="0"/>
              </a:rPr>
            </a:br>
            <a:r>
              <a:rPr lang="ru-RU" sz="2600" dirty="0" smtClean="0">
                <a:solidFill>
                  <a:schemeClr val="bg1"/>
                </a:solidFill>
                <a:latin typeface="Ariston" pitchFamily="66" charset="0"/>
              </a:rPr>
              <a:t>Душа спокойна весела, легка, </a:t>
            </a:r>
            <a:br>
              <a:rPr lang="ru-RU" sz="2600" dirty="0" smtClean="0">
                <a:solidFill>
                  <a:schemeClr val="bg1"/>
                </a:solidFill>
                <a:latin typeface="Ariston" pitchFamily="66" charset="0"/>
              </a:rPr>
            </a:br>
            <a:r>
              <a:rPr lang="ru-RU" sz="2600" dirty="0" smtClean="0">
                <a:solidFill>
                  <a:schemeClr val="bg1"/>
                </a:solidFill>
                <a:latin typeface="Ariston" pitchFamily="66" charset="0"/>
              </a:rPr>
              <a:t>Семья всегда согласием крепка!</a:t>
            </a:r>
          </a:p>
          <a:p>
            <a:r>
              <a:rPr lang="ru-RU" dirty="0" smtClean="0"/>
              <a:t/>
            </a:r>
            <a:br>
              <a:rPr lang="ru-RU" dirty="0" smtClean="0"/>
            </a:br>
            <a:endParaRPr lang="ru-RU"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8000" r="-8000" b="-6000"/>
          </a:stretch>
        </a:blipFill>
        <a:effectLst/>
      </p:bgPr>
    </p:bg>
    <p:spTree>
      <p:nvGrpSpPr>
        <p:cNvPr id="1" name=""/>
        <p:cNvGrpSpPr/>
        <p:nvPr/>
      </p:nvGrpSpPr>
      <p:grpSpPr>
        <a:xfrm>
          <a:off x="0" y="0"/>
          <a:ext cx="0" cy="0"/>
          <a:chOff x="0" y="0"/>
          <a:chExt cx="0" cy="0"/>
        </a:xfrm>
      </p:grpSpPr>
      <p:pic>
        <p:nvPicPr>
          <p:cNvPr id="1027" name="Picture 3" descr="D:\Documents and Settings\БСХТ\Мои документы\Мои рисунки\День Семьи\7ya_1.jpg"/>
          <p:cNvPicPr>
            <a:picLocks noChangeAspect="1" noChangeArrowheads="1"/>
          </p:cNvPicPr>
          <p:nvPr/>
        </p:nvPicPr>
        <p:blipFill>
          <a:blip r:embed="rId4" cstate="screen"/>
          <a:srcRect/>
          <a:stretch>
            <a:fillRect/>
          </a:stretch>
        </p:blipFill>
        <p:spPr bwMode="auto">
          <a:xfrm>
            <a:off x="1187624" y="1484784"/>
            <a:ext cx="6696744" cy="4852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одзаголовок 6"/>
          <p:cNvSpPr txBox="1">
            <a:spLocks/>
          </p:cNvSpPr>
          <p:nvPr/>
        </p:nvSpPr>
        <p:spPr>
          <a:xfrm>
            <a:off x="611560" y="4509120"/>
            <a:ext cx="2987824" cy="72008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10" name="Прямоугольник 9"/>
          <p:cNvSpPr/>
          <p:nvPr/>
        </p:nvSpPr>
        <p:spPr>
          <a:xfrm>
            <a:off x="827584" y="332656"/>
            <a:ext cx="7128792" cy="954107"/>
          </a:xfrm>
          <a:prstGeom prst="rect">
            <a:avLst/>
          </a:prstGeom>
        </p:spPr>
        <p:txBody>
          <a:bodyPr wrap="square">
            <a:spAutoFit/>
          </a:bodyPr>
          <a:lstStyle/>
          <a:p>
            <a:pPr indent="358775" algn="ctr"/>
            <a:r>
              <a:rPr lang="ru-RU" sz="2800" kern="1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Самая большая семья в России - Николая и Галины </a:t>
            </a:r>
            <a:r>
              <a:rPr lang="ru-RU" sz="2800" kern="1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Стремских</a:t>
            </a:r>
            <a:r>
              <a:rPr lang="ru-RU" sz="2800" kern="1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endParaRPr lang="ru-RU" sz="2800" kern="1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strVal val="#ppt_w*0.70"/>
                                          </p:val>
                                        </p:tav>
                                        <p:tav tm="100000">
                                          <p:val>
                                            <p:strVal val="#ppt_w"/>
                                          </p:val>
                                        </p:tav>
                                      </p:tavLst>
                                    </p:anim>
                                    <p:anim calcmode="lin" valueType="num">
                                      <p:cBhvr>
                                        <p:cTn id="8" dur="1000" fill="hold"/>
                                        <p:tgtEl>
                                          <p:spTgt spid="1027"/>
                                        </p:tgtEl>
                                        <p:attrNameLst>
                                          <p:attrName>ppt_h</p:attrName>
                                        </p:attrNameLst>
                                      </p:cBhvr>
                                      <p:tavLst>
                                        <p:tav tm="0">
                                          <p:val>
                                            <p:strVal val="#ppt_h"/>
                                          </p:val>
                                        </p:tav>
                                        <p:tav tm="100000">
                                          <p:val>
                                            <p:strVal val="#ppt_h"/>
                                          </p:val>
                                        </p:tav>
                                      </p:tavLst>
                                    </p:anim>
                                    <p:animEffect transition="in" filter="fade">
                                      <p:cBhvr>
                                        <p:cTn id="9" dur="1000"/>
                                        <p:tgtEl>
                                          <p:spTgt spid="1027"/>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семье человек не одинок</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19</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b="-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55576" y="332657"/>
            <a:ext cx="8064896" cy="6247864"/>
          </a:xfrm>
          <a:prstGeom prst="rect">
            <a:avLst/>
          </a:prstGeom>
        </p:spPr>
        <p:txBody>
          <a:bodyPr wrap="square">
            <a:spAutoFit/>
          </a:bodyPr>
          <a:lstStyle/>
          <a:p>
            <a:r>
              <a:rPr lang="ru-RU" sz="4000" dirty="0" smtClean="0">
                <a:solidFill>
                  <a:schemeClr val="bg1"/>
                </a:solidFill>
                <a:latin typeface="Ariston" pitchFamily="66" charset="0"/>
              </a:rPr>
              <a:t>Чтоб вместе счастья вам найти</a:t>
            </a:r>
          </a:p>
          <a:p>
            <a:r>
              <a:rPr lang="ru-RU" sz="4000" dirty="0" smtClean="0">
                <a:solidFill>
                  <a:schemeClr val="bg1"/>
                </a:solidFill>
                <a:latin typeface="Ariston" pitchFamily="66" charset="0"/>
              </a:rPr>
              <a:t>И горы и равнины нужно перейти. </a:t>
            </a:r>
          </a:p>
          <a:p>
            <a:r>
              <a:rPr lang="ru-RU" sz="4000" dirty="0" smtClean="0">
                <a:solidFill>
                  <a:schemeClr val="bg1"/>
                </a:solidFill>
                <a:latin typeface="Ariston" pitchFamily="66" charset="0"/>
              </a:rPr>
              <a:t>Построить кров, растить детей </a:t>
            </a:r>
          </a:p>
          <a:p>
            <a:r>
              <a:rPr lang="ru-RU" sz="4000" dirty="0" smtClean="0">
                <a:solidFill>
                  <a:schemeClr val="bg1"/>
                </a:solidFill>
                <a:latin typeface="Ariston" pitchFamily="66" charset="0"/>
              </a:rPr>
              <a:t>Любить себя, семью, друзей </a:t>
            </a:r>
          </a:p>
          <a:p>
            <a:r>
              <a:rPr lang="ru-RU" sz="4000" dirty="0" smtClean="0">
                <a:solidFill>
                  <a:schemeClr val="bg1"/>
                </a:solidFill>
                <a:latin typeface="Ariston" pitchFamily="66" charset="0"/>
              </a:rPr>
              <a:t>Печали вместе дружно пережить </a:t>
            </a:r>
          </a:p>
          <a:p>
            <a:r>
              <a:rPr lang="ru-RU" sz="4000" dirty="0" smtClean="0">
                <a:solidFill>
                  <a:schemeClr val="bg1"/>
                </a:solidFill>
                <a:latin typeface="Ariston" pitchFamily="66" charset="0"/>
              </a:rPr>
              <a:t>А ссоры и размолвки, как года </a:t>
            </a:r>
          </a:p>
          <a:p>
            <a:r>
              <a:rPr lang="ru-RU" sz="4000" dirty="0" smtClean="0">
                <a:solidFill>
                  <a:schemeClr val="bg1"/>
                </a:solidFill>
                <a:latin typeface="Ariston" pitchFamily="66" charset="0"/>
              </a:rPr>
              <a:t>Пройдут... Ведь вы одна единая семья! </a:t>
            </a:r>
            <a:br>
              <a:rPr lang="ru-RU" sz="4000" dirty="0" smtClean="0">
                <a:solidFill>
                  <a:schemeClr val="bg1"/>
                </a:solidFill>
                <a:latin typeface="Ariston" pitchFamily="66" charset="0"/>
              </a:rPr>
            </a:br>
            <a:r>
              <a:rPr lang="ru-RU" sz="4000" dirty="0" smtClean="0">
                <a:solidFill>
                  <a:schemeClr val="bg1"/>
                </a:solidFill>
                <a:latin typeface="Ariston" pitchFamily="66" charset="0"/>
              </a:rPr>
              <a:t/>
            </a:r>
            <a:br>
              <a:rPr lang="ru-RU" sz="4000" dirty="0" smtClean="0">
                <a:solidFill>
                  <a:schemeClr val="bg1"/>
                </a:solidFill>
                <a:latin typeface="Ariston" pitchFamily="66" charset="0"/>
              </a:rPr>
            </a:br>
            <a:endParaRPr lang="ru-RU" sz="4000" dirty="0">
              <a:solidFill>
                <a:schemeClr val="bg1"/>
              </a:solidFill>
              <a:latin typeface="Ariston" pitchFamily="66" charset="0"/>
            </a:endParaRPr>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Человек живет семьёй</a:t>
            </a:r>
            <a:b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20</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b="-4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21</a:t>
            </a:fld>
            <a:endParaRPr lang="ru-RU"/>
          </a:p>
        </p:txBody>
      </p:sp>
      <p:pic>
        <p:nvPicPr>
          <p:cNvPr id="2050" name="Picture 2" descr="D:\Documents and Settings\БСХТ\Мои документы\Мои рисунки\День Семьи\green_village_family_azsh.jpg"/>
          <p:cNvPicPr>
            <a:picLocks noChangeAspect="1" noChangeArrowheads="1"/>
          </p:cNvPicPr>
          <p:nvPr/>
        </p:nvPicPr>
        <p:blipFill>
          <a:blip r:embed="rId4" cstate="screen"/>
          <a:srcRect/>
          <a:stretch>
            <a:fillRect/>
          </a:stretch>
        </p:blipFill>
        <p:spPr bwMode="auto">
          <a:xfrm>
            <a:off x="539552" y="476672"/>
            <a:ext cx="2402831" cy="2330923"/>
          </a:xfrm>
          <a:prstGeom prst="rect">
            <a:avLst/>
          </a:prstGeom>
          <a:ln>
            <a:noFill/>
          </a:ln>
          <a:effectLst>
            <a:softEdge rad="112500"/>
          </a:effectLst>
        </p:spPr>
      </p:pic>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ppt_x</p:attrName>
                                        </p:attrNameLst>
                                      </p:cBhvr>
                                      <p:tavLst>
                                        <p:tav tm="0">
                                          <p:val>
                                            <p:strVal val="#ppt_x-.2"/>
                                          </p:val>
                                        </p:tav>
                                        <p:tav tm="100000">
                                          <p:val>
                                            <p:strVal val="#ppt_x"/>
                                          </p:val>
                                        </p:tav>
                                      </p:tavLst>
                                    </p:anim>
                                    <p:anim calcmode="lin" valueType="num">
                                      <p:cBhvr>
                                        <p:cTn id="8" dur="2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b="-10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620688"/>
            <a:ext cx="8229600" cy="5505475"/>
          </a:xfrm>
        </p:spPr>
        <p:txBody>
          <a:bodyPr>
            <a:normAutofit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buNone/>
            </a:pPr>
            <a:r>
              <a:rPr lang="ru-RU" sz="4400" b="1" dirty="0" smtClean="0">
                <a:ln w="11430"/>
                <a:solidFill>
                  <a:srgbClr val="FF0000"/>
                </a:solidFill>
                <a:effectLst>
                  <a:outerShdw blurRad="80000" dist="40000" dir="5040000" algn="tl">
                    <a:srgbClr val="000000">
                      <a:alpha val="30000"/>
                    </a:srgbClr>
                  </a:outerShdw>
                </a:effectLst>
                <a:latin typeface="Ariston" pitchFamily="66" charset="0"/>
              </a:rPr>
              <a:t>Где любовь и совет, там и горя нет. </a:t>
            </a:r>
          </a:p>
          <a:p>
            <a:pPr lvl="0" algn="ctr">
              <a:buNone/>
            </a:pPr>
            <a:r>
              <a:rPr lang="ru-RU" sz="4400" b="1" dirty="0" smtClean="0">
                <a:ln w="11430"/>
                <a:solidFill>
                  <a:srgbClr val="FF0000"/>
                </a:solidFill>
                <a:effectLst>
                  <a:outerShdw blurRad="80000" dist="40000" dir="5040000" algn="tl">
                    <a:srgbClr val="000000">
                      <a:alpha val="30000"/>
                    </a:srgbClr>
                  </a:outerShdw>
                </a:effectLst>
                <a:latin typeface="Ariston" pitchFamily="66" charset="0"/>
              </a:rPr>
              <a:t>В семью, где лад, счастье дорогу не забывает.</a:t>
            </a:r>
          </a:p>
          <a:p>
            <a:pPr lvl="0" algn="ctr">
              <a:buNone/>
            </a:pPr>
            <a:r>
              <a:rPr lang="ru-RU" sz="4400" b="1" dirty="0" smtClean="0">
                <a:ln w="11430"/>
                <a:solidFill>
                  <a:srgbClr val="FF0000"/>
                </a:solidFill>
                <a:effectLst>
                  <a:outerShdw blurRad="80000" dist="40000" dir="5040000" algn="tl">
                    <a:srgbClr val="000000">
                      <a:alpha val="30000"/>
                    </a:srgbClr>
                  </a:outerShdw>
                </a:effectLst>
                <a:latin typeface="Ariston" pitchFamily="66" charset="0"/>
              </a:rPr>
              <a:t>Семья - опора счастья.</a:t>
            </a:r>
          </a:p>
          <a:p>
            <a:pPr lvl="0" algn="ctr">
              <a:buNone/>
            </a:pPr>
            <a:r>
              <a:rPr lang="ru-RU" sz="4400" b="1" dirty="0" smtClean="0">
                <a:ln w="11430"/>
                <a:solidFill>
                  <a:srgbClr val="FF0000"/>
                </a:solidFill>
                <a:effectLst>
                  <a:outerShdw blurRad="80000" dist="40000" dir="5040000" algn="tl">
                    <a:srgbClr val="000000">
                      <a:alpha val="30000"/>
                    </a:srgbClr>
                  </a:outerShdw>
                </a:effectLst>
                <a:latin typeface="Ariston" pitchFamily="66" charset="0"/>
              </a:rPr>
              <a:t>Добрая семья прибавит разума-ума.</a:t>
            </a:r>
          </a:p>
          <a:p>
            <a:pPr lvl="0" algn="ctr">
              <a:buNone/>
            </a:pPr>
            <a:r>
              <a:rPr lang="ru-RU" sz="4400" b="1" dirty="0" smtClean="0">
                <a:ln w="11430"/>
                <a:solidFill>
                  <a:srgbClr val="FF0000"/>
                </a:solidFill>
                <a:effectLst>
                  <a:outerShdw blurRad="80000" dist="40000" dir="5040000" algn="tl">
                    <a:srgbClr val="000000">
                      <a:alpha val="30000"/>
                    </a:srgbClr>
                  </a:outerShdw>
                </a:effectLst>
                <a:latin typeface="Ariston" pitchFamily="66" charset="0"/>
              </a:rPr>
              <a:t>Семья крепка ладом. </a:t>
            </a:r>
          </a:p>
          <a:p>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Номер слайда 1"/>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5">
                                            <p:txEl>
                                              <p:pRg st="0" end="0"/>
                                            </p:txEl>
                                          </p:spTgt>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2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5">
                                            <p:txEl>
                                              <p:pRg st="1" end="1"/>
                                            </p:txEl>
                                          </p:spTgt>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2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0"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5">
                                            <p:txEl>
                                              <p:pRg st="2" end="2"/>
                                            </p:txEl>
                                          </p:spTgt>
                                        </p:tgtEl>
                                      </p:cBhvr>
                                    </p:animEffect>
                                  </p:childTnLst>
                                </p:cTn>
                              </p:par>
                            </p:childTnLst>
                          </p:cTn>
                        </p:par>
                        <p:par>
                          <p:cTn id="22" fill="hold">
                            <p:stCondLst>
                              <p:cond delay="6000"/>
                            </p:stCondLst>
                            <p:childTnLst>
                              <p:par>
                                <p:cTn id="23" presetID="55"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2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6" dur="2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7" dur="2000"/>
                                        <p:tgtEl>
                                          <p:spTgt spid="5">
                                            <p:txEl>
                                              <p:pRg st="3" end="3"/>
                                            </p:txEl>
                                          </p:spTgt>
                                        </p:tgtEl>
                                      </p:cBhvr>
                                    </p:animEffect>
                                  </p:childTnLst>
                                </p:cTn>
                              </p:par>
                            </p:childTnLst>
                          </p:cTn>
                        </p:par>
                        <p:par>
                          <p:cTn id="28" fill="hold">
                            <p:stCondLst>
                              <p:cond delay="8000"/>
                            </p:stCondLst>
                            <p:childTnLst>
                              <p:par>
                                <p:cTn id="29" presetID="55"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2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2" dur="2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7433542" cy="1938992"/>
          </a:xfrm>
          <a:prstGeom prst="rect">
            <a:avLst/>
          </a:prstGeom>
        </p:spPr>
        <p:txBody>
          <a:bodyPr wrap="square">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день семьи,</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Вас дружно поздравляем!</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 союзом крепким, и в любви</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Жить долго пожелаем!</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51520" y="260648"/>
            <a:ext cx="518457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День Семьи сегодня в мире —</a:t>
            </a:r>
            <a:b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b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Сколько вас в семье, четыре?</a:t>
            </a:r>
            <a:b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b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Пусть скорее станет десять:</a:t>
            </a:r>
            <a:b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b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Больше шума, гама, песен!</a:t>
            </a:r>
            <a:b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b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Пусть семья растёт, крепчает,</a:t>
            </a:r>
            <a:b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b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Никогда не огорчает!</a:t>
            </a:r>
            <a:endPar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animEffect transition="in" filter="fade">
                                      <p:cBhvr>
                                        <p:cTn id="7" dur="2000"/>
                                        <p:tgtEl>
                                          <p:spTgt spid="307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pic>
        <p:nvPicPr>
          <p:cNvPr id="38914" name="Picture 2" descr="D:\Documents and Settings\БСХТ\Мои документы\Мои рисунки\День Семьи\4cc53-image013.jpg"/>
          <p:cNvPicPr>
            <a:picLocks noChangeAspect="1" noChangeArrowheads="1"/>
          </p:cNvPicPr>
          <p:nvPr/>
        </p:nvPicPr>
        <p:blipFill>
          <a:blip r:embed="rId4" cstate="screen"/>
          <a:srcRect/>
          <a:stretch>
            <a:fillRect/>
          </a:stretch>
        </p:blipFill>
        <p:spPr bwMode="auto">
          <a:xfrm>
            <a:off x="467544" y="260648"/>
            <a:ext cx="3816424" cy="4992416"/>
          </a:xfrm>
          <a:prstGeom prst="rect">
            <a:avLst/>
          </a:prstGeom>
          <a:noFill/>
        </p:spPr>
      </p:pic>
      <p:pic>
        <p:nvPicPr>
          <p:cNvPr id="38915" name="Picture 3" descr="D:\Documents and Settings\БСХТ\Мои документы\Мои рисунки\День Семьи\50964412.jpg"/>
          <p:cNvPicPr>
            <a:picLocks noChangeAspect="1" noChangeArrowheads="1"/>
          </p:cNvPicPr>
          <p:nvPr/>
        </p:nvPicPr>
        <p:blipFill>
          <a:blip r:embed="rId5" cstate="screen"/>
          <a:srcRect/>
          <a:stretch>
            <a:fillRect/>
          </a:stretch>
        </p:blipFill>
        <p:spPr bwMode="auto">
          <a:xfrm>
            <a:off x="4860032" y="1325544"/>
            <a:ext cx="3765798" cy="5153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2000" fill="hold"/>
                                        <p:tgtEl>
                                          <p:spTgt spid="38914"/>
                                        </p:tgtEl>
                                        <p:attrNameLst>
                                          <p:attrName>ppt_w</p:attrName>
                                        </p:attrNameLst>
                                      </p:cBhvr>
                                      <p:tavLst>
                                        <p:tav tm="0">
                                          <p:val>
                                            <p:strVal val="#ppt_w*0.70"/>
                                          </p:val>
                                        </p:tav>
                                        <p:tav tm="100000">
                                          <p:val>
                                            <p:strVal val="#ppt_w"/>
                                          </p:val>
                                        </p:tav>
                                      </p:tavLst>
                                    </p:anim>
                                    <p:anim calcmode="lin" valueType="num">
                                      <p:cBhvr>
                                        <p:cTn id="8" dur="2000" fill="hold"/>
                                        <p:tgtEl>
                                          <p:spTgt spid="38914"/>
                                        </p:tgtEl>
                                        <p:attrNameLst>
                                          <p:attrName>ppt_h</p:attrName>
                                        </p:attrNameLst>
                                      </p:cBhvr>
                                      <p:tavLst>
                                        <p:tav tm="0">
                                          <p:val>
                                            <p:strVal val="#ppt_h"/>
                                          </p:val>
                                        </p:tav>
                                        <p:tav tm="100000">
                                          <p:val>
                                            <p:strVal val="#ppt_h"/>
                                          </p:val>
                                        </p:tav>
                                      </p:tavLst>
                                    </p:anim>
                                    <p:animEffect transition="in" filter="fade">
                                      <p:cBhvr>
                                        <p:cTn id="9" dur="2000"/>
                                        <p:tgtEl>
                                          <p:spTgt spid="38914"/>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38915"/>
                                        </p:tgtEl>
                                        <p:attrNameLst>
                                          <p:attrName>style.visibility</p:attrName>
                                        </p:attrNameLst>
                                      </p:cBhvr>
                                      <p:to>
                                        <p:strVal val="visible"/>
                                      </p:to>
                                    </p:set>
                                    <p:anim calcmode="lin" valueType="num">
                                      <p:cBhvr>
                                        <p:cTn id="13" dur="2000" fill="hold"/>
                                        <p:tgtEl>
                                          <p:spTgt spid="38915"/>
                                        </p:tgtEl>
                                        <p:attrNameLst>
                                          <p:attrName>ppt_w</p:attrName>
                                        </p:attrNameLst>
                                      </p:cBhvr>
                                      <p:tavLst>
                                        <p:tav tm="0">
                                          <p:val>
                                            <p:strVal val="#ppt_w*0.70"/>
                                          </p:val>
                                        </p:tav>
                                        <p:tav tm="100000">
                                          <p:val>
                                            <p:strVal val="#ppt_w"/>
                                          </p:val>
                                        </p:tav>
                                      </p:tavLst>
                                    </p:anim>
                                    <p:anim calcmode="lin" valueType="num">
                                      <p:cBhvr>
                                        <p:cTn id="14" dur="2000" fill="hold"/>
                                        <p:tgtEl>
                                          <p:spTgt spid="38915"/>
                                        </p:tgtEl>
                                        <p:attrNameLst>
                                          <p:attrName>ppt_h</p:attrName>
                                        </p:attrNameLst>
                                      </p:cBhvr>
                                      <p:tavLst>
                                        <p:tav tm="0">
                                          <p:val>
                                            <p:strVal val="#ppt_h"/>
                                          </p:val>
                                        </p:tav>
                                        <p:tav tm="100000">
                                          <p:val>
                                            <p:strVal val="#ppt_h"/>
                                          </p:val>
                                        </p:tav>
                                      </p:tavLst>
                                    </p:anim>
                                    <p:animEffect transition="in" filter="fade">
                                      <p:cBhvr>
                                        <p:cTn id="15"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404664"/>
            <a:ext cx="5472608" cy="495520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000" b="1" dirty="0" smtClean="0">
                <a:ln w="11430"/>
                <a:latin typeface="Ariston" pitchFamily="66" charset="0"/>
              </a:rPr>
              <a:t>Семья – то сказочный дворец! </a:t>
            </a:r>
            <a:br>
              <a:rPr lang="ru-RU" sz="2000" b="1" dirty="0" smtClean="0">
                <a:ln w="11430"/>
                <a:latin typeface="Ariston" pitchFamily="66" charset="0"/>
              </a:rPr>
            </a:br>
            <a:r>
              <a:rPr lang="ru-RU" sz="2000" b="1" dirty="0" smtClean="0">
                <a:ln w="11430"/>
                <a:latin typeface="Ariston" pitchFamily="66" charset="0"/>
              </a:rPr>
              <a:t>Построен пламенем двух любящих сердец, </a:t>
            </a:r>
            <a:br>
              <a:rPr lang="ru-RU" sz="2000" b="1" dirty="0" smtClean="0">
                <a:ln w="11430"/>
                <a:latin typeface="Ariston" pitchFamily="66" charset="0"/>
              </a:rPr>
            </a:br>
            <a:r>
              <a:rPr lang="ru-RU" sz="2000" b="1" dirty="0" smtClean="0">
                <a:ln w="11430"/>
                <a:latin typeface="Ariston" pitchFamily="66" charset="0"/>
              </a:rPr>
              <a:t>Обставлен добротой, заботой, уваженьем, </a:t>
            </a:r>
            <a:br>
              <a:rPr lang="ru-RU" sz="2000" b="1" dirty="0" smtClean="0">
                <a:ln w="11430"/>
                <a:latin typeface="Ariston" pitchFamily="66" charset="0"/>
              </a:rPr>
            </a:br>
            <a:r>
              <a:rPr lang="ru-RU" sz="2000" b="1" dirty="0" smtClean="0">
                <a:ln w="11430"/>
                <a:latin typeface="Ariston" pitchFamily="66" charset="0"/>
              </a:rPr>
              <a:t>Он наших душ святое продолженье. </a:t>
            </a:r>
          </a:p>
          <a:p>
            <a:r>
              <a:rPr lang="ru-RU" sz="2000" b="1" dirty="0" smtClean="0">
                <a:ln w="11430"/>
                <a:latin typeface="Ariston" pitchFamily="66" charset="0"/>
              </a:rPr>
              <a:t/>
            </a:r>
            <a:br>
              <a:rPr lang="ru-RU" sz="2000" b="1" dirty="0" smtClean="0">
                <a:ln w="11430"/>
                <a:latin typeface="Ariston" pitchFamily="66" charset="0"/>
              </a:rPr>
            </a:br>
            <a:r>
              <a:rPr lang="ru-RU" sz="2000" b="1" dirty="0" smtClean="0">
                <a:ln w="11430"/>
                <a:latin typeface="Ariston" pitchFamily="66" charset="0"/>
              </a:rPr>
              <a:t>Семья – то храм уюта, света! </a:t>
            </a:r>
            <a:br>
              <a:rPr lang="ru-RU" sz="2000" b="1" dirty="0" smtClean="0">
                <a:ln w="11430"/>
                <a:latin typeface="Ariston" pitchFamily="66" charset="0"/>
              </a:rPr>
            </a:br>
            <a:r>
              <a:rPr lang="ru-RU" sz="2000" b="1" dirty="0" smtClean="0">
                <a:ln w="11430"/>
                <a:latin typeface="Ariston" pitchFamily="66" charset="0"/>
              </a:rPr>
              <a:t>Сияньем глаз, улыбкой тёплою согретый, </a:t>
            </a:r>
            <a:br>
              <a:rPr lang="ru-RU" sz="2000" b="1" dirty="0" smtClean="0">
                <a:ln w="11430"/>
                <a:latin typeface="Ariston" pitchFamily="66" charset="0"/>
              </a:rPr>
            </a:br>
            <a:r>
              <a:rPr lang="ru-RU" sz="2000" b="1" dirty="0" smtClean="0">
                <a:ln w="11430"/>
                <a:latin typeface="Ariston" pitchFamily="66" charset="0"/>
              </a:rPr>
              <a:t>Искрящийся огнями радостных мгновений, </a:t>
            </a:r>
            <a:br>
              <a:rPr lang="ru-RU" sz="2000" b="1" dirty="0" smtClean="0">
                <a:ln w="11430"/>
                <a:latin typeface="Ariston" pitchFamily="66" charset="0"/>
              </a:rPr>
            </a:br>
            <a:r>
              <a:rPr lang="ru-RU" sz="2000" b="1" dirty="0" smtClean="0">
                <a:ln w="11430"/>
                <a:latin typeface="Ariston" pitchFamily="66" charset="0"/>
              </a:rPr>
              <a:t>Он лучшее из всех людских творений. </a:t>
            </a:r>
          </a:p>
          <a:p>
            <a:r>
              <a:rPr lang="ru-RU" sz="2000" b="1" dirty="0" smtClean="0">
                <a:ln w="11430"/>
                <a:latin typeface="Ariston" pitchFamily="66" charset="0"/>
              </a:rPr>
              <a:t/>
            </a:r>
            <a:br>
              <a:rPr lang="ru-RU" sz="2000" b="1" dirty="0" smtClean="0">
                <a:ln w="11430"/>
                <a:latin typeface="Ariston" pitchFamily="66" charset="0"/>
              </a:rPr>
            </a:br>
            <a:r>
              <a:rPr lang="ru-RU" sz="2000" b="1" dirty="0" smtClean="0">
                <a:ln w="11430"/>
                <a:latin typeface="Ariston" pitchFamily="66" charset="0"/>
              </a:rPr>
              <a:t>Семья – то мир и наши дети! </a:t>
            </a:r>
            <a:br>
              <a:rPr lang="ru-RU" sz="2000" b="1" dirty="0" smtClean="0">
                <a:ln w="11430"/>
                <a:latin typeface="Ariston" pitchFamily="66" charset="0"/>
              </a:rPr>
            </a:br>
            <a:r>
              <a:rPr lang="ru-RU" sz="2000" b="1" dirty="0" smtClean="0">
                <a:ln w="11430"/>
                <a:latin typeface="Ariston" pitchFamily="66" charset="0"/>
              </a:rPr>
              <a:t>Дороже и важней нет ничего на свете! </a:t>
            </a:r>
            <a:br>
              <a:rPr lang="ru-RU" sz="2000" b="1" dirty="0" smtClean="0">
                <a:ln w="11430"/>
                <a:latin typeface="Ariston" pitchFamily="66" charset="0"/>
              </a:rPr>
            </a:br>
            <a:r>
              <a:rPr lang="ru-RU" sz="2000" b="1" dirty="0" smtClean="0">
                <a:ln w="11430"/>
                <a:latin typeface="Ariston" pitchFamily="66" charset="0"/>
              </a:rPr>
              <a:t>Пусть мудрости и святости Богов нетленность </a:t>
            </a:r>
            <a:br>
              <a:rPr lang="ru-RU" sz="2000" b="1" dirty="0" smtClean="0">
                <a:ln w="11430"/>
                <a:latin typeface="Ariston" pitchFamily="66" charset="0"/>
              </a:rPr>
            </a:br>
            <a:r>
              <a:rPr lang="ru-RU" sz="2000" b="1" dirty="0" smtClean="0">
                <a:ln w="11430"/>
                <a:latin typeface="Ariston" pitchFamily="66" charset="0"/>
              </a:rPr>
              <a:t>Хранит наш дом, семью, любовь и верность </a:t>
            </a:r>
            <a:r>
              <a:rPr lang="ru-RU" b="1" dirty="0" smtClean="0">
                <a:ln w="11430"/>
                <a:latin typeface="Ariston" pitchFamily="66" charset="0"/>
              </a:rPr>
              <a:t/>
            </a:r>
            <a:br>
              <a:rPr lang="ru-RU" b="1" dirty="0" smtClean="0">
                <a:ln w="11430"/>
                <a:latin typeface="Ariston" pitchFamily="66" charset="0"/>
              </a:rPr>
            </a:br>
            <a:r>
              <a:rPr lang="ru-RU" b="1" dirty="0" smtClean="0">
                <a:ln w="11430"/>
                <a:latin typeface="Ariston" pitchFamily="66" charset="0"/>
              </a:rPr>
              <a:t/>
            </a:r>
            <a:br>
              <a:rPr lang="ru-RU" b="1" dirty="0" smtClean="0">
                <a:ln w="11430"/>
                <a:latin typeface="Ariston" pitchFamily="66" charset="0"/>
              </a:rPr>
            </a:br>
            <a:endParaRPr lang="ru-RU" b="1" dirty="0">
              <a:ln w="11430"/>
              <a:latin typeface="Ariston" pitchFamily="66"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1938</Words>
  <Application>Microsoft Office PowerPoint</Application>
  <PresentationFormat>Экран (4:3)</PresentationFormat>
  <Paragraphs>173</Paragraphs>
  <Slides>22</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День семьи, любви и верности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В семье человек не одинок </vt:lpstr>
      <vt:lpstr>Человек живет семьёй </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Ученик</cp:lastModifiedBy>
  <cp:revision>58</cp:revision>
  <dcterms:modified xsi:type="dcterms:W3CDTF">2013-12-11T02:48:30Z</dcterms:modified>
</cp:coreProperties>
</file>