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281" r:id="rId3"/>
    <p:sldId id="288" r:id="rId4"/>
    <p:sldId id="276" r:id="rId5"/>
    <p:sldId id="277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3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51429F-470A-4B66-B490-B2C26FD60294}" type="datetimeFigureOut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67BBAB-AC9C-4E98-B789-9FF59878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0737-7949-496A-A894-FAE3FFD0D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60BC-A1FD-4D6C-8801-1E1D4279D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F9B8-17FC-4C07-8119-B0B16F65E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F04F1-666B-4238-99C5-F576C914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5FC5-BA65-4351-896D-658BF08B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217B-F834-4696-8FD6-9E4EBCBF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FBC6-F33E-4738-8791-2DDD41E23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9AA5-2448-472E-B6BC-455E40401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862B-77FF-4C08-B9BF-F8678D8CF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D159-BD4D-4870-B54C-7B9EFE3A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DE56-241E-412B-80A7-1FEACD312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257F58-CEC2-4B8E-81FA-ED2D41733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920880" cy="34588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Устное народное творчество.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Малые жанры фольклора.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/>
          <a:lstStyle/>
          <a:p>
            <a:r>
              <a:rPr lang="ru-RU" dirty="0" smtClean="0"/>
              <a:t>Подготовила воспитатель: Мигунова Ирина Александровна</a:t>
            </a:r>
            <a:endParaRPr lang="ru-RU" dirty="0"/>
          </a:p>
        </p:txBody>
      </p:sp>
      <p:pic>
        <p:nvPicPr>
          <p:cNvPr id="1026" name="Picture 2" descr="http://viking1234567.narod.ru/7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2915816" cy="217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15415"/>
            <a:ext cx="7772400" cy="252027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Скороговорка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r>
              <a:rPr lang="ru-RU" sz="2400" dirty="0" smtClean="0"/>
              <a:t>стихотворение, в котором специально собраны </a:t>
            </a:r>
          </a:p>
          <a:p>
            <a:r>
              <a:rPr lang="ru-RU" sz="2400" dirty="0" smtClean="0"/>
              <a:t>труднопроизносимые слова.</a:t>
            </a:r>
          </a:p>
          <a:p>
            <a:r>
              <a:rPr lang="ru-RU" sz="1800" dirty="0" smtClean="0"/>
              <a:t>Шли сорок мышей,</a:t>
            </a:r>
          </a:p>
          <a:p>
            <a:r>
              <a:rPr lang="ru-RU" sz="1800" dirty="0" smtClean="0"/>
              <a:t>Несли сорок грошей;</a:t>
            </a:r>
          </a:p>
          <a:p>
            <a:r>
              <a:rPr lang="ru-RU" sz="1800" dirty="0" smtClean="0"/>
              <a:t>Две мыши поплоше</a:t>
            </a:r>
          </a:p>
          <a:p>
            <a:r>
              <a:rPr lang="ru-RU" sz="1800" dirty="0" smtClean="0"/>
              <a:t>Несли по два гроша.</a:t>
            </a:r>
          </a:p>
          <a:p>
            <a:endParaRPr lang="ru-RU" sz="1800" dirty="0" smtClean="0"/>
          </a:p>
          <a:p>
            <a:r>
              <a:rPr lang="ru-RU" sz="1800" dirty="0" smtClean="0"/>
              <a:t>                          От топота копыт</a:t>
            </a:r>
          </a:p>
          <a:p>
            <a:r>
              <a:rPr lang="ru-RU" sz="1800" dirty="0" smtClean="0"/>
              <a:t>                          Пыль по полю летит.</a:t>
            </a:r>
          </a:p>
          <a:p>
            <a:endParaRPr lang="ru-RU" sz="1800" dirty="0" smtClean="0"/>
          </a:p>
          <a:p>
            <a:r>
              <a:rPr lang="ru-RU" sz="1800" dirty="0" smtClean="0"/>
              <a:t>                                              Ехал грека через реку,</a:t>
            </a:r>
          </a:p>
          <a:p>
            <a:r>
              <a:rPr lang="ru-RU" sz="1800" dirty="0" smtClean="0"/>
              <a:t>                                              Видит грека – в реке рак.</a:t>
            </a:r>
          </a:p>
          <a:p>
            <a:r>
              <a:rPr lang="ru-RU" sz="1800" dirty="0" smtClean="0"/>
              <a:t>                                              Сунул грека руку в реку,</a:t>
            </a:r>
          </a:p>
          <a:p>
            <a:r>
              <a:rPr lang="ru-RU" sz="1800" dirty="0" smtClean="0"/>
              <a:t>                                              Рак за рук грека цап.</a:t>
            </a:r>
          </a:p>
          <a:p>
            <a:endParaRPr lang="ru-RU" dirty="0"/>
          </a:p>
        </p:txBody>
      </p:sp>
      <p:pic>
        <p:nvPicPr>
          <p:cNvPr id="26626" name="Picture 2" descr="http://www.nalety.0-ua.com/wp-content/uploads/2011/04/skorogovorki-dlya-detej-dlya-uluchsheniya-dik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2437340" cy="248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6084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Загадка –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7200800"/>
          </a:xfrm>
        </p:spPr>
        <p:txBody>
          <a:bodyPr/>
          <a:lstStyle/>
          <a:p>
            <a:r>
              <a:rPr lang="ru-RU" sz="1800" dirty="0" smtClean="0"/>
              <a:t>выражение, которое нуждается в разгадке.</a:t>
            </a:r>
          </a:p>
          <a:p>
            <a:endParaRPr lang="ru-RU" sz="1800" dirty="0" smtClean="0"/>
          </a:p>
          <a:p>
            <a:r>
              <a:rPr lang="ru-RU" sz="1800" dirty="0" smtClean="0"/>
              <a:t>Придумывать загадки – это значит находить важное, интересное, необычное в явлениях и предметах.</a:t>
            </a:r>
          </a:p>
          <a:p>
            <a:endParaRPr lang="ru-RU" sz="1800" dirty="0" smtClean="0"/>
          </a:p>
          <a:p>
            <a:r>
              <a:rPr lang="ru-RU" sz="1800" dirty="0" smtClean="0"/>
              <a:t>Находить отгадки – это значит по признакам, действиям и подобию определять предмет или явление. </a:t>
            </a:r>
          </a:p>
          <a:p>
            <a:endParaRPr lang="ru-RU" sz="1800" dirty="0" smtClean="0"/>
          </a:p>
          <a:p>
            <a:endParaRPr lang="ru-RU" sz="1600" dirty="0" smtClean="0"/>
          </a:p>
          <a:p>
            <a:r>
              <a:rPr lang="ru-RU" sz="1600" dirty="0" smtClean="0"/>
              <a:t>Стоит копна посреди двора, спереди вилы, а сзади метла.</a:t>
            </a:r>
          </a:p>
          <a:p>
            <a:endParaRPr lang="ru-RU" sz="1600" dirty="0" smtClean="0"/>
          </a:p>
          <a:p>
            <a:r>
              <a:rPr lang="ru-RU" sz="1600" dirty="0" smtClean="0"/>
              <a:t>. Русская барыня в платке расписном имеет много детишек. </a:t>
            </a:r>
            <a:endParaRPr lang="ru-RU" sz="1600" dirty="0"/>
          </a:p>
        </p:txBody>
      </p:sp>
      <p:pic>
        <p:nvPicPr>
          <p:cNvPr id="3074" name="Picture 2" descr="C:\Users\Ирина\Desktop\ира\cow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126" y="3501008"/>
            <a:ext cx="1443314" cy="1512168"/>
          </a:xfrm>
          <a:prstGeom prst="rect">
            <a:avLst/>
          </a:prstGeom>
          <a:noFill/>
        </p:spPr>
      </p:pic>
      <p:pic>
        <p:nvPicPr>
          <p:cNvPr id="3075" name="Picture 3" descr="C:\Users\Ирина\Desktop\ира\76680847_0_455bf_660b56dd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653136"/>
            <a:ext cx="1414353" cy="158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649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Поиграем!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1. Определите малый жанр фольклора:</a:t>
            </a:r>
          </a:p>
          <a:p>
            <a:r>
              <a:rPr lang="ru-RU" dirty="0" smtClean="0"/>
              <a:t>Уж ты, </a:t>
            </a:r>
            <a:r>
              <a:rPr lang="ru-RU" dirty="0" err="1" smtClean="0"/>
              <a:t>котичка-коток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Котик – серенький лобок,</a:t>
            </a:r>
          </a:p>
          <a:p>
            <a:r>
              <a:rPr lang="ru-RU" dirty="0" smtClean="0"/>
              <a:t>Приди, котик, ночевать,</a:t>
            </a:r>
          </a:p>
          <a:p>
            <a:r>
              <a:rPr lang="ru-RU" dirty="0" smtClean="0"/>
              <a:t>Мою деточку качать.</a:t>
            </a:r>
          </a:p>
          <a:p>
            <a:endParaRPr lang="ru-RU" dirty="0" smtClean="0"/>
          </a:p>
          <a:p>
            <a:r>
              <a:rPr lang="ru-RU" sz="900" dirty="0" smtClean="0"/>
              <a:t>Скороговорка, </a:t>
            </a:r>
            <a:r>
              <a:rPr lang="ru-RU" sz="900" dirty="0" err="1" smtClean="0"/>
              <a:t>потешка</a:t>
            </a:r>
            <a:r>
              <a:rPr lang="ru-RU" sz="900" dirty="0" smtClean="0"/>
              <a:t> , колыбельная песня.</a:t>
            </a:r>
          </a:p>
          <a:p>
            <a:endParaRPr lang="ru-RU" dirty="0"/>
          </a:p>
        </p:txBody>
      </p:sp>
      <p:pic>
        <p:nvPicPr>
          <p:cNvPr id="4098" name="Picture 2" descr="C:\Users\Ирина\Desktop\ира\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459431"/>
            <a:ext cx="7772400" cy="31683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Поиграем!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400800" cy="3865984"/>
          </a:xfrm>
        </p:spPr>
        <p:txBody>
          <a:bodyPr/>
          <a:lstStyle/>
          <a:p>
            <a:r>
              <a:rPr lang="ru-RU" sz="2800" dirty="0" smtClean="0"/>
              <a:t>Дождик, дождик, пуще!</a:t>
            </a:r>
          </a:p>
          <a:p>
            <a:endParaRPr lang="ru-RU" sz="2800" dirty="0" smtClean="0"/>
          </a:p>
          <a:p>
            <a:r>
              <a:rPr lang="ru-RU" sz="2800" dirty="0" smtClean="0"/>
              <a:t>Я вынесу гущи,</a:t>
            </a:r>
          </a:p>
          <a:p>
            <a:endParaRPr lang="ru-RU" sz="2800" dirty="0" smtClean="0"/>
          </a:p>
          <a:p>
            <a:r>
              <a:rPr lang="ru-RU" sz="2800" dirty="0" smtClean="0"/>
              <a:t>Хлеба краюшку,</a:t>
            </a:r>
          </a:p>
          <a:p>
            <a:endParaRPr lang="ru-RU" sz="2800" dirty="0" smtClean="0"/>
          </a:p>
          <a:p>
            <a:r>
              <a:rPr lang="ru-RU" sz="2800" dirty="0" smtClean="0"/>
              <a:t>Пирога горбушку.</a:t>
            </a:r>
          </a:p>
          <a:p>
            <a:r>
              <a:rPr lang="ru-RU" sz="1050" dirty="0" smtClean="0"/>
              <a:t>Считалка</a:t>
            </a:r>
            <a:r>
              <a:rPr lang="ru-RU" sz="2800" dirty="0" smtClean="0"/>
              <a:t> </a:t>
            </a:r>
            <a:r>
              <a:rPr lang="ru-RU" sz="1000" dirty="0" smtClean="0"/>
              <a:t>, </a:t>
            </a:r>
            <a:r>
              <a:rPr lang="ru-RU" sz="1000" dirty="0" err="1" smtClean="0"/>
              <a:t>закличка</a:t>
            </a:r>
            <a:r>
              <a:rPr lang="ru-RU" sz="1000" dirty="0" smtClean="0"/>
              <a:t>,   загадка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2" descr="C:\Users\Ирина\Desktop\ира\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1"/>
            <a:ext cx="7772400" cy="273630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Поиграем!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r>
              <a:rPr lang="ru-RU" dirty="0" smtClean="0"/>
              <a:t>Ладушки-ладушки</a:t>
            </a:r>
          </a:p>
          <a:p>
            <a:r>
              <a:rPr lang="ru-RU" dirty="0" smtClean="0"/>
              <a:t>-Где были?</a:t>
            </a:r>
          </a:p>
          <a:p>
            <a:r>
              <a:rPr lang="ru-RU" dirty="0" smtClean="0"/>
              <a:t>-У бабушки</a:t>
            </a:r>
          </a:p>
          <a:p>
            <a:r>
              <a:rPr lang="ru-RU" dirty="0" smtClean="0"/>
              <a:t>-что ели?</a:t>
            </a:r>
          </a:p>
          <a:p>
            <a:r>
              <a:rPr lang="ru-RU" dirty="0" smtClean="0"/>
              <a:t>-кашку, пили </a:t>
            </a:r>
            <a:r>
              <a:rPr lang="ru-RU" dirty="0" err="1" smtClean="0"/>
              <a:t>простоквашку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r>
              <a:rPr lang="ru-RU" sz="1000" dirty="0" err="1" smtClean="0"/>
              <a:t>Потешка</a:t>
            </a:r>
            <a:r>
              <a:rPr lang="ru-RU" sz="1000" dirty="0" smtClean="0"/>
              <a:t>  ,</a:t>
            </a:r>
          </a:p>
          <a:p>
            <a:r>
              <a:rPr lang="ru-RU" sz="1050" dirty="0" smtClean="0"/>
              <a:t>загадка, </a:t>
            </a:r>
            <a:r>
              <a:rPr lang="ru-RU" sz="1050" dirty="0" err="1" smtClean="0"/>
              <a:t>закличка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pic>
        <p:nvPicPr>
          <p:cNvPr id="6" name="Picture 2" descr="C:\Users\Ирина\Desktop\ира\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«Необходимо знать наш богатый фольклор. Вникайте в творчество </a:t>
            </a:r>
            <a:r>
              <a:rPr lang="ru-RU" sz="2800" dirty="0" smtClean="0">
                <a:solidFill>
                  <a:srgbClr val="7030A0"/>
                </a:solidFill>
              </a:rPr>
              <a:t>народное, оно здорово, как свежая вода ключей горных, подземных сладких струй. Держитесь ближе к народному языку, ищите простоты, краткости, здоровой силы, которая создаёт образ двумя-тремя словами.»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М. Горький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lavrenteva.ucoz.com/peremenka/1img17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808312" cy="212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4508500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4" name="Picture 5" descr="P:\для записи class3\презентация\bal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457450"/>
            <a:ext cx="1657350" cy="2600325"/>
          </a:xfrm>
        </p:spPr>
      </p:pic>
      <p:pic>
        <p:nvPicPr>
          <p:cNvPr id="5" name="Picture 5" descr="P:\для записи class3\презентация\bal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147763"/>
            <a:ext cx="1657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:\для записи class3\презентация\bal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66800"/>
            <a:ext cx="1657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 useBgFill="1">
        <p:nvSpPr>
          <p:cNvPr id="3" name="AutoShape 5"/>
          <p:cNvSpPr>
            <a:spLocks noChangeArrowheads="1"/>
          </p:cNvSpPr>
          <p:nvPr/>
        </p:nvSpPr>
        <p:spPr bwMode="auto">
          <a:xfrm>
            <a:off x="684213" y="260350"/>
            <a:ext cx="8064500" cy="2016125"/>
          </a:xfrm>
          <a:prstGeom prst="bevel">
            <a:avLst>
              <a:gd name="adj" fmla="val 12500"/>
            </a:avLst>
          </a:prstGeom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Устное народное творчество. Фольклор.</a:t>
            </a:r>
            <a:endParaRPr kumimoji="0" lang="ru-RU" sz="4000" b="0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27313" y="2420938"/>
            <a:ext cx="2544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996633"/>
                </a:solidFill>
              </a:rPr>
              <a:t>Фольклор -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7421404">
            <a:off x="1781969" y="3626644"/>
            <a:ext cx="1457325" cy="1984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2807494" y="4114007"/>
            <a:ext cx="2089150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4012115">
            <a:off x="4590256" y="3626644"/>
            <a:ext cx="1457325" cy="1984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57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88963" y="4365625"/>
            <a:ext cx="265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народное</a:t>
            </a:r>
            <a:r>
              <a:rPr lang="ru-RU" b="1" dirty="0">
                <a:solidFill>
                  <a:srgbClr val="99CC00"/>
                </a:solidFill>
              </a:rPr>
              <a:t> </a:t>
            </a:r>
            <a:r>
              <a:rPr lang="ru-RU" b="1" dirty="0">
                <a:solidFill>
                  <a:srgbClr val="996633"/>
                </a:solidFill>
              </a:rPr>
              <a:t>творчество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33550" y="5300663"/>
            <a:ext cx="481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совокупность обычаев, обрядов, </a:t>
            </a:r>
          </a:p>
          <a:p>
            <a:pPr algn="ctr"/>
            <a:r>
              <a:rPr lang="ru-RU" b="1" dirty="0">
                <a:solidFill>
                  <a:srgbClr val="996633"/>
                </a:solidFill>
              </a:rPr>
              <a:t>песен и других явлений народного быта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910138" y="4365625"/>
            <a:ext cx="2871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англ. </a:t>
            </a:r>
            <a:r>
              <a:rPr lang="en-US" b="1" dirty="0">
                <a:solidFill>
                  <a:srgbClr val="996633"/>
                </a:solidFill>
              </a:rPr>
              <a:t>folk – </a:t>
            </a:r>
            <a:r>
              <a:rPr lang="ru-RU" b="1" dirty="0">
                <a:solidFill>
                  <a:srgbClr val="996633"/>
                </a:solidFill>
              </a:rPr>
              <a:t>народ,</a:t>
            </a:r>
            <a:r>
              <a:rPr lang="en-US" b="1" dirty="0">
                <a:solidFill>
                  <a:srgbClr val="996633"/>
                </a:solidFill>
              </a:rPr>
              <a:t> </a:t>
            </a:r>
            <a:endParaRPr lang="ru-RU" b="1" dirty="0">
              <a:solidFill>
                <a:srgbClr val="996633"/>
              </a:solidFill>
            </a:endParaRPr>
          </a:p>
          <a:p>
            <a:pPr algn="ctr"/>
            <a:r>
              <a:rPr lang="en-US" b="1" dirty="0">
                <a:solidFill>
                  <a:srgbClr val="996633"/>
                </a:solidFill>
              </a:rPr>
              <a:t>lore </a:t>
            </a:r>
            <a:r>
              <a:rPr lang="ru-RU" b="1" dirty="0">
                <a:solidFill>
                  <a:srgbClr val="996633"/>
                </a:solidFill>
              </a:rPr>
              <a:t>– мудрость, знание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87424"/>
            <a:ext cx="7772400" cy="331236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Малые жанры фольклора –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небольшие по размеру фольклорные произведения.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600400"/>
          </a:xfrm>
        </p:spPr>
        <p:txBody>
          <a:bodyPr/>
          <a:lstStyle/>
          <a:p>
            <a:r>
              <a:rPr lang="ru-RU" sz="1800" dirty="0" smtClean="0"/>
              <a:t>Колыбельная песня</a:t>
            </a:r>
          </a:p>
          <a:p>
            <a:r>
              <a:rPr lang="ru-RU" sz="1800" dirty="0" err="1" smtClean="0"/>
              <a:t>Пестушка</a:t>
            </a:r>
            <a:endParaRPr lang="ru-RU" sz="1800" dirty="0" smtClean="0"/>
          </a:p>
          <a:p>
            <a:r>
              <a:rPr lang="ru-RU" sz="1800" dirty="0" err="1" smtClean="0"/>
              <a:t>Потешка</a:t>
            </a:r>
            <a:endParaRPr lang="ru-RU" sz="1800" dirty="0" smtClean="0"/>
          </a:p>
          <a:p>
            <a:r>
              <a:rPr lang="ru-RU" sz="1800" dirty="0" smtClean="0"/>
              <a:t>Прибаутка</a:t>
            </a:r>
          </a:p>
          <a:p>
            <a:r>
              <a:rPr lang="ru-RU" sz="1800" dirty="0" err="1" smtClean="0"/>
              <a:t>Закличка</a:t>
            </a:r>
            <a:endParaRPr lang="ru-RU" sz="1800" dirty="0" smtClean="0"/>
          </a:p>
          <a:p>
            <a:r>
              <a:rPr lang="ru-RU" sz="1800" dirty="0" smtClean="0"/>
              <a:t>Приговорка</a:t>
            </a:r>
          </a:p>
          <a:p>
            <a:r>
              <a:rPr lang="ru-RU" sz="1800" dirty="0" smtClean="0"/>
              <a:t>Считалка</a:t>
            </a:r>
          </a:p>
          <a:p>
            <a:r>
              <a:rPr lang="ru-RU" sz="1800" dirty="0" smtClean="0"/>
              <a:t>Скороговорка</a:t>
            </a:r>
          </a:p>
          <a:p>
            <a:r>
              <a:rPr lang="ru-RU" sz="1800" dirty="0" smtClean="0"/>
              <a:t>Загадка</a:t>
            </a:r>
          </a:p>
          <a:p>
            <a:endParaRPr lang="ru-RU" dirty="0"/>
          </a:p>
        </p:txBody>
      </p:sp>
      <p:pic>
        <p:nvPicPr>
          <p:cNvPr id="23554" name="Picture 2" descr="http://deti.gulyeminaov.ru/wp-content/uploads/2012/09/Russkiy-folk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2857500" cy="2676525"/>
          </a:xfrm>
          <a:prstGeom prst="rect">
            <a:avLst/>
          </a:prstGeom>
          <a:noFill/>
        </p:spPr>
      </p:pic>
      <p:pic>
        <p:nvPicPr>
          <p:cNvPr id="23556" name="Picture 4" descr="http://folklor.igraemsdetmy.ru/wp-content/uploads/2010/07/F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531440"/>
            <a:ext cx="7772400" cy="413189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Колыбельные песни, по мнению народа – спутник детства.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r>
              <a:rPr lang="ru-RU" sz="1800" dirty="0" smtClean="0"/>
              <a:t>Это песни которыми убаюкивают ребенка.</a:t>
            </a:r>
          </a:p>
          <a:p>
            <a:r>
              <a:rPr lang="ru-RU" sz="1800" dirty="0" smtClean="0"/>
              <a:t>Представляется будущее младенца.</a:t>
            </a:r>
          </a:p>
          <a:p>
            <a:r>
              <a:rPr lang="ru-RU" sz="1800" dirty="0" smtClean="0"/>
              <a:t>Ребенку обещают счастье и богатство.</a:t>
            </a:r>
          </a:p>
          <a:p>
            <a:r>
              <a:rPr lang="ru-RU" sz="1800" dirty="0" smtClean="0"/>
              <a:t>Навевают ребенку крепкий и здоровый сон.</a:t>
            </a:r>
          </a:p>
          <a:p>
            <a:r>
              <a:rPr lang="ru-RU" sz="1800" dirty="0" smtClean="0"/>
              <a:t>Пение зависит от покачивания колыбели, ее ритмического движения.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33794" name="Picture 2" descr="http://www.stihi.ru/pics/2010/01/11/8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3424761" cy="21439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221089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кота ли, у кота </a:t>
            </a:r>
          </a:p>
          <a:p>
            <a:r>
              <a:rPr lang="ru-RU" dirty="0" smtClean="0"/>
              <a:t>Колыбелька золота.</a:t>
            </a:r>
          </a:p>
          <a:p>
            <a:r>
              <a:rPr lang="ru-RU" dirty="0" smtClean="0"/>
              <a:t>У дитяти моего</a:t>
            </a:r>
          </a:p>
          <a:p>
            <a:r>
              <a:rPr lang="ru-RU" dirty="0" smtClean="0"/>
              <a:t>Есть </a:t>
            </a:r>
            <a:r>
              <a:rPr lang="ru-RU" dirty="0" err="1" smtClean="0"/>
              <a:t>покраше</a:t>
            </a:r>
            <a:r>
              <a:rPr lang="ru-RU" dirty="0" smtClean="0"/>
              <a:t> его…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87423"/>
            <a:ext cx="7772400" cy="3987874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Пестушки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потешки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поскакушки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Побуждали ребенка к бодрствованию, обучали его двигать ручками, ножками, головкой, пальчиками.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r>
              <a:rPr lang="ru-RU" sz="1800" dirty="0" smtClean="0"/>
              <a:t>Тра-та-та, тра-та-та</a:t>
            </a:r>
          </a:p>
          <a:p>
            <a:r>
              <a:rPr lang="ru-RU" sz="1800" dirty="0" smtClean="0"/>
              <a:t>Вышла кошка за кота…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Пестушка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endParaRPr lang="ru-RU" sz="1800" dirty="0" smtClean="0"/>
          </a:p>
          <a:p>
            <a:r>
              <a:rPr lang="ru-RU" sz="1800" dirty="0" smtClean="0"/>
              <a:t>Большие ноги</a:t>
            </a:r>
          </a:p>
          <a:p>
            <a:r>
              <a:rPr lang="ru-RU" sz="1800" dirty="0" smtClean="0"/>
              <a:t>Шли по дороге:</a:t>
            </a:r>
          </a:p>
          <a:p>
            <a:r>
              <a:rPr lang="ru-RU" sz="1800" dirty="0" smtClean="0"/>
              <a:t>Топ-топ-топ,</a:t>
            </a:r>
          </a:p>
          <a:p>
            <a:r>
              <a:rPr lang="ru-RU" sz="1800" dirty="0" smtClean="0"/>
              <a:t>Топ-топ-топ.</a:t>
            </a:r>
          </a:p>
          <a:p>
            <a:r>
              <a:rPr lang="ru-RU" sz="1800" dirty="0" smtClean="0"/>
              <a:t>Маленькие ножки</a:t>
            </a:r>
          </a:p>
          <a:p>
            <a:r>
              <a:rPr lang="ru-RU" sz="1800" dirty="0" smtClean="0"/>
              <a:t>Бежали по дорожке:</a:t>
            </a:r>
          </a:p>
          <a:p>
            <a:r>
              <a:rPr lang="ru-RU" sz="1800" dirty="0" err="1" smtClean="0"/>
              <a:t>Топ-топ-топ-топ-топ</a:t>
            </a:r>
            <a:r>
              <a:rPr lang="ru-RU" sz="1800" dirty="0" smtClean="0"/>
              <a:t>,</a:t>
            </a:r>
          </a:p>
          <a:p>
            <a:r>
              <a:rPr lang="ru-RU" sz="1800" dirty="0" err="1" smtClean="0"/>
              <a:t>Топ-топ-топ-топ-топ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32772" name="Picture 4" descr="http://xn--80aauebhc0a3a.xn--p1ai/wp-content/uploads/2012/11/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1944216" cy="1800200"/>
          </a:xfrm>
          <a:prstGeom prst="rect">
            <a:avLst/>
          </a:prstGeom>
          <a:noFill/>
        </p:spPr>
      </p:pic>
      <p:pic>
        <p:nvPicPr>
          <p:cNvPr id="1026" name="Picture 2" descr="C:\Users\Ирина\Desktop\ира\kot_i_ko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2057667" cy="291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87423"/>
            <a:ext cx="7772400" cy="410445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Прибаутка.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Стихотворение, похожее на короткую сказку, которую рассказывает мама своему ребенку.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r>
              <a:rPr lang="ru-RU" dirty="0" smtClean="0"/>
              <a:t>Прибаутки – это веселые истории о том, как скачет галка по ельничку, как ехал Фома на курице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05065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Сова, </a:t>
            </a:r>
            <a:r>
              <a:rPr lang="ru-RU" dirty="0" err="1" smtClean="0"/>
              <a:t>совушка</a:t>
            </a:r>
            <a:r>
              <a:rPr lang="ru-RU" dirty="0" smtClean="0"/>
              <a:t> , сова,</a:t>
            </a:r>
          </a:p>
          <a:p>
            <a:r>
              <a:rPr lang="ru-RU" dirty="0" smtClean="0"/>
              <a:t>Большая голова,</a:t>
            </a:r>
          </a:p>
          <a:p>
            <a:r>
              <a:rPr lang="ru-RU" dirty="0" smtClean="0"/>
              <a:t>На колу сидела, в стороны глядела,</a:t>
            </a:r>
          </a:p>
          <a:p>
            <a:r>
              <a:rPr lang="ru-RU" dirty="0" smtClean="0"/>
              <a:t>Головой вертела.</a:t>
            </a:r>
            <a:endParaRPr lang="ru-RU" dirty="0"/>
          </a:p>
        </p:txBody>
      </p:sp>
      <p:pic>
        <p:nvPicPr>
          <p:cNvPr id="31746" name="Picture 2" descr="http://games-mm.ru/userfiles/Image/good/photo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17032"/>
            <a:ext cx="2918098" cy="253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34888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Закличка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6192688" cy="4010000"/>
          </a:xfrm>
        </p:spPr>
        <p:txBody>
          <a:bodyPr/>
          <a:lstStyle/>
          <a:p>
            <a:r>
              <a:rPr lang="ru-RU" sz="2400" dirty="0" smtClean="0"/>
              <a:t>короткое стихотворение, </a:t>
            </a:r>
          </a:p>
          <a:p>
            <a:r>
              <a:rPr lang="ru-RU" sz="2400" dirty="0" smtClean="0"/>
              <a:t>которое выкликали, участвуя в обрядах календарного цикла.</a:t>
            </a:r>
          </a:p>
          <a:p>
            <a:endParaRPr lang="ru-RU" sz="1800" dirty="0" smtClean="0"/>
          </a:p>
          <a:p>
            <a:r>
              <a:rPr lang="ru-RU" sz="1800" dirty="0" smtClean="0"/>
              <a:t>Весна, весна красная! </a:t>
            </a:r>
          </a:p>
          <a:p>
            <a:r>
              <a:rPr lang="ru-RU" sz="1800" dirty="0" smtClean="0"/>
              <a:t>Приди, весна, с радостью, </a:t>
            </a:r>
          </a:p>
          <a:p>
            <a:r>
              <a:rPr lang="ru-RU" sz="1800" dirty="0" smtClean="0"/>
              <a:t>С радостью великою, </a:t>
            </a:r>
          </a:p>
          <a:p>
            <a:r>
              <a:rPr lang="ru-RU" sz="1800" dirty="0" smtClean="0"/>
              <a:t>С милостью богатою…</a:t>
            </a:r>
          </a:p>
          <a:p>
            <a:endParaRPr lang="ru-RU" sz="1800" dirty="0" smtClean="0"/>
          </a:p>
          <a:p>
            <a:r>
              <a:rPr lang="ru-RU" sz="2000" dirty="0" smtClean="0"/>
              <a:t>Дождик, дождик, пуще! </a:t>
            </a:r>
          </a:p>
          <a:p>
            <a:r>
              <a:rPr lang="ru-RU" sz="2000" dirty="0" smtClean="0"/>
              <a:t>Дам тебе гущи… </a:t>
            </a:r>
            <a:endParaRPr lang="ru-RU" sz="2000" dirty="0"/>
          </a:p>
        </p:txBody>
      </p:sp>
      <p:pic>
        <p:nvPicPr>
          <p:cNvPr id="29698" name="Picture 2" descr="http://dreamworlds.ru/uploads/posts/2009-07/1248830816_lel-lelja-lelo-ljubich-bog-ljubovnojj-str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528392" cy="297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6490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Приговорка-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ru-RU" sz="1800" dirty="0" smtClean="0"/>
              <a:t>коротенькое стихотворение, </a:t>
            </a:r>
          </a:p>
          <a:p>
            <a:r>
              <a:rPr lang="ru-RU" sz="1800" dirty="0" smtClean="0"/>
              <a:t>которое произносят в разных случаях, например, обращаясь к живым существам – улитке, божьей коровке, птицам, домашним животным.</a:t>
            </a:r>
          </a:p>
          <a:p>
            <a:endParaRPr lang="ru-RU" sz="1800" dirty="0" smtClean="0"/>
          </a:p>
          <a:p>
            <a:r>
              <a:rPr lang="ru-RU" sz="1800" dirty="0" smtClean="0"/>
              <a:t>  *От воды, залившейся в уши, избавляются прыгая и произнося приговорку.</a:t>
            </a:r>
          </a:p>
          <a:p>
            <a:r>
              <a:rPr lang="ru-RU" sz="1800" dirty="0" smtClean="0"/>
              <a:t>*Во время купания ныряют на последних словах приговорки.</a:t>
            </a:r>
          </a:p>
          <a:p>
            <a:r>
              <a:rPr lang="ru-RU" sz="1800" dirty="0" smtClean="0"/>
              <a:t>*С помощью приговорки спрашивают у кукушки, сколько лет жить.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81399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Мышка, мышка,</a:t>
            </a:r>
          </a:p>
          <a:p>
            <a:r>
              <a:rPr lang="ru-RU" dirty="0" smtClean="0"/>
              <a:t>На тебе зуб костяной,</a:t>
            </a:r>
          </a:p>
          <a:p>
            <a:r>
              <a:rPr lang="ru-RU" dirty="0" smtClean="0"/>
              <a:t>А мне стальной.</a:t>
            </a:r>
            <a:endParaRPr lang="ru-RU" dirty="0"/>
          </a:p>
        </p:txBody>
      </p:sp>
      <p:pic>
        <p:nvPicPr>
          <p:cNvPr id="2050" name="Picture 2" descr="C:\Users\Ирина\Desktop\ира\59499deb9c9422051082eb1a4e4b7991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11620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1"/>
            <a:ext cx="7772400" cy="266429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Считалка –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ru-RU" sz="2000" dirty="0" smtClean="0"/>
              <a:t>короткий стишок, </a:t>
            </a:r>
          </a:p>
          <a:p>
            <a:r>
              <a:rPr lang="ru-RU" sz="2000" dirty="0" smtClean="0"/>
              <a:t>с помощью которого определяют, кто в игре водит.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Раз, два, три, четыре, пять,</a:t>
            </a:r>
          </a:p>
          <a:p>
            <a:r>
              <a:rPr lang="ru-RU" dirty="0" smtClean="0"/>
              <a:t>Мы собрались поиграть.</a:t>
            </a:r>
          </a:p>
          <a:p>
            <a:r>
              <a:rPr lang="ru-RU" dirty="0" smtClean="0"/>
              <a:t>К нам сорока прилетела</a:t>
            </a:r>
          </a:p>
          <a:p>
            <a:r>
              <a:rPr lang="ru-RU" dirty="0" smtClean="0"/>
              <a:t>И тебе водить велела.</a:t>
            </a:r>
            <a:endParaRPr lang="ru-RU" dirty="0"/>
          </a:p>
        </p:txBody>
      </p:sp>
      <p:pic>
        <p:nvPicPr>
          <p:cNvPr id="27650" name="Picture 2" descr="https://st.free-lance.ru/users/teolev/upload/f_47be790758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5050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ферова С.В.">
  <a:themeElements>
    <a:clrScheme name="Другая 1">
      <a:dk1>
        <a:sysClr val="windowText" lastClr="000000"/>
      </a:dk1>
      <a:lt1>
        <a:sysClr val="window" lastClr="FFFFFF"/>
      </a:lt1>
      <a:dk2>
        <a:srgbClr val="83D3FD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Анферова С.В.</Template>
  <TotalTime>454</TotalTime>
  <Words>612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Анферова С.В.</vt:lpstr>
      <vt:lpstr>Устное народное творчество. Малые жанры фольклора.</vt:lpstr>
      <vt:lpstr>Слайд 2</vt:lpstr>
      <vt:lpstr>Малые жанры фольклора – небольшие по размеру фольклорные произведения.</vt:lpstr>
      <vt:lpstr>Колыбельные песни, по мнению народа – спутник детства.</vt:lpstr>
      <vt:lpstr>Пестушки, потешки, поскакушки.  Побуждали ребенка к бодрствованию, обучали его двигать ручками, ножками, головкой, пальчиками.</vt:lpstr>
      <vt:lpstr>Прибаутка. Стихотворение, похожее на короткую сказку, которую рассказывает мама своему ребенку. </vt:lpstr>
      <vt:lpstr>Закличка-</vt:lpstr>
      <vt:lpstr>Приговорка-</vt:lpstr>
      <vt:lpstr>Считалка –</vt:lpstr>
      <vt:lpstr>Скороговорка -</vt:lpstr>
      <vt:lpstr>Загадка –</vt:lpstr>
      <vt:lpstr>Поиграем!</vt:lpstr>
      <vt:lpstr>Поиграем!</vt:lpstr>
      <vt:lpstr>Поиграем!</vt:lpstr>
      <vt:lpstr>«Необходимо знать наш богатый фольклор. Вникайте в творчество народное, оно здорово, как свежая вода ключей горных, подземных сладких струй. Держитесь ближе к народному языку, ищите простоты, краткости, здоровой силы, которая создаёт образ двумя-тремя словами.» М. Горький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«Березка»</dc:title>
  <dc:creator>Александр</dc:creator>
  <cp:lastModifiedBy>Ирина</cp:lastModifiedBy>
  <cp:revision>43</cp:revision>
  <dcterms:created xsi:type="dcterms:W3CDTF">2012-02-19T17:28:25Z</dcterms:created>
  <dcterms:modified xsi:type="dcterms:W3CDTF">2014-09-18T10:48:01Z</dcterms:modified>
</cp:coreProperties>
</file>