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77" r:id="rId2"/>
    <p:sldId id="257" r:id="rId3"/>
    <p:sldId id="279" r:id="rId4"/>
    <p:sldId id="280" r:id="rId5"/>
    <p:sldId id="258" r:id="rId6"/>
    <p:sldId id="259" r:id="rId7"/>
    <p:sldId id="260" r:id="rId8"/>
    <p:sldId id="261" r:id="rId9"/>
    <p:sldId id="289" r:id="rId10"/>
    <p:sldId id="290" r:id="rId11"/>
    <p:sldId id="291" r:id="rId12"/>
    <p:sldId id="292" r:id="rId13"/>
    <p:sldId id="293" r:id="rId14"/>
    <p:sldId id="294" r:id="rId15"/>
    <p:sldId id="295" r:id="rId16"/>
    <p:sldId id="262" r:id="rId17"/>
    <p:sldId id="263" r:id="rId18"/>
    <p:sldId id="264" r:id="rId19"/>
    <p:sldId id="265" r:id="rId20"/>
    <p:sldId id="266" r:id="rId21"/>
    <p:sldId id="278" r:id="rId22"/>
    <p:sldId id="275" r:id="rId23"/>
    <p:sldId id="281" r:id="rId24"/>
    <p:sldId id="282" r:id="rId25"/>
    <p:sldId id="296" r:id="rId26"/>
    <p:sldId id="283" r:id="rId27"/>
    <p:sldId id="284" r:id="rId28"/>
    <p:sldId id="285" r:id="rId29"/>
    <p:sldId id="286" r:id="rId30"/>
    <p:sldId id="267" r:id="rId31"/>
    <p:sldId id="288" r:id="rId32"/>
    <p:sldId id="269" r:id="rId33"/>
    <p:sldId id="270" r:id="rId34"/>
    <p:sldId id="271" r:id="rId35"/>
    <p:sldId id="287" r:id="rId36"/>
    <p:sldId id="273" r:id="rId37"/>
    <p:sldId id="274"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05647C6-AE47-485A-B586-1E3CD03A7B3E}" type="datetimeFigureOut">
              <a:rPr lang="ru-RU" smtClean="0"/>
              <a:pPr/>
              <a:t>26.04.2013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C7269F18-1A72-41B8-B196-846F4526515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5647C6-AE47-485A-B586-1E3CD03A7B3E}" type="datetimeFigureOut">
              <a:rPr lang="ru-RU" smtClean="0"/>
              <a:pPr/>
              <a:t>26.04.2013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269F18-1A72-41B8-B196-846F4526515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5647C6-AE47-485A-B586-1E3CD03A7B3E}" type="datetimeFigureOut">
              <a:rPr lang="ru-RU" smtClean="0"/>
              <a:pPr/>
              <a:t>26.04.2013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269F18-1A72-41B8-B196-846F4526515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05647C6-AE47-485A-B586-1E3CD03A7B3E}" type="datetimeFigureOut">
              <a:rPr lang="ru-RU" smtClean="0"/>
              <a:pPr/>
              <a:t>26.04.2013</a:t>
            </a:fld>
            <a:endParaRPr lang="ru-RU"/>
          </a:p>
        </p:txBody>
      </p:sp>
      <p:sp>
        <p:nvSpPr>
          <p:cNvPr id="9" name="Номер слайда 8"/>
          <p:cNvSpPr>
            <a:spLocks noGrp="1"/>
          </p:cNvSpPr>
          <p:nvPr>
            <p:ph type="sldNum" sz="quarter" idx="15"/>
          </p:nvPr>
        </p:nvSpPr>
        <p:spPr/>
        <p:txBody>
          <a:bodyPr rtlCol="0"/>
          <a:lstStyle/>
          <a:p>
            <a:fld id="{C7269F18-1A72-41B8-B196-846F45265154}"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05647C6-AE47-485A-B586-1E3CD03A7B3E}" type="datetimeFigureOut">
              <a:rPr lang="ru-RU" smtClean="0"/>
              <a:pPr/>
              <a:t>26.04.2013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C7269F18-1A72-41B8-B196-846F4526515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05647C6-AE47-485A-B586-1E3CD03A7B3E}" type="datetimeFigureOut">
              <a:rPr lang="ru-RU" smtClean="0"/>
              <a:pPr/>
              <a:t>26.04.2013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269F18-1A72-41B8-B196-846F45265154}"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05647C6-AE47-485A-B586-1E3CD03A7B3E}" type="datetimeFigureOut">
              <a:rPr lang="ru-RU" smtClean="0"/>
              <a:pPr/>
              <a:t>26.04.2013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269F18-1A72-41B8-B196-846F45265154}"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05647C6-AE47-485A-B586-1E3CD03A7B3E}" type="datetimeFigureOut">
              <a:rPr lang="ru-RU" smtClean="0"/>
              <a:pPr/>
              <a:t>26.04.2013</a:t>
            </a:fld>
            <a:endParaRPr lang="ru-RU"/>
          </a:p>
        </p:txBody>
      </p:sp>
      <p:sp>
        <p:nvSpPr>
          <p:cNvPr id="7" name="Номер слайда 6"/>
          <p:cNvSpPr>
            <a:spLocks noGrp="1"/>
          </p:cNvSpPr>
          <p:nvPr>
            <p:ph type="sldNum" sz="quarter" idx="11"/>
          </p:nvPr>
        </p:nvSpPr>
        <p:spPr/>
        <p:txBody>
          <a:bodyPr rtlCol="0"/>
          <a:lstStyle/>
          <a:p>
            <a:fld id="{C7269F18-1A72-41B8-B196-846F45265154}"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5647C6-AE47-485A-B586-1E3CD03A7B3E}" type="datetimeFigureOut">
              <a:rPr lang="ru-RU" smtClean="0"/>
              <a:pPr/>
              <a:t>26.04.2013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269F18-1A72-41B8-B196-846F4526515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05647C6-AE47-485A-B586-1E3CD03A7B3E}" type="datetimeFigureOut">
              <a:rPr lang="ru-RU" smtClean="0"/>
              <a:pPr/>
              <a:t>26.04.2013</a:t>
            </a:fld>
            <a:endParaRPr lang="ru-RU"/>
          </a:p>
        </p:txBody>
      </p:sp>
      <p:sp>
        <p:nvSpPr>
          <p:cNvPr id="22" name="Номер слайда 21"/>
          <p:cNvSpPr>
            <a:spLocks noGrp="1"/>
          </p:cNvSpPr>
          <p:nvPr>
            <p:ph type="sldNum" sz="quarter" idx="15"/>
          </p:nvPr>
        </p:nvSpPr>
        <p:spPr/>
        <p:txBody>
          <a:bodyPr rtlCol="0"/>
          <a:lstStyle/>
          <a:p>
            <a:fld id="{C7269F18-1A72-41B8-B196-846F45265154}"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05647C6-AE47-485A-B586-1E3CD03A7B3E}" type="datetimeFigureOut">
              <a:rPr lang="ru-RU" smtClean="0"/>
              <a:pPr/>
              <a:t>26.04.2013</a:t>
            </a:fld>
            <a:endParaRPr lang="ru-RU"/>
          </a:p>
        </p:txBody>
      </p:sp>
      <p:sp>
        <p:nvSpPr>
          <p:cNvPr id="18" name="Номер слайда 17"/>
          <p:cNvSpPr>
            <a:spLocks noGrp="1"/>
          </p:cNvSpPr>
          <p:nvPr>
            <p:ph type="sldNum" sz="quarter" idx="11"/>
          </p:nvPr>
        </p:nvSpPr>
        <p:spPr/>
        <p:txBody>
          <a:bodyPr rtlCol="0"/>
          <a:lstStyle/>
          <a:p>
            <a:fld id="{C7269F18-1A72-41B8-B196-846F45265154}"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05647C6-AE47-485A-B586-1E3CD03A7B3E}" type="datetimeFigureOut">
              <a:rPr lang="ru-RU" smtClean="0"/>
              <a:pPr/>
              <a:t>26.04.2013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269F18-1A72-41B8-B196-846F4526515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404664"/>
            <a:ext cx="9144000" cy="5355312"/>
          </a:xfrm>
          <a:prstGeom prst="rect">
            <a:avLst/>
          </a:prstGeom>
          <a:noFill/>
          <a:ln w="9525">
            <a:noFill/>
            <a:miter lim="800000"/>
            <a:headEnd/>
            <a:tailEnd/>
          </a:ln>
        </p:spPr>
        <p:txBody>
          <a:bodyPr anchor="ctr">
            <a:spAutoFit/>
          </a:bodyPr>
          <a:lstStyle/>
          <a:p>
            <a:pPr algn="ctr" eaLnBrk="0" hangingPunct="0">
              <a:tabLst>
                <a:tab pos="6343650" algn="l"/>
              </a:tabLst>
            </a:pPr>
            <a:r>
              <a:rPr lang="ru-RU" dirty="0" smtClean="0">
                <a:latin typeface="Times New Roman" pitchFamily="18" charset="0"/>
                <a:cs typeface="Times New Roman" pitchFamily="18" charset="0"/>
              </a:rPr>
              <a:t>Муниципальное бюджетное общеобразовательное учреждение гимназия №2</a:t>
            </a: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r>
              <a:rPr lang="ru-RU" dirty="0" smtClean="0">
                <a:latin typeface="Times New Roman" pitchFamily="18" charset="0"/>
                <a:cs typeface="Times New Roman" pitchFamily="18" charset="0"/>
              </a:rPr>
              <a:t>Тема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«Отходы - доходы». </a:t>
            </a: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smtClean="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eaLnBrk="0" hangingPunct="0">
              <a:tabLst>
                <a:tab pos="6343650" algn="l"/>
              </a:tabLst>
            </a:pPr>
            <a:r>
              <a:rPr lang="ru-RU" dirty="0" smtClean="0">
                <a:latin typeface="Times New Roman" pitchFamily="18" charset="0"/>
                <a:cs typeface="Times New Roman" pitchFamily="18" charset="0"/>
              </a:rPr>
              <a:t>Авторы: </a:t>
            </a:r>
            <a:r>
              <a:rPr lang="ru-RU" dirty="0">
                <a:latin typeface="Times New Roman" pitchFamily="18" charset="0"/>
                <a:cs typeface="Times New Roman" pitchFamily="18" charset="0"/>
              </a:rPr>
              <a:t>ученики 8Б </a:t>
            </a:r>
            <a:r>
              <a:rPr lang="ru-RU" dirty="0" smtClean="0">
                <a:latin typeface="Times New Roman" pitchFamily="18" charset="0"/>
                <a:cs typeface="Times New Roman" pitchFamily="18" charset="0"/>
              </a:rPr>
              <a:t>класса                                                               </a:t>
            </a:r>
            <a:r>
              <a:rPr lang="ru-RU" dirty="0">
                <a:latin typeface="Times New Roman" pitchFamily="18" charset="0"/>
                <a:cs typeface="Times New Roman" pitchFamily="18" charset="0"/>
              </a:rPr>
              <a:t>руководитель</a:t>
            </a:r>
            <a:r>
              <a:rPr lang="ru-RU" dirty="0" smtClean="0">
                <a:latin typeface="Times New Roman" pitchFamily="18" charset="0"/>
                <a:cs typeface="Times New Roman" pitchFamily="18" charset="0"/>
              </a:rPr>
              <a:t>: Старостина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Ирина Викторовна</a:t>
            </a:r>
            <a:endParaRPr lang="ru-RU" dirty="0">
              <a:latin typeface="Times New Roman" pitchFamily="18" charset="0"/>
              <a:cs typeface="Times New Roman" pitchFamily="18" charset="0"/>
            </a:endParaRPr>
          </a:p>
          <a:p>
            <a:pPr eaLnBrk="0" hangingPunct="0">
              <a:tabLst>
                <a:tab pos="6343650" algn="l"/>
              </a:tabLst>
            </a:pPr>
            <a:r>
              <a:rPr lang="ru-RU" dirty="0" smtClean="0">
                <a:latin typeface="Times New Roman" pitchFamily="18" charset="0"/>
                <a:cs typeface="Times New Roman" pitchFamily="18" charset="0"/>
              </a:rPr>
              <a:t>                                                                                                                должность: классный 		               руководитель</a:t>
            </a:r>
            <a:r>
              <a:rPr lang="ru-RU" dirty="0">
                <a:latin typeface="Times New Roman" pitchFamily="18" charset="0"/>
                <a:cs typeface="Times New Roman" pitchFamily="18" charset="0"/>
              </a:rPr>
              <a:t>	          </a:t>
            </a:r>
          </a:p>
          <a:p>
            <a:pPr algn="r" eaLnBrk="0" hangingPunct="0">
              <a:tabLst>
                <a:tab pos="6343650" algn="l"/>
              </a:tabLst>
            </a:pPr>
            <a:r>
              <a:rPr lang="ru-RU" dirty="0">
                <a:latin typeface="Times New Roman" pitchFamily="18" charset="0"/>
                <a:cs typeface="Times New Roman" pitchFamily="18" charset="0"/>
              </a:rPr>
              <a:t>                                                                               </a:t>
            </a: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a:latin typeface="Times New Roman" pitchFamily="18" charset="0"/>
              <a:cs typeface="Times New Roman" pitchFamily="18" charset="0"/>
            </a:endParaRPr>
          </a:p>
          <a:p>
            <a:pPr algn="ctr" eaLnBrk="0" hangingPunct="0">
              <a:tabLst>
                <a:tab pos="6343650" algn="l"/>
              </a:tabLst>
            </a:pPr>
            <a:endParaRPr lang="ru-RU" dirty="0" smtClean="0">
              <a:latin typeface="Times New Roman" pitchFamily="18" charset="0"/>
              <a:cs typeface="Times New Roman" pitchFamily="18" charset="0"/>
            </a:endParaRPr>
          </a:p>
          <a:p>
            <a:pPr algn="ctr" eaLnBrk="0" hangingPunct="0">
              <a:tabLst>
                <a:tab pos="6343650" algn="l"/>
              </a:tabLst>
            </a:pPr>
            <a:r>
              <a:rPr lang="ru-RU" dirty="0" smtClean="0">
                <a:latin typeface="Times New Roman" pitchFamily="18" charset="0"/>
                <a:cs typeface="Times New Roman" pitchFamily="18" charset="0"/>
              </a:rPr>
              <a:t>2013 </a:t>
            </a:r>
            <a:r>
              <a:rPr lang="ru-RU" dirty="0">
                <a:latin typeface="Times New Roman" pitchFamily="18" charset="0"/>
                <a:cs typeface="Times New Roman" pitchFamily="18" charset="0"/>
              </a:rPr>
              <a:t>год.</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0"/>
            <a:ext cx="8280920" cy="6093296"/>
          </a:xfrm>
        </p:spPr>
        <p:txBody>
          <a:bodyPr>
            <a:noAutofit/>
          </a:bodyPr>
          <a:lstStyle/>
          <a:p>
            <a:r>
              <a:rPr lang="ru-RU" sz="1300" b="1" dirty="0" smtClean="0">
                <a:latin typeface="Times New Roman" pitchFamily="18" charset="0"/>
                <a:cs typeface="Times New Roman" pitchFamily="18" charset="0"/>
              </a:rPr>
              <a:t>Места наиболее замусоренные</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улицы – 37%</a:t>
            </a:r>
          </a:p>
          <a:p>
            <a:r>
              <a:rPr lang="ru-RU" sz="1300" dirty="0" smtClean="0">
                <a:latin typeface="Times New Roman" pitchFamily="18" charset="0"/>
                <a:cs typeface="Times New Roman" pitchFamily="18" charset="0"/>
              </a:rPr>
              <a:t>дворы жилых дворов – 30%</a:t>
            </a:r>
          </a:p>
          <a:p>
            <a:r>
              <a:rPr lang="ru-RU" sz="1300" dirty="0" smtClean="0">
                <a:latin typeface="Times New Roman" pitchFamily="18" charset="0"/>
                <a:cs typeface="Times New Roman" pitchFamily="18" charset="0"/>
              </a:rPr>
              <a:t>торговые центры – 12%</a:t>
            </a:r>
          </a:p>
          <a:p>
            <a:r>
              <a:rPr lang="ru-RU" sz="1300" dirty="0" smtClean="0">
                <a:latin typeface="Times New Roman" pitchFamily="18" charset="0"/>
                <a:cs typeface="Times New Roman" pitchFamily="18" charset="0"/>
              </a:rPr>
              <a:t>школьные территории – 1%</a:t>
            </a:r>
          </a:p>
          <a:p>
            <a:r>
              <a:rPr lang="ru-RU" sz="1300" dirty="0" smtClean="0">
                <a:latin typeface="Times New Roman" pitchFamily="18" charset="0"/>
                <a:cs typeface="Times New Roman" pitchFamily="18" charset="0"/>
              </a:rPr>
              <a:t>зоны отдыха горожан – 20%</a:t>
            </a:r>
          </a:p>
          <a:p>
            <a:r>
              <a:rPr lang="ru-RU" sz="1300" b="1" dirty="0" smtClean="0">
                <a:latin typeface="Times New Roman" pitchFamily="18" charset="0"/>
                <a:cs typeface="Times New Roman" pitchFamily="18" charset="0"/>
              </a:rPr>
              <a:t>Главная причина замусоривания</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Недостаточное количество урн и контейнеров для мусора – 5%</a:t>
            </a:r>
          </a:p>
          <a:p>
            <a:r>
              <a:rPr lang="ru-RU" sz="1300" dirty="0" smtClean="0">
                <a:latin typeface="Times New Roman" pitchFamily="18" charset="0"/>
                <a:cs typeface="Times New Roman" pitchFamily="18" charset="0"/>
              </a:rPr>
              <a:t>Плохая работа дворников – 2%</a:t>
            </a:r>
          </a:p>
          <a:p>
            <a:r>
              <a:rPr lang="ru-RU" sz="1300" dirty="0" smtClean="0">
                <a:latin typeface="Times New Roman" pitchFamily="18" charset="0"/>
                <a:cs typeface="Times New Roman" pitchFamily="18" charset="0"/>
              </a:rPr>
              <a:t>Отсутствие четкой системы сбора и утилизации мусора – 47%</a:t>
            </a:r>
          </a:p>
          <a:p>
            <a:r>
              <a:rPr lang="ru-RU" sz="1300" dirty="0" smtClean="0">
                <a:latin typeface="Times New Roman" pitchFamily="18" charset="0"/>
                <a:cs typeface="Times New Roman" pitchFamily="18" charset="0"/>
              </a:rPr>
              <a:t>Низкий уровень культуры жителей  поселения  – 46%</a:t>
            </a:r>
          </a:p>
          <a:p>
            <a:r>
              <a:rPr lang="ru-RU" sz="1300" b="1" dirty="0" smtClean="0">
                <a:latin typeface="Times New Roman" pitchFamily="18" charset="0"/>
                <a:cs typeface="Times New Roman" pitchFamily="18" charset="0"/>
              </a:rPr>
              <a:t>Кто больше всего мусорит?</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Дошкольники и ученики младших классов – 10%</a:t>
            </a:r>
          </a:p>
          <a:p>
            <a:r>
              <a:rPr lang="ru-RU" sz="1300" dirty="0" smtClean="0">
                <a:latin typeface="Times New Roman" pitchFamily="18" charset="0"/>
                <a:cs typeface="Times New Roman" pitchFamily="18" charset="0"/>
              </a:rPr>
              <a:t>Подростки – 66%</a:t>
            </a:r>
          </a:p>
          <a:p>
            <a:r>
              <a:rPr lang="ru-RU" sz="1300" dirty="0" smtClean="0">
                <a:latin typeface="Times New Roman" pitchFamily="18" charset="0"/>
                <a:cs typeface="Times New Roman" pitchFamily="18" charset="0"/>
              </a:rPr>
              <a:t>Молодежь – 24%</a:t>
            </a:r>
          </a:p>
          <a:p>
            <a:r>
              <a:rPr lang="ru-RU" sz="1300" dirty="0" smtClean="0">
                <a:latin typeface="Times New Roman" pitchFamily="18" charset="0"/>
                <a:cs typeface="Times New Roman" pitchFamily="18" charset="0"/>
              </a:rPr>
              <a:t>Взрослые - 0%</a:t>
            </a:r>
          </a:p>
          <a:p>
            <a:r>
              <a:rPr lang="ru-RU" sz="1300" b="1" dirty="0" smtClean="0">
                <a:latin typeface="Times New Roman" pitchFamily="18" charset="0"/>
                <a:cs typeface="Times New Roman" pitchFamily="18" charset="0"/>
              </a:rPr>
              <a:t>Что бы вы выбросили на улице?</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Пустую картонную коробку – 3%</a:t>
            </a:r>
          </a:p>
          <a:p>
            <a:r>
              <a:rPr lang="ru-RU" sz="1300" dirty="0" smtClean="0">
                <a:latin typeface="Times New Roman" pitchFamily="18" charset="0"/>
                <a:cs typeface="Times New Roman" pitchFamily="18" charset="0"/>
              </a:rPr>
              <a:t>Пустую банку или бутылку из-под сока, воды, пива и т.д. – 2%</a:t>
            </a:r>
          </a:p>
          <a:p>
            <a:r>
              <a:rPr lang="ru-RU" sz="1300" dirty="0" smtClean="0">
                <a:latin typeface="Times New Roman" pitchFamily="18" charset="0"/>
                <a:cs typeface="Times New Roman" pitchFamily="18" charset="0"/>
              </a:rPr>
              <a:t>Обертку от жевательной резинки – 25%</a:t>
            </a:r>
          </a:p>
          <a:p>
            <a:r>
              <a:rPr lang="ru-RU" sz="1300" dirty="0" smtClean="0">
                <a:latin typeface="Times New Roman" pitchFamily="18" charset="0"/>
                <a:cs typeface="Times New Roman" pitchFamily="18" charset="0"/>
              </a:rPr>
              <a:t>Прочитанную газету – 15%</a:t>
            </a:r>
          </a:p>
          <a:p>
            <a:r>
              <a:rPr lang="ru-RU" sz="1300" dirty="0" smtClean="0">
                <a:latin typeface="Times New Roman" pitchFamily="18" charset="0"/>
                <a:cs typeface="Times New Roman" pitchFamily="18" charset="0"/>
              </a:rPr>
              <a:t>Бумажный стаканчик – 2%</a:t>
            </a:r>
          </a:p>
          <a:p>
            <a:r>
              <a:rPr lang="ru-RU" sz="1300" dirty="0" smtClean="0">
                <a:latin typeface="Times New Roman" pitchFamily="18" charset="0"/>
                <a:cs typeface="Times New Roman" pitchFamily="18" charset="0"/>
              </a:rPr>
              <a:t>Шкурку от банана, апельсина и т.д.– 13%</a:t>
            </a:r>
          </a:p>
          <a:p>
            <a:r>
              <a:rPr lang="ru-RU" sz="1300" dirty="0" smtClean="0">
                <a:latin typeface="Times New Roman" pitchFamily="18" charset="0"/>
                <a:cs typeface="Times New Roman" pitchFamily="18" charset="0"/>
              </a:rPr>
              <a:t>Вообще ничего – 40%</a:t>
            </a:r>
          </a:p>
          <a:p>
            <a:endParaRPr lang="ru-RU"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83568" y="188640"/>
            <a:ext cx="8064896" cy="6408712"/>
          </a:xfrm>
        </p:spPr>
        <p:txBody>
          <a:bodyPr>
            <a:normAutofit lnSpcReduction="10000"/>
          </a:bodyPr>
          <a:lstStyle/>
          <a:p>
            <a:pPr algn="ctr">
              <a:buNone/>
            </a:pPr>
            <a:r>
              <a:rPr lang="ru-RU" sz="3900" b="1" dirty="0" smtClean="0">
                <a:latin typeface="Times New Roman" pitchFamily="18" charset="0"/>
                <a:cs typeface="Times New Roman" pitchFamily="18" charset="0"/>
              </a:rPr>
              <a:t>Вторичное использование мусора.</a:t>
            </a:r>
            <a:endParaRPr lang="ru-RU" sz="3900"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Стекло.</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Отслужившие изделия из стекла очень легко пустить во вторичное использование. Неповрежденные банки и бутылки не нужно заново перерабатывать, после обработки их можно использовать снова по прямому назначению. Битое стекло можно подвергать переплавке.</a:t>
            </a:r>
          </a:p>
          <a:p>
            <a:pPr>
              <a:buNone/>
            </a:pPr>
            <a:r>
              <a:rPr lang="ru-RU" dirty="0" smtClean="0">
                <a:latin typeface="Times New Roman" pitchFamily="18" charset="0"/>
                <a:cs typeface="Times New Roman" pitchFamily="18" charset="0"/>
              </a:rPr>
              <a:t>Стекло - долговечный и износостойкий материал. Сам по себе оно не наносит вреда окружающей среде, но битое стекло </a:t>
            </a:r>
            <a:r>
              <a:rPr lang="ru-RU" dirty="0" err="1" smtClean="0">
                <a:latin typeface="Times New Roman" pitchFamily="18" charset="0"/>
                <a:cs typeface="Times New Roman" pitchFamily="18" charset="0"/>
              </a:rPr>
              <a:t>травмоопасно</a:t>
            </a:r>
            <a:r>
              <a:rPr lang="ru-RU" dirty="0" smtClean="0">
                <a:latin typeface="Times New Roman" pitchFamily="18" charset="0"/>
                <a:cs typeface="Times New Roman" pitchFamily="18" charset="0"/>
              </a:rPr>
              <a:t> для людей и животных. В природе отходы из стекла разрушаются в течение нескольких сотен лет, растрескиваясь и крошась от перепада температуры. Конечный продукт разложения стеклотары - стеклянная крошка, по виду сходная с песком.</a:t>
            </a:r>
          </a:p>
          <a:p>
            <a:pPr>
              <a:buNone/>
            </a:pPr>
            <a:r>
              <a:rPr lang="ru-RU" dirty="0" smtClean="0">
                <a:latin typeface="Times New Roman" pitchFamily="18" charset="0"/>
                <a:cs typeface="Times New Roman" pitchFamily="18" charset="0"/>
              </a:rPr>
              <a:t>Основная масса стеклянных отходов не перерабатывается, а подвергается захоронению на полигонах.</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116632"/>
            <a:ext cx="8136904" cy="6480720"/>
          </a:xfrm>
        </p:spPr>
        <p:txBody>
          <a:bodyPr>
            <a:normAutofit fontScale="85000" lnSpcReduction="10000"/>
          </a:bodyPr>
          <a:lstStyle/>
          <a:p>
            <a:pPr algn="ctr">
              <a:buNone/>
            </a:pPr>
            <a:r>
              <a:rPr lang="ru-RU" b="1" dirty="0" smtClean="0"/>
              <a:t>        </a:t>
            </a:r>
            <a:r>
              <a:rPr lang="ru-RU" b="1" dirty="0" smtClean="0">
                <a:latin typeface="Times New Roman" pitchFamily="18" charset="0"/>
                <a:cs typeface="Times New Roman" pitchFamily="18" charset="0"/>
              </a:rPr>
              <a:t>Металлолом.</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Чаще всего в металлоломе встречаются изделия из железа или чугуна. Соединения железа могут нанести окружающей среде ощутимый вред - они ядовиты для многих организмов. Кроме того, куски выброшенного металла </a:t>
            </a:r>
            <a:r>
              <a:rPr lang="ru-RU" dirty="0" err="1" smtClean="0">
                <a:latin typeface="Times New Roman" pitchFamily="18" charset="0"/>
                <a:cs typeface="Times New Roman" pitchFamily="18" charset="0"/>
              </a:rPr>
              <a:t>травмоопасны</a:t>
            </a:r>
            <a:r>
              <a:rPr lang="ru-RU" dirty="0" smtClean="0">
                <a:latin typeface="Times New Roman" pitchFamily="18" charset="0"/>
                <a:cs typeface="Times New Roman" pitchFamily="18" charset="0"/>
              </a:rPr>
              <a:t> для людей и животных.</a:t>
            </a:r>
          </a:p>
          <a:p>
            <a:pPr>
              <a:buNone/>
            </a:pPr>
            <a:r>
              <a:rPr lang="ru-RU" dirty="0" smtClean="0">
                <a:latin typeface="Times New Roman" pitchFamily="18" charset="0"/>
                <a:cs typeface="Times New Roman" pitchFamily="18" charset="0"/>
              </a:rPr>
              <a:t>Металлолом разлагается под действием кислорода, в конечном итоге образуя оксид железа. Скорость разложения металлических изделий - за 10-20 лет на один миллиметр в глубину (в пресной воде - за 3-5 лет, в соленой - за год-два).</a:t>
            </a:r>
          </a:p>
          <a:p>
            <a:pPr>
              <a:buNone/>
            </a:pPr>
            <a:r>
              <a:rPr lang="ru-RU" dirty="0" smtClean="0">
                <a:latin typeface="Times New Roman" pitchFamily="18" charset="0"/>
                <a:cs typeface="Times New Roman" pitchFamily="18" charset="0"/>
              </a:rPr>
              <a:t>Металлолом - наиболее подходящий для вторичного использования материал. Переработка металлолома имеет огромное значение для экономики и экологии. Она позволяет разгрузить и так истощенные месторождения руды, сократить затраты топлива на выплавку важнейших металлов, а также существенное сокращение сопутствующих затрат (например, транспортировка).</a:t>
            </a:r>
          </a:p>
          <a:p>
            <a:pPr>
              <a:buNone/>
            </a:pPr>
            <a:r>
              <a:rPr lang="ru-RU" dirty="0" smtClean="0">
                <a:latin typeface="Times New Roman" pitchFamily="18" charset="0"/>
                <a:cs typeface="Times New Roman" pitchFamily="18" charset="0"/>
              </a:rPr>
              <a:t>Изделия из фольги и алюминиевые банки также возможно подвергнуть переработке. В природе фольга может пролежать на земле до 20-30 лет (а алюминиевые банки - до нескольких сотен!), образуя в целом безвредные оксид и соли алюминия под действием кислорода. Наиболее безопасный способ утилизации изделий на основе алюминия (не считая переплавки) - захоронение.</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116632"/>
            <a:ext cx="8280920" cy="6480720"/>
          </a:xfrm>
        </p:spPr>
        <p:txBody>
          <a:bodyPr>
            <a:normAutofit fontScale="62500" lnSpcReduction="20000"/>
          </a:bodyPr>
          <a:lstStyle/>
          <a:p>
            <a:pPr algn="ctr">
              <a:buNone/>
            </a:pPr>
            <a:r>
              <a:rPr lang="ru-RU" b="1" dirty="0" smtClean="0"/>
              <a:t> </a:t>
            </a:r>
            <a:r>
              <a:rPr lang="ru-RU" b="1" dirty="0" smtClean="0">
                <a:latin typeface="Times New Roman" pitchFamily="18" charset="0"/>
                <a:cs typeface="Times New Roman" pitchFamily="18" charset="0"/>
              </a:rPr>
              <a:t>       Кожа.</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Даже из маленьких, </a:t>
            </a:r>
            <a:r>
              <a:rPr lang="ru-RU" dirty="0" err="1" smtClean="0">
                <a:latin typeface="Times New Roman" pitchFamily="18" charset="0"/>
                <a:cs typeface="Times New Roman" pitchFamily="18" charset="0"/>
              </a:rPr>
              <a:t>никудышних</a:t>
            </a:r>
            <a:r>
              <a:rPr lang="ru-RU" dirty="0" smtClean="0">
                <a:latin typeface="Times New Roman" pitchFamily="18" charset="0"/>
                <a:cs typeface="Times New Roman" pitchFamily="18" charset="0"/>
              </a:rPr>
              <a:t> обрезков кожи можно извлечь много пользы.</a:t>
            </a:r>
          </a:p>
          <a:p>
            <a:pPr>
              <a:buNone/>
            </a:pPr>
            <a:r>
              <a:rPr lang="ru-RU" dirty="0" smtClean="0">
                <a:latin typeface="Times New Roman" pitchFamily="18" charset="0"/>
                <a:cs typeface="Times New Roman" pitchFamily="18" charset="0"/>
              </a:rPr>
              <a:t>Из старого ремня получатся простые в изготовлении, надежные и не скрипящие петли для крышки ящика, мольберта, шкатулки.</a:t>
            </a:r>
          </a:p>
          <a:p>
            <a:pPr>
              <a:buNone/>
            </a:pPr>
            <a:r>
              <a:rPr lang="ru-RU" dirty="0" smtClean="0">
                <a:latin typeface="Times New Roman" pitchFamily="18" charset="0"/>
                <a:cs typeface="Times New Roman" pitchFamily="18" charset="0"/>
              </a:rPr>
              <a:t>Из обрезков ремней легко смастерить красивые корешки для книжных переплетов.</a:t>
            </a:r>
          </a:p>
          <a:p>
            <a:pPr>
              <a:buNone/>
            </a:pPr>
            <a:r>
              <a:rPr lang="ru-RU" dirty="0" smtClean="0">
                <a:latin typeface="Times New Roman" pitchFamily="18" charset="0"/>
                <a:cs typeface="Times New Roman" pitchFamily="18" charset="0"/>
              </a:rPr>
              <a:t>Полоска мягкой тонкой кожи, наклеенная на внутреннюю сторону металлического браслета для часов, сделает его удобнее.</a:t>
            </a:r>
          </a:p>
          <a:p>
            <a:pPr>
              <a:buNone/>
            </a:pPr>
            <a:r>
              <a:rPr lang="ru-RU" dirty="0" smtClean="0">
                <a:latin typeface="Times New Roman" pitchFamily="18" charset="0"/>
                <a:cs typeface="Times New Roman" pitchFamily="18" charset="0"/>
              </a:rPr>
              <a:t>Если же вам надоели металлические и пластиковые браслеты, то, освоив приемы декоративной отделки кожи, можно изготовить на свой вкус удобный и мягкий кожаный часовой ремешок.</a:t>
            </a:r>
          </a:p>
          <a:p>
            <a:pPr>
              <a:buNone/>
            </a:pPr>
            <a:r>
              <a:rPr lang="ru-RU" dirty="0" smtClean="0">
                <a:latin typeface="Times New Roman" pitchFamily="18" charset="0"/>
                <a:cs typeface="Times New Roman" pitchFamily="18" charset="0"/>
              </a:rPr>
              <a:t>С помощью этих же приемов нетрудно сделать из кожи удобную и долговечную книжную закладку.</a:t>
            </a:r>
          </a:p>
          <a:p>
            <a:pPr>
              <a:buNone/>
            </a:pPr>
            <a:r>
              <a:rPr lang="ru-RU" dirty="0" smtClean="0">
                <a:latin typeface="Times New Roman" pitchFamily="18" charset="0"/>
                <a:cs typeface="Times New Roman" pitchFamily="18" charset="0"/>
              </a:rPr>
              <a:t>Полоску тонкой кожи, продольно сложенную вдвое или втрое и проклеенную, можно пришить в качестве вешалки к пальто или куртке. Она гораздо прочнее и долговечнее матерчатых и не так груба, как вешалки из металлических цепочек.</a:t>
            </a:r>
          </a:p>
          <a:p>
            <a:pPr>
              <a:buNone/>
            </a:pPr>
            <a:r>
              <a:rPr lang="ru-RU" dirty="0" smtClean="0">
                <a:latin typeface="Times New Roman" pitchFamily="18" charset="0"/>
                <a:cs typeface="Times New Roman" pitchFamily="18" charset="0"/>
              </a:rPr>
              <a:t>Что можно сделать с бывшей в употреблении, но еще годной натуральной кожей, если заняться ее централизованным сбором? В  кооперативном институте специалисты-кожевенники до мелочей продумали, как сортировать и перерабатывать вторичное кожсырье, как его дезинфицировать и реставрировать. Они разработали технологию изготовления из старой обуви модных молодежных курток, жилетов, домашних тапочек. Лабораторные образцы всем очень понравились.</a:t>
            </a:r>
          </a:p>
          <a:p>
            <a:pPr>
              <a:buNone/>
            </a:pPr>
            <a:r>
              <a:rPr lang="ru-RU" dirty="0" smtClean="0">
                <a:latin typeface="Times New Roman" pitchFamily="18" charset="0"/>
                <a:cs typeface="Times New Roman" pitchFamily="18" charset="0"/>
              </a:rPr>
              <a:t>Другой пример — разработка Украинского НИИ кожевенно-обувной промышленности. Здесь предложили совсем уж никудышные отходы кожи использовать как белковое удобрение для выращивания овощей. Обрезки кожи измельчают, заливают водой, разваривают и сушат. Получается серый порошок, который содержит 9-14% азота и много ценных микроэлементов. Даровое удобрение оказалось высокоэффективным: урожай картофеля повышается на 30%, а помидоров — на 35%.</a:t>
            </a:r>
          </a:p>
          <a:p>
            <a:pPr>
              <a:buNone/>
            </a:pPr>
            <a:r>
              <a:rPr lang="ru-RU" dirty="0" smtClean="0">
                <a:latin typeface="Times New Roman" pitchFamily="18" charset="0"/>
                <a:cs typeface="Times New Roman" pitchFamily="18" charset="0"/>
              </a:rPr>
              <a:t>А еще из отходов кожевенного производства делают кормовую муку.</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0"/>
            <a:ext cx="8784976" cy="6552728"/>
          </a:xfrm>
        </p:spPr>
        <p:txBody>
          <a:bodyPr>
            <a:noAutofit/>
          </a:bodyPr>
          <a:lstStyle/>
          <a:p>
            <a:pPr algn="ctr">
              <a:buNone/>
            </a:pPr>
            <a:r>
              <a:rPr lang="ru-RU" sz="1600" b="1" dirty="0" smtClean="0">
                <a:latin typeface="Times New Roman" pitchFamily="18" charset="0"/>
                <a:cs typeface="Times New Roman" pitchFamily="18" charset="0"/>
              </a:rPr>
              <a:t>Бумага.</a:t>
            </a: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Макулатура составляет 40% всех твердых отходов и обычно представляет собой отслужившую печатную продукцию, состоящую из бумаги, (иногда обработанной защитными веществами), картона и краски. Несмотря на то, что бумага разлагается 2-3 года, она не наносит природе никакого вреда. Однако краски и защитные покрытия могут выделять ядовитые для человека вещества в процессе разложения.</a:t>
            </a:r>
          </a:p>
          <a:p>
            <a:pPr>
              <a:buNone/>
            </a:pPr>
            <a:r>
              <a:rPr lang="ru-RU" sz="1600" dirty="0" smtClean="0">
                <a:latin typeface="Times New Roman" pitchFamily="18" charset="0"/>
                <a:cs typeface="Times New Roman" pitchFamily="18" charset="0"/>
              </a:rPr>
              <a:t>Макулатура имеет большой потенциал вторичного использования. Она используется для производства бумаги различного назначения, упаковочных и строительных материалов. 1 тонна макулатуры заменяет около 4 кубических метров древесины, поэтому сбор и рациональная утилизация бумажных отходов поможет существенно сократить вырубку лесов. Старые бумаги вымачиваются, чистятся и измельчаются для получения волокон - целлюлозы. Дальше процесс идентичен процессу производства бумаги из лесоматериалов.</a:t>
            </a:r>
          </a:p>
          <a:p>
            <a:pPr>
              <a:buNone/>
            </a:pPr>
            <a:r>
              <a:rPr lang="ru-RU" sz="1600" dirty="0" smtClean="0">
                <a:latin typeface="Times New Roman" pitchFamily="18" charset="0"/>
                <a:cs typeface="Times New Roman" pitchFamily="18" charset="0"/>
              </a:rPr>
              <a:t>При сжигании бумажного мусора образуются вредные диоксиды - продукты горения краски и типографских чернил. Этот способ не является рациональным при утилизации такого рода отходов.</a:t>
            </a:r>
          </a:p>
          <a:p>
            <a:pPr algn="ctr">
              <a:buNone/>
            </a:pPr>
            <a:r>
              <a:rPr lang="ru-RU" sz="1600" b="1" dirty="0" smtClean="0">
                <a:latin typeface="Times New Roman" pitchFamily="18" charset="0"/>
                <a:cs typeface="Times New Roman" pitchFamily="18" charset="0"/>
              </a:rPr>
              <a:t>Пластмасса.</a:t>
            </a: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В современном мире ни одно предприятие не обходится без использования полимерных материалов. Поэтому переработка пластиковых отходов имеет большой потенциал - из вторичного пластика можно получать полимерное сырье, используемое в производстве изделий. Продукция, в зависимости от стандартов качества, может производиться полностью из вторичного пластикового сырья, или из определенной пропорции первичного и вторичного пластика.</a:t>
            </a:r>
          </a:p>
          <a:p>
            <a:pPr>
              <a:buNone/>
            </a:pPr>
            <a:r>
              <a:rPr lang="ru-RU" sz="1600" dirty="0" smtClean="0">
                <a:latin typeface="Times New Roman" pitchFamily="18" charset="0"/>
                <a:cs typeface="Times New Roman" pitchFamily="18" charset="0"/>
              </a:rPr>
              <a:t>Выброшенные изделия из пластмассы препятствуют газообмену в почве и водоемах и представляют угрозу для животных. Существует немало примеров, когда проглоченный пакет приводил к гибели животного - даже зарегистрированы случаи гибели китов. Пластиковая тара устойчива к агрессивной окружающей среде, и не переваривается организмом животного.</a:t>
            </a:r>
          </a:p>
          <a:p>
            <a:pPr>
              <a:buNone/>
            </a:pPr>
            <a:r>
              <a:rPr lang="ru-RU" sz="1600" dirty="0" smtClean="0">
                <a:latin typeface="Times New Roman" pitchFamily="18" charset="0"/>
                <a:cs typeface="Times New Roman" pitchFamily="18" charset="0"/>
              </a:rPr>
              <a:t>Кроме того, пластмасса выделяет ядовитые вещества при горении и разложении, которое может длиться более 100 лет.</a:t>
            </a:r>
          </a:p>
          <a:p>
            <a:endParaRPr lang="ru-RU"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88640"/>
            <a:ext cx="8352928" cy="6192688"/>
          </a:xfrm>
        </p:spPr>
        <p:txBody>
          <a:bodyPr>
            <a:normAutofit fontScale="77500" lnSpcReduction="20000"/>
          </a:bodyPr>
          <a:lstStyle/>
          <a:p>
            <a:pPr algn="ctr">
              <a:buNone/>
            </a:pPr>
            <a:r>
              <a:rPr lang="ru-RU" b="1" dirty="0" smtClean="0">
                <a:latin typeface="Times New Roman" pitchFamily="18" charset="0"/>
                <a:cs typeface="Times New Roman" pitchFamily="18" charset="0"/>
              </a:rPr>
              <a:t>Пищевые отходы.</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Наименее опасные отходы - пищевые, органического происхождения. Они не наносят практически никакого урона окружающей среде и относительно быстро разлагаются - примерно за 2 недели. Однако, вследствие того, что органические отходы используются в пищу как микроорганизмами, так и животными - их избыток может привести к распространению вредных и опасных бактерий, насекомых и животных. В Средние века завалы гниющих органических отходов в городах приводили к эпидемиям и значительному распространению крыс - переносчиков паразитов и инфекций.</a:t>
            </a:r>
          </a:p>
          <a:p>
            <a:pPr>
              <a:buNone/>
            </a:pPr>
            <a:r>
              <a:rPr lang="ru-RU" dirty="0" smtClean="0">
                <a:latin typeface="Times New Roman" pitchFamily="18" charset="0"/>
                <a:cs typeface="Times New Roman" pitchFamily="18" charset="0"/>
              </a:rPr>
              <a:t>При сжигании пищевых отходов выделяются вредные для здоровья человека вещества - диоксиды. Это еще раз подтверждает необходимость сортирования мусора перед его утилизацией.</a:t>
            </a:r>
          </a:p>
          <a:p>
            <a:pPr>
              <a:buNone/>
            </a:pPr>
            <a:r>
              <a:rPr lang="ru-RU" dirty="0" smtClean="0">
                <a:latin typeface="Times New Roman" pitchFamily="18" charset="0"/>
                <a:cs typeface="Times New Roman" pitchFamily="18" charset="0"/>
              </a:rPr>
              <a:t>Самый безопасный метод утилизации органического мусора - компостирование. В течение этого процесса в органической массе повышается содержание легко усваиваемых растениями веществ - фосфора, азота, калия, и других и обезвреживаются неблагоприятная флора и микроорганизмы.</a:t>
            </a:r>
          </a:p>
          <a:p>
            <a:pPr>
              <a:buNone/>
            </a:pPr>
            <a:r>
              <a:rPr lang="ru-RU" dirty="0" smtClean="0">
                <a:latin typeface="Times New Roman" pitchFamily="18" charset="0"/>
                <a:cs typeface="Times New Roman" pitchFamily="18" charset="0"/>
              </a:rPr>
              <a:t>Таким образом, при грамотной и своевременной утилизации органического мусора, этот вид отходов не только не причиняет вреда природе, но и может использоваться как натуральное удобрение </a:t>
            </a:r>
          </a:p>
          <a:p>
            <a:pPr>
              <a:buNone/>
            </a:pPr>
            <a:r>
              <a:rPr lang="ru-RU" dirty="0" smtClean="0">
                <a:latin typeface="Times New Roman" pitchFamily="18" charset="0"/>
                <a:cs typeface="Times New Roman" pitchFamily="18" charset="0"/>
              </a:rPr>
              <a:t>Больше половины этого мусора можно переработать и использовать снова. Давайте начнем с себя и постараемся не так сильно засорять нашу планету. Для этого будем использовать хотя бы элементарные методы для снижения объемов мусора.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12-12-04_stroitelnuy_musor.jpg"/>
          <p:cNvPicPr>
            <a:picLocks noGrp="1" noChangeAspect="1"/>
          </p:cNvPicPr>
          <p:nvPr>
            <p:ph sz="quarter" idx="1"/>
          </p:nvPr>
        </p:nvPicPr>
        <p:blipFill>
          <a:blip r:embed="rId2" cstate="print"/>
          <a:stretch>
            <a:fillRect/>
          </a:stretch>
        </p:blipFill>
        <p:spPr>
          <a:xfrm>
            <a:off x="142844" y="3286124"/>
            <a:ext cx="4572033" cy="3429024"/>
          </a:xfrm>
        </p:spPr>
      </p:pic>
      <p:pic>
        <p:nvPicPr>
          <p:cNvPr id="5" name="Рисунок 4" descr="musoro.jpg"/>
          <p:cNvPicPr>
            <a:picLocks noChangeAspect="1"/>
          </p:cNvPicPr>
          <p:nvPr/>
        </p:nvPicPr>
        <p:blipFill>
          <a:blip r:embed="rId3" cstate="print"/>
          <a:stretch>
            <a:fillRect/>
          </a:stretch>
        </p:blipFill>
        <p:spPr>
          <a:xfrm>
            <a:off x="4500562" y="142852"/>
            <a:ext cx="4478988" cy="3357562"/>
          </a:xfrm>
          <a:prstGeom prst="rect">
            <a:avLst/>
          </a:prstGeom>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88640"/>
            <a:ext cx="8712968" cy="6552728"/>
          </a:xfrm>
        </p:spPr>
        <p:txBody>
          <a:bodyPr/>
          <a:lstStyle/>
          <a:p>
            <a:pPr algn="ctr">
              <a:buNone/>
            </a:pPr>
            <a:r>
              <a:rPr lang="ru-RU" sz="3600" b="1" dirty="0" smtClean="0">
                <a:latin typeface="Times New Roman" pitchFamily="18" charset="0"/>
                <a:cs typeface="Times New Roman" pitchFamily="18" charset="0"/>
              </a:rPr>
              <a:t>Вторая жизнь не нужных вещей</a:t>
            </a:r>
          </a:p>
          <a:p>
            <a:pPr>
              <a:buNone/>
            </a:pPr>
            <a:r>
              <a:rPr lang="ru-RU" sz="2800" dirty="0" smtClean="0">
                <a:latin typeface="Times New Roman" pitchFamily="18" charset="0"/>
                <a:cs typeface="Times New Roman" pitchFamily="18" charset="0"/>
              </a:rPr>
              <a:t>Есть вещи, которые уже отслужили свое и почти лежат в мусорном ведре, но не все люди догадываются, что из них можно сделать совершенно что-то новое и полезное.</a:t>
            </a:r>
          </a:p>
          <a:p>
            <a:endParaRPr lang="ru-RU"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7467600" cy="1143000"/>
          </a:xfrm>
        </p:spPr>
        <p:txBody>
          <a:bodyPr/>
          <a:lstStyle/>
          <a:p>
            <a:r>
              <a:rPr lang="ru-RU" dirty="0" smtClean="0">
                <a:solidFill>
                  <a:schemeClr val="tx1"/>
                </a:solidFill>
                <a:latin typeface="Times New Roman" pitchFamily="18" charset="0"/>
                <a:cs typeface="Times New Roman" pitchFamily="18" charset="0"/>
              </a:rPr>
              <a:t>Вот примеры того, что можно сделать из ненужных нам вещей:</a:t>
            </a:r>
            <a:endParaRPr lang="ru-RU" dirty="0">
              <a:solidFill>
                <a:schemeClr val="tx1"/>
              </a:solidFill>
              <a:latin typeface="Times New Roman" pitchFamily="18" charset="0"/>
              <a:cs typeface="Times New Roman" pitchFamily="18" charset="0"/>
            </a:endParaRPr>
          </a:p>
        </p:txBody>
      </p:sp>
      <p:pic>
        <p:nvPicPr>
          <p:cNvPr id="4" name="Содержимое 3" descr="02.jpg"/>
          <p:cNvPicPr>
            <a:picLocks noGrp="1" noChangeAspect="1"/>
          </p:cNvPicPr>
          <p:nvPr>
            <p:ph sz="quarter" idx="1"/>
          </p:nvPr>
        </p:nvPicPr>
        <p:blipFill>
          <a:blip r:embed="rId2" cstate="print"/>
          <a:stretch>
            <a:fillRect/>
          </a:stretch>
        </p:blipFill>
        <p:spPr>
          <a:xfrm>
            <a:off x="395536" y="1340768"/>
            <a:ext cx="3810027" cy="4572032"/>
          </a:xfrm>
        </p:spPr>
      </p:pic>
      <p:sp>
        <p:nvSpPr>
          <p:cNvPr id="5" name="Прямоугольник 4"/>
          <p:cNvSpPr/>
          <p:nvPr/>
        </p:nvSpPr>
        <p:spPr>
          <a:xfrm>
            <a:off x="467544" y="5445224"/>
            <a:ext cx="4572000" cy="923330"/>
          </a:xfrm>
          <a:prstGeom prst="rect">
            <a:avLst/>
          </a:prstGeom>
        </p:spPr>
        <p:txBody>
          <a:bodyPr>
            <a:spAutoFit/>
          </a:bodyPr>
          <a:lstStyle/>
          <a:p>
            <a:endParaRPr lang="ru-RU" dirty="0" smtClean="0"/>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Сумка из обрезков шкурок.</a:t>
            </a:r>
            <a:endParaRPr lang="ru-RU" dirty="0">
              <a:latin typeface="Times New Roman" pitchFamily="18" charset="0"/>
              <a:cs typeface="Times New Roman" pitchFamily="18" charset="0"/>
            </a:endParaRPr>
          </a:p>
        </p:txBody>
      </p:sp>
      <p:pic>
        <p:nvPicPr>
          <p:cNvPr id="6" name="Рисунок 5" descr="05.jpg"/>
          <p:cNvPicPr>
            <a:picLocks noChangeAspect="1"/>
          </p:cNvPicPr>
          <p:nvPr/>
        </p:nvPicPr>
        <p:blipFill>
          <a:blip r:embed="rId3" cstate="print"/>
          <a:stretch>
            <a:fillRect/>
          </a:stretch>
        </p:blipFill>
        <p:spPr>
          <a:xfrm>
            <a:off x="4357686" y="1357298"/>
            <a:ext cx="4071966" cy="4886360"/>
          </a:xfrm>
          <a:prstGeom prst="rect">
            <a:avLst/>
          </a:prstGeom>
        </p:spPr>
      </p:pic>
      <p:sp>
        <p:nvSpPr>
          <p:cNvPr id="7" name="Прямоугольник 6"/>
          <p:cNvSpPr/>
          <p:nvPr/>
        </p:nvSpPr>
        <p:spPr>
          <a:xfrm>
            <a:off x="4429124" y="6286520"/>
            <a:ext cx="3058786" cy="369332"/>
          </a:xfrm>
          <a:prstGeom prst="rect">
            <a:avLst/>
          </a:prstGeom>
        </p:spPr>
        <p:txBody>
          <a:bodyPr wrap="none">
            <a:spAutoFit/>
          </a:bodyPr>
          <a:lstStyle/>
          <a:p>
            <a:r>
              <a:rPr lang="ru-RU" dirty="0" smtClean="0">
                <a:latin typeface="Times New Roman" pitchFamily="18" charset="0"/>
                <a:cs typeface="Times New Roman" pitchFamily="18" charset="0"/>
              </a:rPr>
              <a:t>Подушка из обрезков тканей.</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6.jpg"/>
          <p:cNvPicPr>
            <a:picLocks noGrp="1" noChangeAspect="1"/>
          </p:cNvPicPr>
          <p:nvPr>
            <p:ph sz="quarter" idx="1"/>
          </p:nvPr>
        </p:nvPicPr>
        <p:blipFill>
          <a:blip r:embed="rId2" cstate="print"/>
          <a:stretch>
            <a:fillRect/>
          </a:stretch>
        </p:blipFill>
        <p:spPr>
          <a:xfrm>
            <a:off x="214282" y="108710"/>
            <a:ext cx="3286148" cy="5000660"/>
          </a:xfrm>
        </p:spPr>
      </p:pic>
      <p:pic>
        <p:nvPicPr>
          <p:cNvPr id="5" name="Рисунок 4" descr="07.jpg"/>
          <p:cNvPicPr>
            <a:picLocks noChangeAspect="1"/>
          </p:cNvPicPr>
          <p:nvPr/>
        </p:nvPicPr>
        <p:blipFill>
          <a:blip r:embed="rId3" cstate="print"/>
          <a:stretch>
            <a:fillRect/>
          </a:stretch>
        </p:blipFill>
        <p:spPr>
          <a:xfrm>
            <a:off x="4308685" y="142852"/>
            <a:ext cx="3192258" cy="4857784"/>
          </a:xfrm>
          <a:prstGeom prst="rect">
            <a:avLst/>
          </a:prstGeom>
        </p:spPr>
      </p:pic>
      <p:sp>
        <p:nvSpPr>
          <p:cNvPr id="6" name="Прямоугольник 5"/>
          <p:cNvSpPr/>
          <p:nvPr/>
        </p:nvSpPr>
        <p:spPr>
          <a:xfrm>
            <a:off x="0" y="5357826"/>
            <a:ext cx="3471143" cy="1200329"/>
          </a:xfrm>
          <a:prstGeom prst="rect">
            <a:avLst/>
          </a:prstGeom>
        </p:spPr>
        <p:txBody>
          <a:bodyPr wrap="none">
            <a:spAutoFit/>
          </a:bodyPr>
          <a:lstStyle/>
          <a:p>
            <a:r>
              <a:rPr lang="ru-RU" dirty="0" smtClean="0">
                <a:latin typeface="Times New Roman" pitchFamily="18" charset="0"/>
                <a:cs typeface="Times New Roman" pitchFamily="18" charset="0"/>
              </a:rPr>
              <a:t>У цветка в качестве основы взята</a:t>
            </a:r>
          </a:p>
          <a:p>
            <a:r>
              <a:rPr lang="ru-RU" dirty="0" smtClean="0">
                <a:latin typeface="Times New Roman" pitchFamily="18" charset="0"/>
                <a:cs typeface="Times New Roman" pitchFamily="18" charset="0"/>
              </a:rPr>
              <a:t>стеклянная рамка от сломанных</a:t>
            </a:r>
          </a:p>
          <a:p>
            <a:r>
              <a:rPr lang="ru-RU" dirty="0" smtClean="0">
                <a:latin typeface="Times New Roman" pitchFamily="18" charset="0"/>
                <a:cs typeface="Times New Roman" pitchFamily="18" charset="0"/>
              </a:rPr>
              <a:t>цветов и тычинка </a:t>
            </a:r>
          </a:p>
          <a:p>
            <a:r>
              <a:rPr lang="ru-RU" dirty="0" smtClean="0">
                <a:latin typeface="Times New Roman" pitchFamily="18" charset="0"/>
                <a:cs typeface="Times New Roman" pitchFamily="18" charset="0"/>
              </a:rPr>
              <a:t>из заколки.</a:t>
            </a:r>
            <a:endParaRPr lang="ru-RU" dirty="0">
              <a:latin typeface="Times New Roman" pitchFamily="18" charset="0"/>
              <a:cs typeface="Times New Roman" pitchFamily="18" charset="0"/>
            </a:endParaRPr>
          </a:p>
        </p:txBody>
      </p:sp>
      <p:sp>
        <p:nvSpPr>
          <p:cNvPr id="7" name="Прямоугольник 6"/>
          <p:cNvSpPr/>
          <p:nvPr/>
        </p:nvSpPr>
        <p:spPr>
          <a:xfrm>
            <a:off x="4000496" y="5214950"/>
            <a:ext cx="4572000" cy="1200329"/>
          </a:xfrm>
          <a:prstGeom prst="rect">
            <a:avLst/>
          </a:prstGeom>
        </p:spPr>
        <p:txBody>
          <a:bodyPr>
            <a:spAutoFit/>
          </a:bodyPr>
          <a:lstStyle/>
          <a:p>
            <a:r>
              <a:rPr lang="ru-RU" dirty="0" smtClean="0">
                <a:latin typeface="Times New Roman" pitchFamily="18" charset="0"/>
                <a:cs typeface="Times New Roman" pitchFamily="18" charset="0"/>
              </a:rPr>
              <a:t>Домик сделан из картона, стены обшиты прутиками ивы, на крышу наклеены кусочки разобранных шишек, а труба покрыта панцирем вареного рака.</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smtClean="0">
                <a:solidFill>
                  <a:srgbClr val="000000"/>
                </a:solidFill>
                <a:latin typeface="Times New Roman" pitchFamily="18" charset="0"/>
                <a:ea typeface="Arial"/>
                <a:cs typeface="Times New Roman" pitchFamily="18" charset="0"/>
                <a:sym typeface="Arial"/>
              </a:rPr>
              <a:t>Цели и </a:t>
            </a:r>
            <a:r>
              <a:rPr lang="en-US" sz="3200" b="1" dirty="0" err="1" smtClean="0">
                <a:solidFill>
                  <a:srgbClr val="000000"/>
                </a:solidFill>
                <a:latin typeface="Times New Roman" pitchFamily="18" charset="0"/>
                <a:ea typeface="Arial"/>
                <a:cs typeface="Times New Roman" pitchFamily="18" charset="0"/>
                <a:sym typeface="Arial"/>
              </a:rPr>
              <a:t>задачи</a:t>
            </a:r>
            <a:r>
              <a:rPr lang="en-US" sz="3200" b="1" dirty="0" smtClean="0">
                <a:solidFill>
                  <a:srgbClr val="000000"/>
                </a:solidFill>
                <a:latin typeface="Times New Roman" pitchFamily="18" charset="0"/>
                <a:ea typeface="Arial"/>
                <a:cs typeface="Times New Roman" pitchFamily="18" charset="0"/>
                <a:sym typeface="Arial"/>
              </a:rPr>
              <a:t> </a:t>
            </a:r>
            <a:r>
              <a:rPr lang="en-US" sz="3200" b="1" dirty="0" err="1" smtClean="0">
                <a:solidFill>
                  <a:srgbClr val="000000"/>
                </a:solidFill>
                <a:latin typeface="Times New Roman" pitchFamily="18" charset="0"/>
                <a:ea typeface="Arial"/>
                <a:cs typeface="Times New Roman" pitchFamily="18" charset="0"/>
                <a:sym typeface="Arial"/>
              </a:rPr>
              <a:t>проекта</a:t>
            </a:r>
            <a:r>
              <a:rPr lang="en-US" sz="3200" b="1" dirty="0" smtClean="0">
                <a:solidFill>
                  <a:srgbClr val="000000"/>
                </a:solidFill>
                <a:latin typeface="Times New Roman" pitchFamily="18" charset="0"/>
                <a:ea typeface="Arial"/>
                <a:cs typeface="Times New Roman" pitchFamily="18" charset="0"/>
                <a:sym typeface="Arial"/>
              </a:rPr>
              <a:t>:</a:t>
            </a:r>
            <a:r>
              <a:rPr lang="en-US" sz="3200" b="1" dirty="0" smtClean="0">
                <a:solidFill>
                  <a:srgbClr val="000000"/>
                </a:solidFill>
                <a:latin typeface="Arial"/>
                <a:ea typeface="Arial"/>
                <a:cs typeface="Arial"/>
                <a:sym typeface="Arial"/>
              </a:rPr>
              <a:t/>
            </a:r>
            <a:br>
              <a:rPr lang="en-US" sz="3200" b="1" dirty="0" smtClean="0">
                <a:solidFill>
                  <a:srgbClr val="000000"/>
                </a:solidFill>
                <a:latin typeface="Arial"/>
                <a:ea typeface="Arial"/>
                <a:cs typeface="Arial"/>
                <a:sym typeface="Arial"/>
              </a:rPr>
            </a:br>
            <a:endParaRPr lang="ru-RU" dirty="0"/>
          </a:p>
        </p:txBody>
      </p:sp>
      <p:sp>
        <p:nvSpPr>
          <p:cNvPr id="3" name="Содержимое 2"/>
          <p:cNvSpPr>
            <a:spLocks noGrp="1"/>
          </p:cNvSpPr>
          <p:nvPr>
            <p:ph sz="quarter" idx="1"/>
          </p:nvPr>
        </p:nvSpPr>
        <p:spPr>
          <a:xfrm>
            <a:off x="467544" y="1124744"/>
            <a:ext cx="7467600" cy="4873752"/>
          </a:xfrm>
        </p:spPr>
        <p:txBody>
          <a:bodyPr>
            <a:normAutofit/>
          </a:bodyPr>
          <a:lstStyle/>
          <a:p>
            <a:pPr marL="0" indent="0">
              <a:lnSpc>
                <a:spcPct val="120138"/>
              </a:lnSpc>
              <a:spcBef>
                <a:spcPts val="500"/>
              </a:spcBef>
              <a:buNone/>
            </a:pPr>
            <a:r>
              <a:rPr lang="en-US" sz="2800" dirty="0" smtClean="0">
                <a:solidFill>
                  <a:srgbClr val="000000"/>
                </a:solidFill>
                <a:latin typeface="Times New Roman" pitchFamily="18" charset="0"/>
                <a:ea typeface="Arial"/>
                <a:cs typeface="Times New Roman" pitchFamily="18" charset="0"/>
                <a:sym typeface="Arial"/>
              </a:rPr>
              <a:t>1. </a:t>
            </a:r>
            <a:r>
              <a:rPr lang="ru-RU" sz="2800" dirty="0" smtClean="0">
                <a:latin typeface="Times New Roman" pitchFamily="18" charset="0"/>
                <a:cs typeface="Times New Roman" pitchFamily="18" charset="0"/>
              </a:rPr>
              <a:t>Вторая жизнь старых вещей.</a:t>
            </a:r>
            <a:endParaRPr lang="en-US" sz="2800" dirty="0" smtClean="0">
              <a:solidFill>
                <a:srgbClr val="000000"/>
              </a:solidFill>
              <a:latin typeface="Times New Roman" pitchFamily="18" charset="0"/>
              <a:ea typeface="Arial"/>
              <a:cs typeface="Times New Roman" pitchFamily="18" charset="0"/>
              <a:sym typeface="Arial"/>
            </a:endParaRPr>
          </a:p>
          <a:p>
            <a:pPr marL="0" indent="0">
              <a:lnSpc>
                <a:spcPct val="120138"/>
              </a:lnSpc>
              <a:spcBef>
                <a:spcPts val="500"/>
              </a:spcBef>
              <a:buNone/>
            </a:pPr>
            <a:r>
              <a:rPr lang="en-US" sz="2800" dirty="0" smtClean="0">
                <a:solidFill>
                  <a:srgbClr val="000000"/>
                </a:solidFill>
                <a:latin typeface="Times New Roman" pitchFamily="18" charset="0"/>
                <a:ea typeface="Arial"/>
                <a:cs typeface="Times New Roman" pitchFamily="18" charset="0"/>
                <a:sym typeface="Arial"/>
              </a:rPr>
              <a:t>2. </a:t>
            </a:r>
            <a:r>
              <a:rPr lang="ru-RU" sz="2800" dirty="0" smtClean="0">
                <a:solidFill>
                  <a:srgbClr val="000000"/>
                </a:solidFill>
                <a:latin typeface="Times New Roman" pitchFamily="18" charset="0"/>
                <a:ea typeface="Arial"/>
                <a:cs typeface="Times New Roman" pitchFamily="18" charset="0"/>
                <a:sym typeface="Arial"/>
              </a:rPr>
              <a:t>Изготовление предметов их подручных средств.</a:t>
            </a:r>
            <a:endParaRPr lang="en-US" sz="2800" dirty="0" smtClean="0">
              <a:solidFill>
                <a:srgbClr val="000000"/>
              </a:solidFill>
              <a:latin typeface="Times New Roman" pitchFamily="18" charset="0"/>
              <a:ea typeface="Arial"/>
              <a:cs typeface="Times New Roman" pitchFamily="18" charset="0"/>
              <a:sym typeface="Arial"/>
            </a:endParaRPr>
          </a:p>
          <a:p>
            <a:pPr marL="0" indent="0">
              <a:lnSpc>
                <a:spcPct val="120138"/>
              </a:lnSpc>
              <a:spcBef>
                <a:spcPts val="500"/>
              </a:spcBef>
              <a:buNone/>
            </a:pPr>
            <a:r>
              <a:rPr lang="en-US" sz="2800" dirty="0" smtClean="0">
                <a:solidFill>
                  <a:srgbClr val="000000"/>
                </a:solidFill>
                <a:latin typeface="Times New Roman" pitchFamily="18" charset="0"/>
                <a:ea typeface="Arial"/>
                <a:cs typeface="Times New Roman" pitchFamily="18" charset="0"/>
                <a:sym typeface="Arial"/>
              </a:rPr>
              <a:t>3. </a:t>
            </a:r>
            <a:r>
              <a:rPr lang="ru-RU" sz="2800" dirty="0" smtClean="0">
                <a:solidFill>
                  <a:srgbClr val="000000"/>
                </a:solidFill>
                <a:latin typeface="Times New Roman" pitchFamily="18" charset="0"/>
                <a:ea typeface="Arial"/>
                <a:cs typeface="Times New Roman" pitchFamily="18" charset="0"/>
                <a:sym typeface="Arial"/>
              </a:rPr>
              <a:t>Как заработать на мусоре.</a:t>
            </a:r>
            <a:endParaRPr lang="en-US" sz="2800" dirty="0" smtClean="0">
              <a:solidFill>
                <a:srgbClr val="000000"/>
              </a:solidFill>
              <a:latin typeface="Times New Roman" pitchFamily="18" charset="0"/>
              <a:ea typeface="Arial"/>
              <a:cs typeface="Times New Roman" pitchFamily="18" charset="0"/>
              <a:sym typeface="Arial"/>
            </a:endParaRPr>
          </a:p>
          <a:p>
            <a:pPr marL="0" indent="0">
              <a:lnSpc>
                <a:spcPct val="120138"/>
              </a:lnSpc>
              <a:spcBef>
                <a:spcPts val="500"/>
              </a:spcBef>
              <a:buNone/>
            </a:pPr>
            <a:r>
              <a:rPr lang="en-US" sz="2800" dirty="0" smtClean="0">
                <a:solidFill>
                  <a:srgbClr val="000000"/>
                </a:solidFill>
                <a:latin typeface="Times New Roman" pitchFamily="18" charset="0"/>
                <a:ea typeface="Arial"/>
                <a:cs typeface="Times New Roman" pitchFamily="18" charset="0"/>
                <a:sym typeface="Arial"/>
              </a:rPr>
              <a:t>4. </a:t>
            </a:r>
            <a:r>
              <a:rPr lang="ru-RU" sz="2800" dirty="0" smtClean="0">
                <a:solidFill>
                  <a:srgbClr val="000000"/>
                </a:solidFill>
                <a:latin typeface="Times New Roman" pitchFamily="18" charset="0"/>
                <a:ea typeface="Arial"/>
                <a:cs typeface="Times New Roman" pitchFamily="18" charset="0"/>
                <a:sym typeface="Arial"/>
              </a:rPr>
              <a:t>Экология окружающей среды.</a:t>
            </a:r>
            <a:endParaRPr lang="en-US" sz="2800" dirty="0" smtClean="0">
              <a:solidFill>
                <a:srgbClr val="000000"/>
              </a:solidFill>
              <a:latin typeface="Times New Roman" pitchFamily="18" charset="0"/>
              <a:ea typeface="Arial"/>
              <a:cs typeface="Times New Roman" pitchFamily="18" charset="0"/>
              <a:sym typeface="Arial"/>
            </a:endParaRPr>
          </a:p>
          <a:p>
            <a:pPr marL="0" indent="0">
              <a:lnSpc>
                <a:spcPct val="120138"/>
              </a:lnSpc>
              <a:spcBef>
                <a:spcPts val="500"/>
              </a:spcBef>
              <a:buNone/>
            </a:pPr>
            <a:r>
              <a:rPr lang="en-US" sz="2800" b="1" dirty="0" err="1" smtClean="0">
                <a:solidFill>
                  <a:srgbClr val="000000"/>
                </a:solidFill>
                <a:latin typeface="Times New Roman" pitchFamily="18" charset="0"/>
                <a:ea typeface="Arial"/>
                <a:cs typeface="Times New Roman" pitchFamily="18" charset="0"/>
                <a:sym typeface="Arial"/>
              </a:rPr>
              <a:t>Основополагающий</a:t>
            </a:r>
            <a:r>
              <a:rPr lang="en-US" sz="2800" b="1" dirty="0" smtClean="0">
                <a:solidFill>
                  <a:srgbClr val="000000"/>
                </a:solidFill>
                <a:latin typeface="Times New Roman" pitchFamily="18" charset="0"/>
                <a:ea typeface="Arial"/>
                <a:cs typeface="Times New Roman" pitchFamily="18" charset="0"/>
                <a:sym typeface="Arial"/>
              </a:rPr>
              <a:t> </a:t>
            </a:r>
            <a:r>
              <a:rPr lang="en-US" sz="2800" b="1" dirty="0" err="1" smtClean="0">
                <a:solidFill>
                  <a:srgbClr val="000000"/>
                </a:solidFill>
                <a:latin typeface="Times New Roman" pitchFamily="18" charset="0"/>
                <a:ea typeface="Arial"/>
                <a:cs typeface="Times New Roman" pitchFamily="18" charset="0"/>
                <a:sym typeface="Arial"/>
              </a:rPr>
              <a:t>вопрос</a:t>
            </a:r>
            <a:r>
              <a:rPr lang="ru-RU" sz="2800" b="1" dirty="0" smtClean="0">
                <a:solidFill>
                  <a:srgbClr val="000000"/>
                </a:solidFill>
                <a:latin typeface="Times New Roman" pitchFamily="18" charset="0"/>
                <a:ea typeface="Arial"/>
                <a:cs typeface="Times New Roman" pitchFamily="18" charset="0"/>
                <a:sym typeface="Arial"/>
              </a:rPr>
              <a:t> </a:t>
            </a:r>
            <a:r>
              <a:rPr lang="en-US" sz="2800" b="1" dirty="0" smtClean="0">
                <a:solidFill>
                  <a:srgbClr val="000000"/>
                </a:solidFill>
                <a:latin typeface="Times New Roman" pitchFamily="18" charset="0"/>
                <a:ea typeface="Arial"/>
                <a:cs typeface="Times New Roman" pitchFamily="18" charset="0"/>
                <a:sym typeface="Arial"/>
              </a:rPr>
              <a:t>- </a:t>
            </a:r>
            <a:r>
              <a:rPr lang="en-US" sz="2800" b="1" dirty="0" err="1" smtClean="0">
                <a:solidFill>
                  <a:srgbClr val="000000"/>
                </a:solidFill>
                <a:latin typeface="Times New Roman" pitchFamily="18" charset="0"/>
                <a:ea typeface="Arial"/>
                <a:cs typeface="Times New Roman" pitchFamily="18" charset="0"/>
                <a:sym typeface="Arial"/>
              </a:rPr>
              <a:t>выявить</a:t>
            </a:r>
            <a:r>
              <a:rPr lang="en-US" sz="2800" b="1" dirty="0" smtClean="0">
                <a:solidFill>
                  <a:srgbClr val="000000"/>
                </a:solidFill>
                <a:latin typeface="Times New Roman" pitchFamily="18" charset="0"/>
                <a:ea typeface="Arial"/>
                <a:cs typeface="Times New Roman" pitchFamily="18" charset="0"/>
                <a:sym typeface="Arial"/>
              </a:rPr>
              <a:t> виды </a:t>
            </a:r>
            <a:r>
              <a:rPr lang="en-US" sz="2800" b="1" dirty="0" err="1" smtClean="0">
                <a:solidFill>
                  <a:srgbClr val="000000"/>
                </a:solidFill>
                <a:latin typeface="Times New Roman" pitchFamily="18" charset="0"/>
                <a:ea typeface="Arial"/>
                <a:cs typeface="Times New Roman" pitchFamily="18" charset="0"/>
                <a:sym typeface="Arial"/>
              </a:rPr>
              <a:t>мусора</a:t>
            </a:r>
            <a:r>
              <a:rPr lang="en-US" sz="2800" b="1" dirty="0" smtClean="0">
                <a:solidFill>
                  <a:srgbClr val="000000"/>
                </a:solidFill>
                <a:latin typeface="Times New Roman" pitchFamily="18" charset="0"/>
                <a:ea typeface="Arial"/>
                <a:cs typeface="Times New Roman" pitchFamily="18" charset="0"/>
                <a:sym typeface="Arial"/>
              </a:rPr>
              <a:t>, и </a:t>
            </a:r>
            <a:r>
              <a:rPr lang="en-US" sz="2800" b="1" dirty="0" err="1" smtClean="0">
                <a:solidFill>
                  <a:srgbClr val="000000"/>
                </a:solidFill>
                <a:latin typeface="Times New Roman" pitchFamily="18" charset="0"/>
                <a:ea typeface="Arial"/>
                <a:cs typeface="Times New Roman" pitchFamily="18" charset="0"/>
                <a:sym typeface="Arial"/>
              </a:rPr>
              <a:t>найти</a:t>
            </a:r>
            <a:r>
              <a:rPr lang="en-US" sz="2800" b="1" dirty="0" smtClean="0">
                <a:solidFill>
                  <a:srgbClr val="000000"/>
                </a:solidFill>
                <a:latin typeface="Times New Roman" pitchFamily="18" charset="0"/>
                <a:ea typeface="Arial"/>
                <a:cs typeface="Times New Roman" pitchFamily="18" charset="0"/>
                <a:sym typeface="Arial"/>
              </a:rPr>
              <a:t> </a:t>
            </a:r>
            <a:r>
              <a:rPr lang="en-US" sz="2800" b="1" dirty="0" err="1" smtClean="0">
                <a:solidFill>
                  <a:srgbClr val="000000"/>
                </a:solidFill>
                <a:latin typeface="Times New Roman" pitchFamily="18" charset="0"/>
                <a:ea typeface="Arial"/>
                <a:cs typeface="Times New Roman" pitchFamily="18" charset="0"/>
                <a:sym typeface="Arial"/>
              </a:rPr>
              <a:t>пути</a:t>
            </a:r>
            <a:r>
              <a:rPr lang="en-US" sz="2800" b="1" dirty="0" smtClean="0">
                <a:solidFill>
                  <a:srgbClr val="000000"/>
                </a:solidFill>
                <a:latin typeface="Times New Roman" pitchFamily="18" charset="0"/>
                <a:ea typeface="Arial"/>
                <a:cs typeface="Times New Roman" pitchFamily="18" charset="0"/>
                <a:sym typeface="Arial"/>
              </a:rPr>
              <a:t> </a:t>
            </a:r>
            <a:r>
              <a:rPr lang="en-US" sz="2800" b="1" dirty="0" err="1" smtClean="0">
                <a:solidFill>
                  <a:srgbClr val="000000"/>
                </a:solidFill>
                <a:latin typeface="Times New Roman" pitchFamily="18" charset="0"/>
                <a:ea typeface="Arial"/>
                <a:cs typeface="Times New Roman" pitchFamily="18" charset="0"/>
                <a:sym typeface="Arial"/>
              </a:rPr>
              <a:t>утилизации</a:t>
            </a:r>
            <a:r>
              <a:rPr lang="en-US" sz="2800" b="1" dirty="0" smtClean="0">
                <a:solidFill>
                  <a:srgbClr val="000000"/>
                </a:solidFill>
                <a:latin typeface="Times New Roman" pitchFamily="18" charset="0"/>
                <a:ea typeface="Arial"/>
                <a:cs typeface="Times New Roman" pitchFamily="18" charset="0"/>
                <a:sym typeface="Arial"/>
              </a:rPr>
              <a:t> </a:t>
            </a:r>
            <a:r>
              <a:rPr lang="en-US" sz="2800" b="1" dirty="0" err="1" smtClean="0">
                <a:solidFill>
                  <a:srgbClr val="000000"/>
                </a:solidFill>
                <a:latin typeface="Times New Roman" pitchFamily="18" charset="0"/>
                <a:ea typeface="Arial"/>
                <a:cs typeface="Times New Roman" pitchFamily="18" charset="0"/>
                <a:sym typeface="Arial"/>
              </a:rPr>
              <a:t>бытового</a:t>
            </a:r>
            <a:r>
              <a:rPr lang="en-US" sz="2800" b="1" dirty="0" smtClean="0">
                <a:solidFill>
                  <a:srgbClr val="000000"/>
                </a:solidFill>
                <a:latin typeface="Times New Roman" pitchFamily="18" charset="0"/>
                <a:ea typeface="Arial"/>
                <a:cs typeface="Times New Roman" pitchFamily="18" charset="0"/>
                <a:sym typeface="Arial"/>
              </a:rPr>
              <a:t> </a:t>
            </a:r>
            <a:r>
              <a:rPr lang="en-US" sz="2800" b="1" dirty="0" err="1" smtClean="0">
                <a:solidFill>
                  <a:srgbClr val="000000"/>
                </a:solidFill>
                <a:latin typeface="Times New Roman" pitchFamily="18" charset="0"/>
                <a:ea typeface="Arial"/>
                <a:cs typeface="Times New Roman" pitchFamily="18" charset="0"/>
                <a:sym typeface="Arial"/>
              </a:rPr>
              <a:t>мусора</a:t>
            </a:r>
            <a:r>
              <a:rPr lang="en-US" sz="2800" b="1" dirty="0" smtClean="0">
                <a:solidFill>
                  <a:srgbClr val="000000"/>
                </a:solidFill>
                <a:latin typeface="Times New Roman" pitchFamily="18" charset="0"/>
                <a:ea typeface="Arial"/>
                <a:cs typeface="Times New Roman" pitchFamily="18" charset="0"/>
                <a:sym typeface="Arial"/>
              </a:rPr>
              <a:t>.</a:t>
            </a:r>
          </a:p>
          <a:p>
            <a:endParaRPr lang="ru-RU"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ak_zarabotat_na_othodah_1_15.jpg"/>
          <p:cNvPicPr>
            <a:picLocks noGrp="1" noChangeAspect="1"/>
          </p:cNvPicPr>
          <p:nvPr>
            <p:ph sz="quarter" idx="1"/>
          </p:nvPr>
        </p:nvPicPr>
        <p:blipFill>
          <a:blip r:embed="rId2" cstate="print"/>
          <a:stretch>
            <a:fillRect/>
          </a:stretch>
        </p:blipFill>
        <p:spPr>
          <a:xfrm>
            <a:off x="164167" y="357166"/>
            <a:ext cx="3885276" cy="5072098"/>
          </a:xfrm>
        </p:spPr>
      </p:pic>
      <p:pic>
        <p:nvPicPr>
          <p:cNvPr id="5" name="Рисунок 4" descr="kak_zarabotat_na_othodah_1_13.jpg"/>
          <p:cNvPicPr>
            <a:picLocks noChangeAspect="1"/>
          </p:cNvPicPr>
          <p:nvPr/>
        </p:nvPicPr>
        <p:blipFill>
          <a:blip r:embed="rId3" cstate="print"/>
          <a:stretch>
            <a:fillRect/>
          </a:stretch>
        </p:blipFill>
        <p:spPr>
          <a:xfrm>
            <a:off x="4357686" y="378254"/>
            <a:ext cx="4357718" cy="4786537"/>
          </a:xfrm>
          <a:prstGeom prst="rect">
            <a:avLst/>
          </a:prstGeom>
        </p:spPr>
      </p:pic>
      <p:sp>
        <p:nvSpPr>
          <p:cNvPr id="6" name="Прямоугольник 5"/>
          <p:cNvSpPr/>
          <p:nvPr/>
        </p:nvSpPr>
        <p:spPr>
          <a:xfrm>
            <a:off x="142844" y="5214950"/>
            <a:ext cx="3643338" cy="923331"/>
          </a:xfrm>
          <a:prstGeom prst="rect">
            <a:avLst/>
          </a:prstGeom>
        </p:spPr>
        <p:txBody>
          <a:bodyPr wrap="square">
            <a:spAutoFit/>
          </a:bodyPr>
          <a:lstStyle/>
          <a:p>
            <a:endParaRPr lang="ru-RU" dirty="0" smtClean="0"/>
          </a:p>
          <a:p>
            <a:endParaRPr lang="ru-RU" dirty="0" smtClean="0"/>
          </a:p>
          <a:p>
            <a:r>
              <a:rPr lang="ru-RU" dirty="0" smtClean="0">
                <a:latin typeface="Times New Roman" pitchFamily="18" charset="0"/>
                <a:cs typeface="Times New Roman" pitchFamily="18" charset="0"/>
              </a:rPr>
              <a:t>         Платье из газет</a:t>
            </a:r>
            <a:endParaRPr lang="ru-RU" dirty="0">
              <a:latin typeface="Times New Roman" pitchFamily="18" charset="0"/>
              <a:cs typeface="Times New Roman" pitchFamily="18" charset="0"/>
            </a:endParaRPr>
          </a:p>
        </p:txBody>
      </p:sp>
      <p:sp>
        <p:nvSpPr>
          <p:cNvPr id="7" name="Прямоугольник 6"/>
          <p:cNvSpPr/>
          <p:nvPr/>
        </p:nvSpPr>
        <p:spPr>
          <a:xfrm>
            <a:off x="3929058" y="5072074"/>
            <a:ext cx="4572000" cy="923330"/>
          </a:xfrm>
          <a:prstGeom prst="rect">
            <a:avLst/>
          </a:prstGeom>
        </p:spPr>
        <p:txBody>
          <a:bodyPr>
            <a:spAutoFit/>
          </a:bodyPr>
          <a:lstStyle/>
          <a:p>
            <a:endParaRPr lang="ru-RU" dirty="0" smtClean="0"/>
          </a:p>
          <a:p>
            <a:endParaRPr lang="ru-RU" dirty="0" smtClean="0"/>
          </a:p>
          <a:p>
            <a:r>
              <a:rPr lang="ru-RU" dirty="0" smtClean="0">
                <a:latin typeface="Times New Roman" pitchFamily="18" charset="0"/>
                <a:cs typeface="Times New Roman" pitchFamily="18" charset="0"/>
              </a:rPr>
              <a:t>                        Сумка из газет</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786190"/>
            <a:ext cx="4286280" cy="2286016"/>
          </a:xfrm>
        </p:spPr>
        <p:txBody>
          <a:bodyPr>
            <a:noAutofit/>
          </a:bodyPr>
          <a:lstStyle/>
          <a:p>
            <a:r>
              <a:rPr lang="ru-RU" sz="1800" dirty="0" smtClean="0">
                <a:solidFill>
                  <a:schemeClr val="tx1"/>
                </a:solidFill>
                <a:latin typeface="Times New Roman" pitchFamily="18" charset="0"/>
                <a:cs typeface="Times New Roman" pitchFamily="18" charset="0"/>
              </a:rPr>
              <a:t>Настенная композиция «Союз сердец». Сделано украшение из небольших бутылок, украшенных маркерами. Такая поделка принесет в любое помещение дополнительный уют, будет способствовать хорошему настроению и приятным воспоминаниям.</a:t>
            </a:r>
            <a:endParaRPr lang="ru-RU" sz="1800" dirty="0">
              <a:solidFill>
                <a:schemeClr val="tx1"/>
              </a:solidFill>
              <a:latin typeface="Times New Roman" pitchFamily="18" charset="0"/>
              <a:cs typeface="Times New Roman" pitchFamily="18" charset="0"/>
            </a:endParaRPr>
          </a:p>
        </p:txBody>
      </p:sp>
      <p:pic>
        <p:nvPicPr>
          <p:cNvPr id="4" name="Содержимое 3" descr="5. Настенная композиция «Союз сердец». Сделано украшение из небольших бутылок, украшенных маркерами. Такая поделка принесет в любое помещение дополнительный уют, будет способствовать хорошему настроению и приятным воспоминаниям."/>
          <p:cNvPicPr>
            <a:picLocks noGrp="1"/>
          </p:cNvPicPr>
          <p:nvPr>
            <p:ph sz="quarter"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57158" y="428604"/>
            <a:ext cx="4102814" cy="3114684"/>
          </a:xfrm>
          <a:prstGeom prst="rect">
            <a:avLst/>
          </a:prstGeom>
          <a:noFill/>
          <a:ln>
            <a:noFill/>
          </a:ln>
        </p:spPr>
      </p:pic>
      <p:pic>
        <p:nvPicPr>
          <p:cNvPr id="6" name="Рисунок 5" descr="1. Уникальная композиция «Колоски», выполненная из одноразовых ложек и вилок. Вазочка сделана из пластиковой непрозрачной упаковки для молочных продуктов. Может стать оригинальным украшением на даче или в кухонном шкафчике."/>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628" y="571480"/>
            <a:ext cx="3076575" cy="2304634"/>
          </a:xfrm>
          <a:prstGeom prst="rect">
            <a:avLst/>
          </a:prstGeom>
          <a:noFill/>
          <a:ln>
            <a:noFill/>
          </a:ln>
        </p:spPr>
      </p:pic>
      <p:sp>
        <p:nvSpPr>
          <p:cNvPr id="7" name="Прямоугольник 6"/>
          <p:cNvSpPr/>
          <p:nvPr/>
        </p:nvSpPr>
        <p:spPr>
          <a:xfrm>
            <a:off x="4857752" y="3143248"/>
            <a:ext cx="3857652" cy="2031325"/>
          </a:xfrm>
          <a:prstGeom prst="rect">
            <a:avLst/>
          </a:prstGeom>
        </p:spPr>
        <p:txBody>
          <a:bodyPr wrap="square">
            <a:spAutoFit/>
          </a:bodyPr>
          <a:lstStyle/>
          <a:p>
            <a:r>
              <a:rPr lang="ru-RU" dirty="0" smtClean="0">
                <a:latin typeface="Times New Roman" pitchFamily="18" charset="0"/>
                <a:cs typeface="Times New Roman" pitchFamily="18" charset="0"/>
              </a:rPr>
              <a:t>Уникальная композиция «Колоски», выполненная из одноразовых ложек и вилок. Вазочка сделана из пластиковой непрозрачной упаковки для молочных продуктов. Может стать оригинальным украшением на даче или в кухонном шкафчике.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571480"/>
            <a:ext cx="7467600" cy="4873752"/>
          </a:xfrm>
        </p:spPr>
        <p:txBody>
          <a:bodyPr>
            <a:normAutofit lnSpcReduction="10000"/>
          </a:bodyPr>
          <a:lstStyle/>
          <a:p>
            <a:pPr>
              <a:lnSpc>
                <a:spcPct val="90000"/>
              </a:lnSpc>
              <a:buFontTx/>
              <a:buNone/>
            </a:pPr>
            <a:r>
              <a:rPr lang="ru-RU" b="1" dirty="0" smtClean="0">
                <a:solidFill>
                  <a:srgbClr val="003366"/>
                </a:solidFill>
                <a:latin typeface="Times New Roman" pitchFamily="18" charset="0"/>
                <a:cs typeface="Times New Roman" pitchFamily="18" charset="0"/>
              </a:rPr>
              <a:t>Слышу я Природы голос,</a:t>
            </a:r>
          </a:p>
          <a:p>
            <a:pPr>
              <a:lnSpc>
                <a:spcPct val="90000"/>
              </a:lnSpc>
              <a:buFontTx/>
              <a:buNone/>
            </a:pPr>
            <a:r>
              <a:rPr lang="ru-RU" b="1" dirty="0" smtClean="0">
                <a:solidFill>
                  <a:srgbClr val="003366"/>
                </a:solidFill>
                <a:latin typeface="Times New Roman" pitchFamily="18" charset="0"/>
                <a:cs typeface="Times New Roman" pitchFamily="18" charset="0"/>
              </a:rPr>
              <a:t>Прорывающийся крикнуть,</a:t>
            </a:r>
          </a:p>
          <a:p>
            <a:pPr>
              <a:lnSpc>
                <a:spcPct val="90000"/>
              </a:lnSpc>
              <a:buFontTx/>
              <a:buNone/>
            </a:pPr>
            <a:r>
              <a:rPr lang="ru-RU" b="1" dirty="0" smtClean="0">
                <a:solidFill>
                  <a:srgbClr val="003366"/>
                </a:solidFill>
                <a:latin typeface="Times New Roman" pitchFamily="18" charset="0"/>
                <a:cs typeface="Times New Roman" pitchFamily="18" charset="0"/>
              </a:rPr>
              <a:t>Как и с кем, она боролась,</a:t>
            </a:r>
          </a:p>
          <a:p>
            <a:pPr>
              <a:lnSpc>
                <a:spcPct val="90000"/>
              </a:lnSpc>
              <a:buFontTx/>
              <a:buNone/>
            </a:pPr>
            <a:r>
              <a:rPr lang="ru-RU" b="1" dirty="0" smtClean="0">
                <a:solidFill>
                  <a:srgbClr val="003366"/>
                </a:solidFill>
                <a:latin typeface="Times New Roman" pitchFamily="18" charset="0"/>
                <a:cs typeface="Times New Roman" pitchFamily="18" charset="0"/>
              </a:rPr>
              <a:t>Чтоб из хаоса возникнуть,</a:t>
            </a:r>
          </a:p>
          <a:p>
            <a:pPr>
              <a:lnSpc>
                <a:spcPct val="90000"/>
              </a:lnSpc>
              <a:buFontTx/>
              <a:buNone/>
            </a:pPr>
            <a:r>
              <a:rPr lang="ru-RU" b="1" dirty="0" smtClean="0">
                <a:solidFill>
                  <a:srgbClr val="003366"/>
                </a:solidFill>
                <a:latin typeface="Times New Roman" pitchFamily="18" charset="0"/>
                <a:cs typeface="Times New Roman" pitchFamily="18" charset="0"/>
              </a:rPr>
              <a:t>Может быть, и не во имя</a:t>
            </a:r>
          </a:p>
          <a:p>
            <a:pPr>
              <a:lnSpc>
                <a:spcPct val="90000"/>
              </a:lnSpc>
              <a:buFontTx/>
              <a:buNone/>
            </a:pPr>
            <a:r>
              <a:rPr lang="ru-RU" b="1" dirty="0" smtClean="0">
                <a:solidFill>
                  <a:srgbClr val="003366"/>
                </a:solidFill>
                <a:latin typeface="Times New Roman" pitchFamily="18" charset="0"/>
                <a:cs typeface="Times New Roman" pitchFamily="18" charset="0"/>
              </a:rPr>
              <a:t>Обязательно нас с вами,</a:t>
            </a:r>
          </a:p>
          <a:p>
            <a:pPr>
              <a:lnSpc>
                <a:spcPct val="90000"/>
              </a:lnSpc>
              <a:buFontTx/>
              <a:buNone/>
            </a:pPr>
            <a:r>
              <a:rPr lang="ru-RU" b="1" dirty="0" smtClean="0">
                <a:solidFill>
                  <a:srgbClr val="003366"/>
                </a:solidFill>
                <a:latin typeface="Times New Roman" pitchFamily="18" charset="0"/>
                <a:cs typeface="Times New Roman" pitchFamily="18" charset="0"/>
              </a:rPr>
              <a:t>Но чтоб стали мы живыми,</a:t>
            </a:r>
          </a:p>
          <a:p>
            <a:pPr>
              <a:lnSpc>
                <a:spcPct val="90000"/>
              </a:lnSpc>
              <a:buFontTx/>
              <a:buNone/>
            </a:pPr>
            <a:r>
              <a:rPr lang="ru-RU" b="1" dirty="0" smtClean="0">
                <a:solidFill>
                  <a:srgbClr val="003366"/>
                </a:solidFill>
                <a:latin typeface="Times New Roman" pitchFamily="18" charset="0"/>
                <a:cs typeface="Times New Roman" pitchFamily="18" charset="0"/>
              </a:rPr>
              <a:t>Мыслящими существами.</a:t>
            </a:r>
          </a:p>
          <a:p>
            <a:pPr>
              <a:lnSpc>
                <a:spcPct val="90000"/>
              </a:lnSpc>
              <a:buFontTx/>
              <a:buNone/>
            </a:pPr>
            <a:r>
              <a:rPr lang="ru-RU" b="1" dirty="0" smtClean="0">
                <a:solidFill>
                  <a:srgbClr val="003366"/>
                </a:solidFill>
                <a:latin typeface="Times New Roman" pitchFamily="18" charset="0"/>
                <a:cs typeface="Times New Roman" pitchFamily="18" charset="0"/>
              </a:rPr>
              <a:t>И твердит Природы голос:</a:t>
            </a:r>
          </a:p>
          <a:p>
            <a:pPr>
              <a:lnSpc>
                <a:spcPct val="90000"/>
              </a:lnSpc>
              <a:buFontTx/>
              <a:buNone/>
            </a:pPr>
            <a:r>
              <a:rPr lang="ru-RU" b="1" dirty="0" smtClean="0">
                <a:solidFill>
                  <a:srgbClr val="003366"/>
                </a:solidFill>
                <a:latin typeface="Times New Roman" pitchFamily="18" charset="0"/>
                <a:cs typeface="Times New Roman" pitchFamily="18" charset="0"/>
              </a:rPr>
              <a:t>« В вашей власти, в вашей власти,</a:t>
            </a:r>
          </a:p>
          <a:p>
            <a:pPr>
              <a:lnSpc>
                <a:spcPct val="90000"/>
              </a:lnSpc>
              <a:buFontTx/>
              <a:buNone/>
            </a:pPr>
            <a:r>
              <a:rPr lang="ru-RU" b="1" dirty="0" smtClean="0">
                <a:solidFill>
                  <a:srgbClr val="003366"/>
                </a:solidFill>
                <a:latin typeface="Times New Roman" pitchFamily="18" charset="0"/>
                <a:cs typeface="Times New Roman" pitchFamily="18" charset="0"/>
              </a:rPr>
              <a:t>Чтобы все не раскололось</a:t>
            </a:r>
          </a:p>
          <a:p>
            <a:pPr>
              <a:lnSpc>
                <a:spcPct val="90000"/>
              </a:lnSpc>
              <a:buFontTx/>
              <a:buNone/>
            </a:pPr>
            <a:r>
              <a:rPr lang="ru-RU" b="1" dirty="0" smtClean="0">
                <a:solidFill>
                  <a:srgbClr val="003366"/>
                </a:solidFill>
                <a:latin typeface="Times New Roman" pitchFamily="18" charset="0"/>
                <a:cs typeface="Times New Roman" pitchFamily="18" charset="0"/>
              </a:rPr>
              <a:t>На бессмысленные части!»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99392"/>
            <a:ext cx="7920880" cy="6696744"/>
          </a:xfrm>
        </p:spPr>
        <p:txBody>
          <a:bodyPr/>
          <a:lstStyle/>
          <a:p>
            <a:pPr>
              <a:buNone/>
            </a:pPr>
            <a:r>
              <a:rPr lang="ru-RU" dirty="0" smtClean="0"/>
              <a:t> </a:t>
            </a: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Экология окружающей среды.</a:t>
            </a:r>
          </a:p>
          <a:p>
            <a:pPr>
              <a:buNone/>
            </a:pPr>
            <a:r>
              <a:rPr lang="ru-RU" dirty="0" smtClean="0">
                <a:latin typeface="Times New Roman" pitchFamily="18" charset="0"/>
                <a:cs typeface="Times New Roman" pitchFamily="18" charset="0"/>
              </a:rPr>
              <a:t> Проблема чистоты планеты, городов, утилизации промышленных, сельскохозяйственных, бытовых   отходов давно превратилась в глобальную экологическую проблему для всех стран.  Масштабы проблемы мусора, отходов  становятся просто недопустимыми. Мусор – это свидетельство запущенности, заброшенности, упадка – как отдельного дома, так и города, и страны, и всей планеты.</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07504" y="116632"/>
            <a:ext cx="8856984" cy="1872208"/>
          </a:xfrm>
        </p:spPr>
        <p:txBody>
          <a:bodyPr>
            <a:normAutofit fontScale="85000" lnSpcReduction="10000"/>
          </a:bodyPr>
          <a:lstStyle/>
          <a:p>
            <a:pPr>
              <a:buNone/>
            </a:pPr>
            <a:r>
              <a:rPr lang="ru-RU" dirty="0" smtClean="0">
                <a:latin typeface="Times New Roman" pitchFamily="18" charset="0"/>
                <a:cs typeface="Times New Roman" pitchFamily="18" charset="0"/>
              </a:rPr>
              <a:t>Всемирная акция «Очистим планету от мусора» впервые была проведена в сентябре 1993г. жителями Австралии, которые очищали океанские пляжи. Постепенно к ней присоединились  граждане многих стран, и теперь каждый год с 21 по 27 сентября в ней участвуют миллионы добровольцев из 100 государств на всей Земле. В первую очередь очищают от мусора места отдыха, пляжи,  лесопарки и водоемы, пригородные территории и реки.</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pic>
        <p:nvPicPr>
          <p:cNvPr id="1026" name="Picture 2"/>
          <p:cNvPicPr>
            <a:picLocks noChangeAspect="1" noChangeArrowheads="1"/>
          </p:cNvPicPr>
          <p:nvPr/>
        </p:nvPicPr>
        <p:blipFill>
          <a:blip r:embed="rId2" cstate="print">
            <a:lum bright="10000" contrast="10000"/>
          </a:blip>
          <a:srcRect/>
          <a:stretch>
            <a:fillRect/>
          </a:stretch>
        </p:blipFill>
        <p:spPr bwMode="auto">
          <a:xfrm>
            <a:off x="500034" y="2143115"/>
            <a:ext cx="3929089" cy="27303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lum bright="10000" contrast="10000"/>
          </a:blip>
          <a:srcRect/>
          <a:stretch>
            <a:fillRect/>
          </a:stretch>
        </p:blipFill>
        <p:spPr bwMode="auto">
          <a:xfrm>
            <a:off x="4530002" y="3714753"/>
            <a:ext cx="4042526"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P1013466.JPG"/>
          <p:cNvPicPr>
            <a:picLocks noChangeAspect="1" noChangeArrowheads="1"/>
          </p:cNvPicPr>
          <p:nvPr/>
        </p:nvPicPr>
        <p:blipFill>
          <a:blip r:embed="rId2" cstate="print">
            <a:lum bright="10000" contrast="10000"/>
          </a:blip>
          <a:srcRect/>
          <a:stretch>
            <a:fillRect/>
          </a:stretch>
        </p:blipFill>
        <p:spPr bwMode="auto">
          <a:xfrm>
            <a:off x="714348" y="714356"/>
            <a:ext cx="3395653" cy="4543480"/>
          </a:xfrm>
          <a:prstGeom prst="rect">
            <a:avLst/>
          </a:prstGeom>
          <a:noFill/>
        </p:spPr>
      </p:pic>
      <p:pic>
        <p:nvPicPr>
          <p:cNvPr id="2051" name="Picture 3" descr="C:\Users\Ольга\Desktop\P1013473.JPG"/>
          <p:cNvPicPr>
            <a:picLocks noChangeAspect="1" noChangeArrowheads="1"/>
          </p:cNvPicPr>
          <p:nvPr/>
        </p:nvPicPr>
        <p:blipFill>
          <a:blip r:embed="rId3" cstate="print">
            <a:lum bright="20000" contrast="20000"/>
          </a:blip>
          <a:srcRect/>
          <a:stretch>
            <a:fillRect/>
          </a:stretch>
        </p:blipFill>
        <p:spPr bwMode="auto">
          <a:xfrm>
            <a:off x="4929190" y="1643050"/>
            <a:ext cx="3428734" cy="457203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88640"/>
            <a:ext cx="7920880" cy="5760640"/>
          </a:xfrm>
        </p:spPr>
        <p:txBody>
          <a:bodyPr>
            <a:normAutofit/>
          </a:bodyPr>
          <a:lstStyle/>
          <a:p>
            <a:pPr>
              <a:buNone/>
            </a:pPr>
            <a:r>
              <a:rPr lang="ru-RU" dirty="0" smtClean="0">
                <a:latin typeface="Times New Roman" pitchFamily="18" charset="0"/>
                <a:cs typeface="Times New Roman" pitchFamily="18" charset="0"/>
              </a:rPr>
              <a:t>Объёмы отходов растут в геометрической прогрессии, специализированные компании, занимающиеся вывозом и утилизацией мусора, уже не справляются с таким количеством. Необходим новый, радикальный и качественный подход к решению этой сложной задачи.</a:t>
            </a:r>
          </a:p>
          <a:p>
            <a:pPr>
              <a:buNone/>
            </a:pPr>
            <a:r>
              <a:rPr lang="ru-RU" dirty="0" smtClean="0">
                <a:latin typeface="Times New Roman" pitchFamily="18" charset="0"/>
                <a:cs typeface="Times New Roman" pitchFamily="18" charset="0"/>
              </a:rPr>
              <a:t>Первым и очень важным этапом является сбор мусора. Для сбора бытовых отходов разработаны специальные контейнеры для твердых и пищевых видов мусора, которые ежедневно вывозятся на мусорные полигоны за черту города. К сожалению, не все понимают связь между понятиями вывоз мусора цена, а эта связь очень жесткая.</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sz="quarter" idx="1"/>
          </p:nvPr>
        </p:nvSpPr>
        <p:spPr>
          <a:xfrm>
            <a:off x="571472" y="428604"/>
            <a:ext cx="7467600" cy="4873752"/>
          </a:xfrm>
        </p:spPr>
        <p:txBody>
          <a:bodyPr/>
          <a:lstStyle/>
          <a:p>
            <a:pPr algn="ctr">
              <a:buNone/>
            </a:pPr>
            <a:r>
              <a:rPr lang="ru-RU" sz="4400" b="1" dirty="0" smtClean="0">
                <a:latin typeface="Times New Roman" pitchFamily="18" charset="0"/>
                <a:cs typeface="Times New Roman" pitchFamily="18" charset="0"/>
              </a:rPr>
              <a:t>Сбор мусора.</a:t>
            </a:r>
          </a:p>
          <a:p>
            <a:pPr>
              <a:buNone/>
            </a:pPr>
            <a:r>
              <a:rPr lang="ru-RU" dirty="0" smtClean="0">
                <a:latin typeface="Times New Roman" pitchFamily="18" charset="0"/>
                <a:cs typeface="Times New Roman" pitchFamily="18" charset="0"/>
              </a:rPr>
              <a:t>Необходимо отметить, население городов, как правило, с трудом привыкает к необходимости разделять бытовые отходы и складывать их в разные контейнеры, что значительно облегчает их последующую утилизацию. Самым привлекательным сбором бумажного мусора является скупка макулатуры, особенно в городах. Люди специально собирают дома ненужные газеты, книги и с удовольствием продают их государству.</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142852"/>
            <a:ext cx="7467600" cy="4873752"/>
          </a:xfrm>
        </p:spPr>
        <p:txBody>
          <a:bodyPr>
            <a:normAutofit fontScale="92500" lnSpcReduction="10000"/>
          </a:bodyPr>
          <a:lstStyle/>
          <a:p>
            <a:pPr>
              <a:buNone/>
            </a:pPr>
            <a:r>
              <a:rPr lang="ru-RU" dirty="0" smtClean="0">
                <a:latin typeface="Times New Roman" pitchFamily="18" charset="0"/>
                <a:cs typeface="Times New Roman" pitchFamily="18" charset="0"/>
              </a:rPr>
              <a:t>На втором этапе производится вывоз отходов. В основном их вывозят на специализированные полигоны под открытым небом или на мусоросжигающие заводы.</a:t>
            </a:r>
          </a:p>
          <a:p>
            <a:pPr>
              <a:buNone/>
            </a:pPr>
            <a:r>
              <a:rPr lang="ru-RU" dirty="0" smtClean="0">
                <a:latin typeface="Times New Roman" pitchFamily="18" charset="0"/>
                <a:cs typeface="Times New Roman" pitchFamily="18" charset="0"/>
              </a:rPr>
              <a:t>Открытые мусорные полигоны, где самые разнообразные отходы скапливаются годами и постепенно расширяются, представляют большую опасность для окружающей среды, человека, нарушают экологический баланс района.</a:t>
            </a:r>
          </a:p>
          <a:p>
            <a:pPr>
              <a:buNone/>
            </a:pPr>
            <a:r>
              <a:rPr lang="ru-RU" dirty="0" smtClean="0">
                <a:latin typeface="Times New Roman" pitchFamily="18" charset="0"/>
                <a:cs typeface="Times New Roman" pitchFamily="18" charset="0"/>
              </a:rPr>
              <a:t>Для поддержания санитарной обстановки в необходимых пределах утилизации как бытового мусора, так и промышленных отходов химических производств, машиностроительных предприятий, строительного мусора</a:t>
            </a:r>
          </a:p>
          <a:p>
            <a:pPr>
              <a:buNone/>
            </a:pPr>
            <a:r>
              <a:rPr lang="ru-RU" dirty="0" smtClean="0">
                <a:latin typeface="Times New Roman" pitchFamily="18" charset="0"/>
                <a:cs typeface="Times New Roman" pitchFamily="18" charset="0"/>
              </a:rPr>
              <a:t>Утилизация любых отходов очень специфическое производство и к нему предьявляются очень высокие требования.</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88640"/>
            <a:ext cx="7992888" cy="5688632"/>
          </a:xfrm>
        </p:spPr>
        <p:txBody>
          <a:bodyPr>
            <a:normAutofit lnSpcReduction="10000"/>
          </a:bodyPr>
          <a:lstStyle/>
          <a:p>
            <a:r>
              <a:rPr lang="ru-RU" dirty="0" smtClean="0">
                <a:latin typeface="Times New Roman" pitchFamily="18" charset="0"/>
                <a:cs typeface="Times New Roman" pitchFamily="18" charset="0"/>
              </a:rPr>
              <a:t>Медицинские отходы утилизируются при соблюдении многих норм и требований, потому что эти отходы считаются самыми токсичными, опасными для здоровья. Утилизация опасных отходов обычно происходит по специальной технологии, при этом применяются герметичные контейнеры.</a:t>
            </a:r>
          </a:p>
          <a:p>
            <a:r>
              <a:rPr lang="ru-RU" dirty="0" smtClean="0">
                <a:latin typeface="Times New Roman" pitchFamily="18" charset="0"/>
                <a:cs typeface="Times New Roman" pitchFamily="18" charset="0"/>
              </a:rPr>
              <a:t>Большие сложности возникают при утилизации металлов, требующих специальной техники и очень больших контейнеров.</a:t>
            </a:r>
          </a:p>
          <a:p>
            <a:r>
              <a:rPr lang="ru-RU" dirty="0" smtClean="0">
                <a:latin typeface="Times New Roman" pitchFamily="18" charset="0"/>
                <a:cs typeface="Times New Roman" pitchFamily="18" charset="0"/>
              </a:rPr>
              <a:t>И даже для сбора и вывоза снега разработаны </a:t>
            </a:r>
            <a:r>
              <a:rPr lang="ru-RU" dirty="0" err="1" smtClean="0">
                <a:latin typeface="Times New Roman" pitchFamily="18" charset="0"/>
                <a:cs typeface="Times New Roman" pitchFamily="18" charset="0"/>
              </a:rPr>
              <a:t>сснегоуборочные</a:t>
            </a:r>
            <a:r>
              <a:rPr lang="ru-RU" dirty="0" smtClean="0">
                <a:latin typeface="Times New Roman" pitchFamily="18" charset="0"/>
                <a:cs typeface="Times New Roman" pitchFamily="18" charset="0"/>
              </a:rPr>
              <a:t> агрегаты.</a:t>
            </a:r>
          </a:p>
          <a:p>
            <a:r>
              <a:rPr lang="ru-RU" dirty="0" smtClean="0">
                <a:latin typeface="Times New Roman" pitchFamily="18" charset="0"/>
                <a:cs typeface="Times New Roman" pitchFamily="18" charset="0"/>
              </a:rPr>
              <a:t>Сбор, вывоз, утилизация разного вида отходов очень дорогостоящие операции. Но, несмотря на высокие цены борьбы с мусором, все же жизни людей на планете Земля дороже всего и жить мы должны на чистой планете.</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357166"/>
            <a:ext cx="7467600" cy="4873752"/>
          </a:xfrm>
        </p:spPr>
        <p:txBody>
          <a:bodyPr>
            <a:normAutofit lnSpcReduction="10000"/>
          </a:bodyPr>
          <a:lstStyle/>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Мусор - головная боль современной цивилизации. Космонавты наблюдают из космоса, как в океане плавают целые острова пластиковых бутылок. В городах не хватает мест для свалок. Выброшенная стеклянная бутылка навсегда будет погребена в почве. А ведь мусор может быть полезным! Такой мусор называют отходами. А отходы можно превратить в доходы! </a:t>
            </a:r>
          </a:p>
          <a:p>
            <a:pPr>
              <a:buNone/>
            </a:pPr>
            <a:r>
              <a:rPr lang="en-US"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Любое даже самое маленькое предприятие, при правильном подходе и выборе нужного оборудования сможет превратить свои отходы в доходы. В этом убедилось множество компаний в России и по всему миру.</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latin typeface="Times New Roman" pitchFamily="18" charset="0"/>
                <a:cs typeface="Times New Roman" pitchFamily="18" charset="0"/>
              </a:rPr>
              <a:t>Как заработать на мусоре?</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buNone/>
            </a:pPr>
            <a:r>
              <a:rPr lang="ru-RU" dirty="0" smtClean="0">
                <a:latin typeface="Times New Roman" pitchFamily="18" charset="0"/>
                <a:cs typeface="Times New Roman" pitchFamily="18" charset="0"/>
              </a:rPr>
              <a:t>Заработать деньги на мусоре можно разными</a:t>
            </a:r>
          </a:p>
          <a:p>
            <a:pPr>
              <a:buNone/>
            </a:pPr>
            <a:r>
              <a:rPr lang="ru-RU" dirty="0" smtClean="0">
                <a:latin typeface="Times New Roman" pitchFamily="18" charset="0"/>
                <a:cs typeface="Times New Roman" pitchFamily="18" charset="0"/>
              </a:rPr>
              <a:t>способами:</a:t>
            </a:r>
          </a:p>
          <a:p>
            <a:r>
              <a:rPr lang="ru-RU" dirty="0" smtClean="0">
                <a:latin typeface="Times New Roman" pitchFamily="18" charset="0"/>
                <a:cs typeface="Times New Roman" pitchFamily="18" charset="0"/>
              </a:rPr>
              <a:t>1. Сдача бутылок или металлолома, макулатуры. </a:t>
            </a:r>
          </a:p>
          <a:p>
            <a:r>
              <a:rPr lang="ru-RU" dirty="0" smtClean="0">
                <a:latin typeface="Times New Roman" pitchFamily="18" charset="0"/>
                <a:cs typeface="Times New Roman" pitchFamily="18" charset="0"/>
              </a:rPr>
              <a:t>2. Переработка отходов в различное сырьё.</a:t>
            </a:r>
          </a:p>
          <a:p>
            <a:r>
              <a:rPr lang="ru-RU" dirty="0" smtClean="0">
                <a:latin typeface="Times New Roman" pitchFamily="18" charset="0"/>
                <a:cs typeface="Times New Roman" pitchFamily="18" charset="0"/>
              </a:rPr>
              <a:t>3. Дать вторую жизнь старым вещам.</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214290"/>
            <a:ext cx="6664824" cy="622422"/>
          </a:xfrm>
        </p:spPr>
        <p:txBody>
          <a:bodyPr>
            <a:normAutofit/>
          </a:bodyPr>
          <a:lstStyle/>
          <a:p>
            <a:pPr>
              <a:buNone/>
            </a:pPr>
            <a:r>
              <a:rPr lang="ru-RU" sz="3200" b="1" dirty="0" smtClean="0">
                <a:latin typeface="Times New Roman" pitchFamily="18" charset="0"/>
                <a:cs typeface="Times New Roman" pitchFamily="18" charset="0"/>
              </a:rPr>
              <a:t>Как улучшить экологию.</a:t>
            </a:r>
            <a:endParaRPr lang="ru-RU" sz="3200" b="1" dirty="0">
              <a:latin typeface="Times New Roman" pitchFamily="18" charset="0"/>
              <a:cs typeface="Times New Roman" pitchFamily="18" charset="0"/>
            </a:endParaRPr>
          </a:p>
        </p:txBody>
      </p:sp>
      <p:sp>
        <p:nvSpPr>
          <p:cNvPr id="4" name="Прямоугольник 3"/>
          <p:cNvSpPr/>
          <p:nvPr/>
        </p:nvSpPr>
        <p:spPr>
          <a:xfrm>
            <a:off x="857224" y="857232"/>
            <a:ext cx="4938912" cy="4093428"/>
          </a:xfrm>
          <a:prstGeom prst="rect">
            <a:avLst/>
          </a:prstGeom>
        </p:spPr>
        <p:txBody>
          <a:bodyPr wrap="square">
            <a:spAutoFit/>
          </a:bodyPr>
          <a:lstStyle/>
          <a:p>
            <a:pPr>
              <a:buFont typeface="Wingdings" pitchFamily="2" charset="2"/>
              <a:buChar char="Ø"/>
            </a:pPr>
            <a:r>
              <a:rPr lang="ru-RU" sz="2000" dirty="0" smtClean="0">
                <a:latin typeface="Times New Roman" pitchFamily="18" charset="0"/>
                <a:cs typeface="Times New Roman" pitchFamily="18" charset="0"/>
              </a:rPr>
              <a:t>Воспитывать культуру поведения у людей. </a:t>
            </a:r>
          </a:p>
          <a:p>
            <a:pPr>
              <a:buFont typeface="Wingdings" pitchFamily="2" charset="2"/>
              <a:buChar char="Ø"/>
            </a:pPr>
            <a:r>
              <a:rPr lang="ru-RU" sz="2000" dirty="0" smtClean="0">
                <a:latin typeface="Times New Roman" pitchFamily="18" charset="0"/>
                <a:cs typeface="Times New Roman" pitchFamily="18" charset="0"/>
              </a:rPr>
              <a:t>Не сорить на улице, выкидывать мусор только в специальные контейнеры.</a:t>
            </a:r>
          </a:p>
          <a:p>
            <a:pPr>
              <a:buFont typeface="Wingdings" pitchFamily="2" charset="2"/>
              <a:buChar char="Ø"/>
            </a:pPr>
            <a:r>
              <a:rPr lang="ru-RU" sz="2000" dirty="0" smtClean="0">
                <a:latin typeface="Times New Roman" pitchFamily="18" charset="0"/>
                <a:cs typeface="Times New Roman" pitchFamily="18" charset="0"/>
              </a:rPr>
              <a:t>Поддерживать чистоту территории.</a:t>
            </a:r>
          </a:p>
          <a:p>
            <a:pPr>
              <a:buFont typeface="Wingdings" pitchFamily="2" charset="2"/>
              <a:buChar char="Ø"/>
            </a:pPr>
            <a:r>
              <a:rPr lang="ru-RU" sz="2000" dirty="0" smtClean="0">
                <a:latin typeface="Times New Roman" pitchFamily="18" charset="0"/>
                <a:cs typeface="Times New Roman" pitchFamily="18" charset="0"/>
              </a:rPr>
              <a:t>Строить сортировочные и перерабатывающие заводы.</a:t>
            </a:r>
          </a:p>
          <a:p>
            <a:pPr>
              <a:buFont typeface="Wingdings" pitchFamily="2" charset="2"/>
              <a:buChar char="Ø"/>
            </a:pPr>
            <a:r>
              <a:rPr lang="ru-RU" sz="2000" dirty="0" smtClean="0">
                <a:latin typeface="Times New Roman" pitchFamily="18" charset="0"/>
                <a:cs typeface="Times New Roman" pitchFamily="18" charset="0"/>
              </a:rPr>
              <a:t>Использовать упаковку, которая растворяется в почве.</a:t>
            </a:r>
          </a:p>
          <a:p>
            <a:pPr>
              <a:buFont typeface="Wingdings" pitchFamily="2" charset="2"/>
              <a:buChar char="Ø"/>
            </a:pPr>
            <a:r>
              <a:rPr lang="ru-RU" sz="2000" dirty="0" smtClean="0">
                <a:latin typeface="Times New Roman" pitchFamily="18" charset="0"/>
                <a:cs typeface="Times New Roman" pitchFamily="18" charset="0"/>
              </a:rPr>
              <a:t>Использовать вторично некоторые предметы( стеклянные банки, бутылки.</a:t>
            </a:r>
          </a:p>
          <a:p>
            <a:pPr>
              <a:buFont typeface="Wingdings" pitchFamily="2" charset="2"/>
              <a:buChar char="Ø"/>
            </a:pPr>
            <a:r>
              <a:rPr lang="ru-RU" sz="2000" dirty="0" smtClean="0">
                <a:latin typeface="Times New Roman" pitchFamily="18" charset="0"/>
                <a:cs typeface="Times New Roman" pitchFamily="18" charset="0"/>
              </a:rPr>
              <a:t>Организовать сбор металлолома и макулатуры.</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571500"/>
            <a:ext cx="7467600" cy="1143000"/>
          </a:xfrm>
        </p:spPr>
        <p:txBody>
          <a:bodyPr/>
          <a:lstStyle/>
          <a:p>
            <a:r>
              <a:rPr lang="ru-RU" b="1" dirty="0" smtClean="0">
                <a:solidFill>
                  <a:schemeClr val="tx1"/>
                </a:solidFill>
                <a:latin typeface="Times New Roman" pitchFamily="18" charset="0"/>
                <a:cs typeface="Times New Roman" pitchFamily="18" charset="0"/>
              </a:rPr>
              <a:t>Экология окружающей среды.</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285720" y="1000108"/>
            <a:ext cx="7467600" cy="4873752"/>
          </a:xfrm>
        </p:spPr>
        <p:txBody>
          <a:bodyPr/>
          <a:lstStyle/>
          <a:p>
            <a:pPr>
              <a:buNone/>
            </a:pPr>
            <a:r>
              <a:rPr lang="ru-RU" dirty="0" smtClean="0"/>
              <a:t>   </a:t>
            </a:r>
            <a:r>
              <a:rPr lang="ru-RU" dirty="0" smtClean="0">
                <a:latin typeface="Times New Roman" pitchFamily="18" charset="0"/>
                <a:cs typeface="Times New Roman" pitchFamily="18" charset="0"/>
              </a:rPr>
              <a:t>Как бы ни было грустно, но незаконные свалки мусора уже довольно давно стали если не повседневным, то очень частым явлением, которое, в большинстве случаев, остается без внимания, но от этого не перестает быть менее опасным. Экологическая опасность стихийных свалок заключена в том, что эти объекты постепенно воздействуют на все компоненты окружающей среды. Кроме того, характерной особенностью описанного источника загрязнения является его постоянная изменчивость, это касается количества отходов и их состава.</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latin typeface="Times New Roman" pitchFamily="18" charset="0"/>
                <a:cs typeface="Times New Roman" pitchFamily="18" charset="0"/>
              </a:rPr>
              <a:t>Вот как загрязнена наша планета бытовыми отходами.</a:t>
            </a:r>
            <a:endParaRPr lang="ru-RU" dirty="0">
              <a:solidFill>
                <a:schemeClr val="tx1"/>
              </a:solidFill>
              <a:latin typeface="Times New Roman" pitchFamily="18" charset="0"/>
              <a:cs typeface="Times New Roman" pitchFamily="18" charset="0"/>
            </a:endParaRPr>
          </a:p>
        </p:txBody>
      </p:sp>
      <p:pic>
        <p:nvPicPr>
          <p:cNvPr id="4" name="Содержимое 3" descr="Из-Крымска-вывезли-3-тыс.-т-мусора.jpg"/>
          <p:cNvPicPr>
            <a:picLocks noGrp="1" noChangeAspect="1"/>
          </p:cNvPicPr>
          <p:nvPr>
            <p:ph sz="quarter" idx="1"/>
          </p:nvPr>
        </p:nvPicPr>
        <p:blipFill>
          <a:blip r:embed="rId2" cstate="print"/>
          <a:stretch>
            <a:fillRect/>
          </a:stretch>
        </p:blipFill>
        <p:spPr>
          <a:xfrm>
            <a:off x="142844" y="1428736"/>
            <a:ext cx="4953035" cy="3714776"/>
          </a:xfrm>
        </p:spPr>
      </p:pic>
      <p:pic>
        <p:nvPicPr>
          <p:cNvPr id="5" name="Рисунок 4" descr="p_39612_1_gallerybig.jpg"/>
          <p:cNvPicPr>
            <a:picLocks noChangeAspect="1"/>
          </p:cNvPicPr>
          <p:nvPr/>
        </p:nvPicPr>
        <p:blipFill>
          <a:blip r:embed="rId3" cstate="print"/>
          <a:stretch>
            <a:fillRect/>
          </a:stretch>
        </p:blipFill>
        <p:spPr>
          <a:xfrm>
            <a:off x="5286380" y="2928934"/>
            <a:ext cx="3616961" cy="2709850"/>
          </a:xfrm>
          <a:prstGeom prst="rect">
            <a:avLst/>
          </a:prstGeom>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30084340_stroitelnyy-musor-1238414536_51.jpg"/>
          <p:cNvPicPr>
            <a:picLocks noGrp="1" noChangeAspect="1"/>
          </p:cNvPicPr>
          <p:nvPr>
            <p:ph sz="quarter" idx="1"/>
          </p:nvPr>
        </p:nvPicPr>
        <p:blipFill>
          <a:blip r:embed="rId2" cstate="print"/>
          <a:stretch>
            <a:fillRect/>
          </a:stretch>
        </p:blipFill>
        <p:spPr>
          <a:xfrm>
            <a:off x="357158" y="285728"/>
            <a:ext cx="3679017" cy="2452678"/>
          </a:xfrm>
        </p:spPr>
      </p:pic>
      <p:pic>
        <p:nvPicPr>
          <p:cNvPr id="5" name="Рисунок 4" descr="29dfdkkka.JPG"/>
          <p:cNvPicPr>
            <a:picLocks noChangeAspect="1"/>
          </p:cNvPicPr>
          <p:nvPr/>
        </p:nvPicPr>
        <p:blipFill>
          <a:blip r:embed="rId3" cstate="print"/>
          <a:stretch>
            <a:fillRect/>
          </a:stretch>
        </p:blipFill>
        <p:spPr>
          <a:xfrm>
            <a:off x="3286116" y="2786058"/>
            <a:ext cx="5024446" cy="3768335"/>
          </a:xfrm>
          <a:prstGeom prst="rect">
            <a:avLst/>
          </a:prstGeom>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88640"/>
            <a:ext cx="8064896" cy="2736304"/>
          </a:xfrm>
        </p:spPr>
        <p:txBody>
          <a:bodyPr/>
          <a:lstStyle/>
          <a:p>
            <a:pPr>
              <a:buNone/>
            </a:pPr>
            <a:r>
              <a:rPr lang="ru-RU" dirty="0" smtClean="0">
                <a:latin typeface="Times New Roman" pitchFamily="18" charset="0"/>
                <a:cs typeface="Times New Roman" pitchFamily="18" charset="0"/>
              </a:rPr>
              <a:t>Проблема загрязнения в мире стоит очень остро. Россия лидирует по количеству мусора на одного человека. Также существует проблема утилизации мусора. Мы рассмотрели эту тему, для того чтобы люди обратили внимание на серьезность экологической обстановки в стране. Наиболее перспективным способом решения проблемы является переработка городских отходов.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2043098" cy="560406"/>
          </a:xfrm>
        </p:spPr>
        <p:txBody>
          <a:bodyPr/>
          <a:lstStyle/>
          <a:p>
            <a:r>
              <a:rPr lang="ru-RU" dirty="0" smtClean="0">
                <a:solidFill>
                  <a:schemeClr val="tx1"/>
                </a:solidFill>
                <a:latin typeface="Times New Roman" pitchFamily="18" charset="0"/>
                <a:cs typeface="Times New Roman" pitchFamily="18" charset="0"/>
              </a:rPr>
              <a:t>Выводы:</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285720" y="785794"/>
            <a:ext cx="8643998" cy="6072206"/>
          </a:xfrm>
        </p:spPr>
        <p:txBody>
          <a:bodyPr>
            <a:normAutofit fontScale="32500" lnSpcReduction="20000"/>
          </a:bodyPr>
          <a:lstStyle/>
          <a:p>
            <a:pPr marL="381000" lvl="0" indent="-177800">
              <a:lnSpc>
                <a:spcPct val="120138"/>
              </a:lnSpc>
              <a:spcBef>
                <a:spcPts val="0"/>
              </a:spcBef>
              <a:buClr>
                <a:srgbClr val="000000"/>
              </a:buClr>
              <a:buSzPct val="166666"/>
              <a:buFont typeface="Arial"/>
              <a:buChar char="•"/>
            </a:pPr>
            <a:r>
              <a:rPr lang="en-US" sz="4300" dirty="0" err="1" smtClean="0">
                <a:solidFill>
                  <a:srgbClr val="000000"/>
                </a:solidFill>
                <a:latin typeface="Times New Roman" pitchFamily="18" charset="0"/>
                <a:ea typeface="Arial"/>
                <a:cs typeface="Times New Roman" pitchFamily="18" charset="0"/>
                <a:sym typeface="Arial"/>
              </a:rPr>
              <a:t>Сейчас</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проблема</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бытовых</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отходов</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является</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одной</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из</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главнейших</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проблем</a:t>
            </a:r>
            <a:r>
              <a:rPr lang="en-US" sz="4300" dirty="0" smtClean="0">
                <a:solidFill>
                  <a:srgbClr val="000000"/>
                </a:solidFill>
                <a:latin typeface="Times New Roman" pitchFamily="18" charset="0"/>
                <a:ea typeface="Arial"/>
                <a:cs typeface="Times New Roman" pitchFamily="18" charset="0"/>
                <a:sym typeface="Arial"/>
              </a:rPr>
              <a:t> в </a:t>
            </a:r>
            <a:r>
              <a:rPr lang="en-US" sz="4300" dirty="0" err="1" smtClean="0">
                <a:solidFill>
                  <a:srgbClr val="000000"/>
                </a:solidFill>
                <a:latin typeface="Times New Roman" pitchFamily="18" charset="0"/>
                <a:ea typeface="Arial"/>
                <a:cs typeface="Times New Roman" pitchFamily="18" charset="0"/>
                <a:sym typeface="Arial"/>
              </a:rPr>
              <a:t>мире</a:t>
            </a:r>
            <a:r>
              <a:rPr lang="en-US" sz="4300" dirty="0" smtClean="0">
                <a:solidFill>
                  <a:srgbClr val="000000"/>
                </a:solidFill>
                <a:latin typeface="Times New Roman" pitchFamily="18" charset="0"/>
                <a:ea typeface="Arial"/>
                <a:cs typeface="Times New Roman" pitchFamily="18" charset="0"/>
                <a:sym typeface="Arial"/>
              </a:rPr>
              <a:t>. С </a:t>
            </a:r>
            <a:r>
              <a:rPr lang="en-US" sz="4300" dirty="0" err="1" smtClean="0">
                <a:solidFill>
                  <a:srgbClr val="000000"/>
                </a:solidFill>
                <a:latin typeface="Times New Roman" pitchFamily="18" charset="0"/>
                <a:ea typeface="Arial"/>
                <a:cs typeface="Times New Roman" pitchFamily="18" charset="0"/>
                <a:sym typeface="Arial"/>
              </a:rPr>
              <a:t>каждым</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годом</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отходов</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становится</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все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больше</a:t>
            </a:r>
            <a:r>
              <a:rPr lang="en-US" sz="4300" dirty="0" smtClean="0">
                <a:solidFill>
                  <a:srgbClr val="000000"/>
                </a:solidFill>
                <a:latin typeface="Times New Roman" pitchFamily="18" charset="0"/>
                <a:ea typeface="Arial"/>
                <a:cs typeface="Times New Roman" pitchFamily="18" charset="0"/>
                <a:sym typeface="Arial"/>
              </a:rPr>
              <a:t> и </a:t>
            </a:r>
            <a:r>
              <a:rPr lang="en-US" sz="4300" dirty="0" err="1" smtClean="0">
                <a:solidFill>
                  <a:srgbClr val="000000"/>
                </a:solidFill>
                <a:latin typeface="Times New Roman" pitchFamily="18" charset="0"/>
                <a:ea typeface="Arial"/>
                <a:cs typeface="Times New Roman" pitchFamily="18" charset="0"/>
                <a:sym typeface="Arial"/>
              </a:rPr>
              <a:t>больше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Состав</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их</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усложняется</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следовательно</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увеличивается</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токсичность</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таких</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отходов</a:t>
            </a:r>
            <a:r>
              <a:rPr lang="en-US" sz="4300" dirty="0" smtClean="0">
                <a:solidFill>
                  <a:srgbClr val="000000"/>
                </a:solidFill>
                <a:latin typeface="Times New Roman" pitchFamily="18" charset="0"/>
                <a:ea typeface="Arial"/>
                <a:cs typeface="Times New Roman" pitchFamily="18" charset="0"/>
                <a:sym typeface="Arial"/>
              </a:rPr>
              <a:t>.</a:t>
            </a:r>
          </a:p>
          <a:p>
            <a:pPr marL="381000" lvl="0" indent="-177800">
              <a:lnSpc>
                <a:spcPct val="120138"/>
              </a:lnSpc>
              <a:spcBef>
                <a:spcPts val="333"/>
              </a:spcBef>
              <a:buClr>
                <a:srgbClr val="000000"/>
              </a:buClr>
              <a:buSzPct val="166666"/>
              <a:buFont typeface="Arial"/>
              <a:buChar char="•"/>
            </a:pPr>
            <a:endParaRPr lang="ru-RU" sz="4300" dirty="0" smtClean="0">
              <a:solidFill>
                <a:srgbClr val="000000"/>
              </a:solidFill>
              <a:latin typeface="Times New Roman" pitchFamily="18" charset="0"/>
              <a:ea typeface="Arial"/>
              <a:cs typeface="Times New Roman" pitchFamily="18" charset="0"/>
              <a:sym typeface="Arial"/>
            </a:endParaRPr>
          </a:p>
          <a:p>
            <a:pPr marL="381000" lvl="0" indent="-177800">
              <a:lnSpc>
                <a:spcPct val="120138"/>
              </a:lnSpc>
              <a:spcBef>
                <a:spcPts val="333"/>
              </a:spcBef>
              <a:buClr>
                <a:srgbClr val="000000"/>
              </a:buClr>
              <a:buSzPct val="166666"/>
              <a:buFont typeface="Arial"/>
              <a:buChar char="•"/>
            </a:pPr>
            <a:r>
              <a:rPr lang="en-US" sz="4300" dirty="0" err="1" smtClean="0">
                <a:solidFill>
                  <a:srgbClr val="000000"/>
                </a:solidFill>
                <a:latin typeface="Times New Roman" pitchFamily="18" charset="0"/>
                <a:ea typeface="Arial"/>
                <a:cs typeface="Times New Roman" pitchFamily="18" charset="0"/>
                <a:sym typeface="Arial"/>
              </a:rPr>
              <a:t>Так</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же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проблемы</a:t>
            </a:r>
            <a:r>
              <a:rPr lang="en-US" sz="4300" dirty="0" smtClean="0">
                <a:solidFill>
                  <a:srgbClr val="000000"/>
                </a:solidFill>
                <a:latin typeface="Times New Roman" pitchFamily="18" charset="0"/>
                <a:ea typeface="Arial"/>
                <a:cs typeface="Times New Roman" pitchFamily="18" charset="0"/>
                <a:sym typeface="Arial"/>
              </a:rPr>
              <a:t> </a:t>
            </a:r>
            <a:r>
              <a:rPr lang="ru-RU" sz="4300" dirty="0" smtClean="0">
                <a:solidFill>
                  <a:srgbClr val="000000"/>
                </a:solidFill>
                <a:latin typeface="Times New Roman" pitchFamily="18" charset="0"/>
                <a:ea typeface="Arial"/>
                <a:cs typeface="Times New Roman" pitchFamily="18" charset="0"/>
                <a:sym typeface="Arial"/>
              </a:rPr>
              <a:t>от ТБО</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существуют</a:t>
            </a:r>
            <a:r>
              <a:rPr lang="en-US" sz="4300" dirty="0" smtClean="0">
                <a:solidFill>
                  <a:srgbClr val="000000"/>
                </a:solidFill>
                <a:latin typeface="Times New Roman" pitchFamily="18" charset="0"/>
                <a:ea typeface="Arial"/>
                <a:cs typeface="Times New Roman" pitchFamily="18" charset="0"/>
                <a:sym typeface="Arial"/>
              </a:rPr>
              <a:t> и в </a:t>
            </a:r>
            <a:r>
              <a:rPr lang="en-US" sz="4300" dirty="0" err="1" smtClean="0">
                <a:solidFill>
                  <a:srgbClr val="000000"/>
                </a:solidFill>
                <a:latin typeface="Times New Roman" pitchFamily="18" charset="0"/>
                <a:ea typeface="Arial"/>
                <a:cs typeface="Times New Roman" pitchFamily="18" charset="0"/>
                <a:sym typeface="Arial"/>
              </a:rPr>
              <a:t>Московской</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области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Причем</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самой</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важной</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проблемой</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здесь</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становится</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проблема</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несанкционированных</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свалок</a:t>
            </a:r>
            <a:r>
              <a:rPr lang="en-US" sz="4300" dirty="0" smtClean="0">
                <a:solidFill>
                  <a:srgbClr val="000000"/>
                </a:solidFill>
                <a:latin typeface="Times New Roman" pitchFamily="18" charset="0"/>
                <a:ea typeface="Arial"/>
                <a:cs typeface="Times New Roman" pitchFamily="18" charset="0"/>
                <a:sym typeface="Arial"/>
              </a:rPr>
              <a:t>.</a:t>
            </a:r>
          </a:p>
          <a:p>
            <a:pPr marL="381000" lvl="0" indent="-177800">
              <a:lnSpc>
                <a:spcPct val="120138"/>
              </a:lnSpc>
              <a:spcBef>
                <a:spcPts val="333"/>
              </a:spcBef>
              <a:buClr>
                <a:srgbClr val="000000"/>
              </a:buClr>
              <a:buSzPct val="166666"/>
              <a:buFont typeface="Arial"/>
              <a:buChar char="•"/>
            </a:pPr>
            <a:endParaRPr lang="ru-RU" sz="4300" dirty="0" smtClean="0">
              <a:solidFill>
                <a:srgbClr val="000000"/>
              </a:solidFill>
              <a:latin typeface="Times New Roman" pitchFamily="18" charset="0"/>
              <a:ea typeface="Arial"/>
              <a:cs typeface="Times New Roman" pitchFamily="18" charset="0"/>
              <a:sym typeface="Arial"/>
            </a:endParaRPr>
          </a:p>
          <a:p>
            <a:pPr marL="381000" lvl="0" indent="-177800">
              <a:lnSpc>
                <a:spcPct val="120138"/>
              </a:lnSpc>
              <a:spcBef>
                <a:spcPts val="333"/>
              </a:spcBef>
              <a:buClr>
                <a:srgbClr val="000000"/>
              </a:buClr>
              <a:buSzPct val="166666"/>
              <a:buFont typeface="Arial"/>
              <a:buChar char="•"/>
            </a:pPr>
            <a:r>
              <a:rPr lang="en-US" sz="4300" dirty="0" err="1" smtClean="0">
                <a:solidFill>
                  <a:srgbClr val="000000"/>
                </a:solidFill>
                <a:latin typeface="Times New Roman" pitchFamily="18" charset="0"/>
                <a:ea typeface="Arial"/>
                <a:cs typeface="Times New Roman" pitchFamily="18" charset="0"/>
                <a:sym typeface="Arial"/>
              </a:rPr>
              <a:t>Чтобы</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как-то</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решить</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эту</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проблему</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люди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стали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придумывать</a:t>
            </a:r>
            <a:r>
              <a:rPr lang="en-US" sz="4300" dirty="0" smtClean="0">
                <a:solidFill>
                  <a:srgbClr val="000000"/>
                </a:solidFill>
                <a:latin typeface="Times New Roman" pitchFamily="18" charset="0"/>
                <a:ea typeface="Arial"/>
                <a:cs typeface="Times New Roman" pitchFamily="18" charset="0"/>
                <a:sym typeface="Arial"/>
              </a:rPr>
              <a:t> различные </a:t>
            </a:r>
            <a:r>
              <a:rPr lang="en-US" sz="4300" dirty="0" err="1" smtClean="0">
                <a:solidFill>
                  <a:srgbClr val="000000"/>
                </a:solidFill>
                <a:latin typeface="Times New Roman" pitchFamily="18" charset="0"/>
                <a:ea typeface="Arial"/>
                <a:cs typeface="Times New Roman" pitchFamily="18" charset="0"/>
                <a:sym typeface="Arial"/>
              </a:rPr>
              <a:t>способы</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утилизации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отходов</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например</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такие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как</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сжигание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мусора</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на</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мусоросжигательных</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заводах</a:t>
            </a:r>
            <a:r>
              <a:rPr lang="en-US" sz="4300" dirty="0" smtClean="0">
                <a:solidFill>
                  <a:srgbClr val="000000"/>
                </a:solidFill>
                <a:latin typeface="Times New Roman" pitchFamily="18" charset="0"/>
                <a:ea typeface="Arial"/>
                <a:cs typeface="Times New Roman" pitchFamily="18" charset="0"/>
                <a:sym typeface="Arial"/>
              </a:rPr>
              <a:t> (МСЗ), </a:t>
            </a:r>
            <a:r>
              <a:rPr lang="en-US" sz="4300" dirty="0" err="1" smtClean="0">
                <a:solidFill>
                  <a:srgbClr val="000000"/>
                </a:solidFill>
                <a:latin typeface="Times New Roman" pitchFamily="18" charset="0"/>
                <a:ea typeface="Arial"/>
                <a:cs typeface="Times New Roman" pitchFamily="18" charset="0"/>
                <a:sym typeface="Arial"/>
              </a:rPr>
              <a:t>сливание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отходов</a:t>
            </a:r>
            <a:r>
              <a:rPr lang="en-US" sz="4300" dirty="0" smtClean="0">
                <a:solidFill>
                  <a:srgbClr val="000000"/>
                </a:solidFill>
                <a:latin typeface="Times New Roman" pitchFamily="18" charset="0"/>
                <a:ea typeface="Arial"/>
                <a:cs typeface="Times New Roman" pitchFamily="18" charset="0"/>
                <a:sym typeface="Arial"/>
              </a:rPr>
              <a:t> в </a:t>
            </a:r>
            <a:r>
              <a:rPr lang="en-US" sz="4300" dirty="0" err="1" smtClean="0">
                <a:solidFill>
                  <a:srgbClr val="000000"/>
                </a:solidFill>
                <a:latin typeface="Times New Roman" pitchFamily="18" charset="0"/>
                <a:ea typeface="Arial"/>
                <a:cs typeface="Times New Roman" pitchFamily="18" charset="0"/>
                <a:sym typeface="Arial"/>
              </a:rPr>
              <a:t>водоемы</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захоронение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мусора</a:t>
            </a:r>
            <a:r>
              <a:rPr lang="en-US" sz="4300" dirty="0" smtClean="0">
                <a:solidFill>
                  <a:srgbClr val="000000"/>
                </a:solidFill>
                <a:latin typeface="Times New Roman" pitchFamily="18" charset="0"/>
                <a:ea typeface="Arial"/>
                <a:cs typeface="Times New Roman" pitchFamily="18" charset="0"/>
                <a:sym typeface="Arial"/>
              </a:rPr>
              <a:t> и </a:t>
            </a:r>
            <a:r>
              <a:rPr lang="en-US" sz="4300" dirty="0" err="1" smtClean="0">
                <a:solidFill>
                  <a:srgbClr val="000000"/>
                </a:solidFill>
                <a:latin typeface="Times New Roman" pitchFamily="18" charset="0"/>
                <a:ea typeface="Arial"/>
                <a:cs typeface="Times New Roman" pitchFamily="18" charset="0"/>
                <a:sym typeface="Arial"/>
              </a:rPr>
              <a:t>многие</a:t>
            </a:r>
            <a:r>
              <a:rPr lang="en-US" sz="4300" dirty="0" smtClean="0">
                <a:solidFill>
                  <a:srgbClr val="000000"/>
                </a:solidFill>
                <a:latin typeface="Times New Roman" pitchFamily="18" charset="0"/>
                <a:ea typeface="Arial"/>
                <a:cs typeface="Times New Roman" pitchFamily="18" charset="0"/>
                <a:sym typeface="Arial"/>
              </a:rPr>
              <a:t> другие. </a:t>
            </a:r>
            <a:r>
              <a:rPr lang="en-US" sz="4300" dirty="0" err="1" smtClean="0">
                <a:solidFill>
                  <a:srgbClr val="000000"/>
                </a:solidFill>
                <a:latin typeface="Times New Roman" pitchFamily="18" charset="0"/>
                <a:ea typeface="Arial"/>
                <a:cs typeface="Times New Roman" pitchFamily="18" charset="0"/>
                <a:sym typeface="Arial"/>
              </a:rPr>
              <a:t>Но</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каждый</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из</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этих</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видов</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утилизации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имеет</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свои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недостатки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Необходимо</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стремиться</a:t>
            </a:r>
            <a:r>
              <a:rPr lang="en-US" sz="4300" dirty="0" smtClean="0">
                <a:solidFill>
                  <a:srgbClr val="000000"/>
                </a:solidFill>
                <a:latin typeface="Times New Roman" pitchFamily="18" charset="0"/>
                <a:ea typeface="Arial"/>
                <a:cs typeface="Times New Roman" pitchFamily="18" charset="0"/>
                <a:sym typeface="Arial"/>
              </a:rPr>
              <a:t> к </a:t>
            </a:r>
            <a:r>
              <a:rPr lang="en-US" sz="4300" dirty="0" err="1" smtClean="0">
                <a:solidFill>
                  <a:srgbClr val="000000"/>
                </a:solidFill>
                <a:latin typeface="Times New Roman" pitchFamily="18" charset="0"/>
                <a:ea typeface="Arial"/>
                <a:cs typeface="Times New Roman" pitchFamily="18" charset="0"/>
                <a:sym typeface="Arial"/>
              </a:rPr>
              <a:t>созданию</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такого</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способа</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утилизации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при</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котором</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отходов</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существовать</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вообще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не</a:t>
            </a:r>
            <a:r>
              <a:rPr lang="en-US" sz="4300" dirty="0" smtClean="0">
                <a:solidFill>
                  <a:srgbClr val="000000"/>
                </a:solidFill>
                <a:latin typeface="Times New Roman" pitchFamily="18" charset="0"/>
                <a:ea typeface="Arial"/>
                <a:cs typeface="Times New Roman" pitchFamily="18" charset="0"/>
                <a:sym typeface="Arial"/>
              </a:rPr>
              <a:t> </a:t>
            </a:r>
            <a:r>
              <a:rPr lang="en-US" sz="4300" dirty="0" err="1" smtClean="0">
                <a:solidFill>
                  <a:srgbClr val="000000"/>
                </a:solidFill>
                <a:latin typeface="Times New Roman" pitchFamily="18" charset="0"/>
                <a:ea typeface="Arial"/>
                <a:cs typeface="Times New Roman" pitchFamily="18" charset="0"/>
                <a:sym typeface="Arial"/>
              </a:rPr>
              <a:t>будет</a:t>
            </a:r>
            <a:r>
              <a:rPr lang="en-US" sz="4300" dirty="0" smtClean="0">
                <a:solidFill>
                  <a:srgbClr val="000000"/>
                </a:solidFill>
                <a:latin typeface="Times New Roman" pitchFamily="18" charset="0"/>
                <a:ea typeface="Arial"/>
                <a:cs typeface="Times New Roman" pitchFamily="18" charset="0"/>
                <a:sym typeface="Arial"/>
              </a:rPr>
              <a:t>. </a:t>
            </a:r>
            <a:endParaRPr lang="ru-RU" sz="4300" dirty="0" smtClean="0">
              <a:solidFill>
                <a:srgbClr val="000000"/>
              </a:solidFill>
              <a:latin typeface="Times New Roman" pitchFamily="18" charset="0"/>
              <a:ea typeface="Arial"/>
              <a:cs typeface="Times New Roman" pitchFamily="18" charset="0"/>
              <a:sym typeface="Arial"/>
            </a:endParaRPr>
          </a:p>
          <a:p>
            <a:pPr marL="381000" indent="-177800">
              <a:lnSpc>
                <a:spcPct val="120138"/>
              </a:lnSpc>
              <a:spcBef>
                <a:spcPts val="333"/>
              </a:spcBef>
              <a:buClr>
                <a:srgbClr val="000000"/>
              </a:buClr>
              <a:buSzPct val="166666"/>
            </a:pPr>
            <a:r>
              <a:rPr lang="ru-RU" sz="4300" dirty="0" smtClean="0">
                <a:solidFill>
                  <a:srgbClr val="000000"/>
                </a:solidFill>
                <a:latin typeface="Times New Roman" pitchFamily="18" charset="0"/>
                <a:ea typeface="Arial"/>
                <a:cs typeface="Times New Roman" pitchFamily="18" charset="0"/>
                <a:sym typeface="Arial"/>
              </a:rPr>
              <a:t>   Запомните, что из различных ненужных вам вещей вы можете сделать что-то новое, которое пригодится вам и вашим близким.</a:t>
            </a:r>
          </a:p>
          <a:p>
            <a:pPr marL="381000" lvl="0" indent="-177800">
              <a:lnSpc>
                <a:spcPct val="120138"/>
              </a:lnSpc>
              <a:spcBef>
                <a:spcPts val="333"/>
              </a:spcBef>
              <a:buClr>
                <a:srgbClr val="000000"/>
              </a:buClr>
              <a:buSzPct val="166666"/>
              <a:buFont typeface="Arial"/>
              <a:buChar char="•"/>
            </a:pPr>
            <a:endParaRPr lang="ru-RU" dirty="0" smtClean="0">
              <a:solidFill>
                <a:srgbClr val="000000"/>
              </a:solidFill>
              <a:latin typeface="Times New Roman" pitchFamily="18" charset="0"/>
              <a:ea typeface="Arial"/>
              <a:cs typeface="Times New Roman" pitchFamily="18" charset="0"/>
              <a:sym typeface="Arial"/>
            </a:endParaRPr>
          </a:p>
          <a:p>
            <a:pPr marL="381000" lvl="0" indent="-177800">
              <a:lnSpc>
                <a:spcPct val="120138"/>
              </a:lnSpc>
              <a:spcBef>
                <a:spcPts val="333"/>
              </a:spcBef>
              <a:buClr>
                <a:srgbClr val="000000"/>
              </a:buClr>
              <a:buSzPct val="166666"/>
              <a:buNone/>
            </a:pPr>
            <a:r>
              <a:rPr lang="ru-RU" sz="7600" dirty="0" smtClean="0">
                <a:solidFill>
                  <a:srgbClr val="000000"/>
                </a:solidFill>
                <a:latin typeface="Times New Roman" pitchFamily="18" charset="0"/>
                <a:ea typeface="Arial"/>
                <a:cs typeface="Times New Roman" pitchFamily="18" charset="0"/>
                <a:sym typeface="Arial"/>
              </a:rPr>
              <a:t>  </a:t>
            </a:r>
            <a:r>
              <a:rPr lang="ru-RU" sz="11100" dirty="0" smtClean="0">
                <a:solidFill>
                  <a:srgbClr val="000000"/>
                </a:solidFill>
                <a:latin typeface="Times New Roman" pitchFamily="18" charset="0"/>
                <a:ea typeface="Arial"/>
                <a:cs typeface="Times New Roman" pitchFamily="18" charset="0"/>
                <a:sym typeface="Arial"/>
              </a:rPr>
              <a:t>Самое главное – берегите природу и не загрязняйте ее отходами, а иначе гибели планеты Земля не избежать</a:t>
            </a:r>
            <a:r>
              <a:rPr lang="en-US" sz="11100" dirty="0" smtClean="0">
                <a:solidFill>
                  <a:srgbClr val="000000"/>
                </a:solidFill>
                <a:latin typeface="Times New Roman" pitchFamily="18" charset="0"/>
                <a:ea typeface="Arial"/>
                <a:cs typeface="Times New Roman" pitchFamily="18" charset="0"/>
                <a:sym typeface="Arial"/>
              </a:rPr>
              <a:t>!</a:t>
            </a:r>
          </a:p>
          <a:p>
            <a:endParaRPr lang="ru-RU"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428604"/>
            <a:ext cx="7467600" cy="4873752"/>
          </a:xfrm>
        </p:spPr>
        <p:txBody>
          <a:bodyPr/>
          <a:lstStyle/>
          <a:p>
            <a:pPr>
              <a:buNone/>
            </a:pPr>
            <a:r>
              <a:rPr lang="ru-RU" dirty="0" smtClean="0">
                <a:latin typeface="Times New Roman" pitchFamily="18" charset="0"/>
                <a:cs typeface="Times New Roman" pitchFamily="18" charset="0"/>
              </a:rPr>
              <a:t>Ещё в средние века, крупнейших учёных того времени занимал вопрос получения философского камня – мифического реактива для получения золота из абсолютно прозаических веществ. Нельзя сказать, что современные технологии намного продвинулись в этой отрасли, но вот проблема превращения мусора в деньги уже решена. Отходы в доходы, ненужные и всем мешающие груды хлама и мусора реально превратить в сырьё для прибыльного бизнеса.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1"/>
                </a:solidFill>
                <a:latin typeface="Times New Roman" pitchFamily="18" charset="0"/>
                <a:cs typeface="Times New Roman" pitchFamily="18" charset="0"/>
              </a:rPr>
              <a:t>Мусор - экологическая проблема для всего живого.</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Мусор – это отходы, образуемые в результате проведения каких либо работ.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Основной мусор образуется от сбора отходов от населения. Также он образуется в результате производства, уборки торговых площадей, рынков. Такой мусор называется бытовым мусором или техническими бытовыми отходами, сокращённо ТБО.</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124477034691.jpg"/>
          <p:cNvPicPr>
            <a:picLocks noGrp="1" noChangeAspect="1"/>
          </p:cNvPicPr>
          <p:nvPr>
            <p:ph sz="quarter" idx="1"/>
          </p:nvPr>
        </p:nvPicPr>
        <p:blipFill>
          <a:blip r:embed="rId2" cstate="print"/>
          <a:stretch>
            <a:fillRect/>
          </a:stretch>
        </p:blipFill>
        <p:spPr>
          <a:xfrm>
            <a:off x="285720" y="142852"/>
            <a:ext cx="3905277" cy="2928958"/>
          </a:xfrm>
        </p:spPr>
      </p:pic>
      <p:pic>
        <p:nvPicPr>
          <p:cNvPr id="5" name="Рисунок 4" descr="p_39612_1_gallerybig.jpg"/>
          <p:cNvPicPr>
            <a:picLocks noChangeAspect="1"/>
          </p:cNvPicPr>
          <p:nvPr/>
        </p:nvPicPr>
        <p:blipFill>
          <a:blip r:embed="rId3" cstate="print"/>
          <a:stretch>
            <a:fillRect/>
          </a:stretch>
        </p:blipFill>
        <p:spPr>
          <a:xfrm>
            <a:off x="4143372" y="3143248"/>
            <a:ext cx="4576843" cy="3429000"/>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latin typeface="Times New Roman" pitchFamily="18" charset="0"/>
                <a:cs typeface="Times New Roman" pitchFamily="18" charset="0"/>
              </a:rPr>
              <a:t>Классификация бытового мусора по следующим видам:</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marL="381000" lvl="0" indent="-191911">
              <a:lnSpc>
                <a:spcPct val="120000"/>
              </a:lnSpc>
              <a:spcBef>
                <a:spcPts val="0"/>
              </a:spcBef>
              <a:buClr>
                <a:srgbClr val="000000"/>
              </a:buClr>
              <a:buSzPct val="168350"/>
              <a:buFont typeface="Arial"/>
              <a:buChar char="•"/>
            </a:pPr>
            <a:r>
              <a:rPr lang="en-US" sz="2800" dirty="0" smtClean="0">
                <a:solidFill>
                  <a:srgbClr val="000000"/>
                </a:solidFill>
                <a:latin typeface="Times New Roman" pitchFamily="18" charset="0"/>
                <a:ea typeface="Arial"/>
                <a:cs typeface="Times New Roman" pitchFamily="18" charset="0"/>
                <a:sym typeface="Arial"/>
              </a:rPr>
              <a:t>- пищевые отходы; </a:t>
            </a:r>
          </a:p>
          <a:p>
            <a:pPr marL="381000" lvl="0" indent="-177800">
              <a:lnSpc>
                <a:spcPct val="120138"/>
              </a:lnSpc>
              <a:spcBef>
                <a:spcPts val="333"/>
              </a:spcBef>
              <a:buClr>
                <a:srgbClr val="000000"/>
              </a:buClr>
              <a:buSzPct val="166666"/>
              <a:buFont typeface="Arial"/>
              <a:buChar char="•"/>
            </a:pPr>
            <a:r>
              <a:rPr lang="en-US" sz="2800" dirty="0" smtClean="0">
                <a:solidFill>
                  <a:srgbClr val="000000"/>
                </a:solidFill>
                <a:latin typeface="Times New Roman" pitchFamily="18" charset="0"/>
                <a:ea typeface="Arial"/>
                <a:cs typeface="Times New Roman" pitchFamily="18" charset="0"/>
                <a:sym typeface="Arial"/>
              </a:rPr>
              <a:t>- различные виды бумаги; </a:t>
            </a:r>
          </a:p>
          <a:p>
            <a:pPr marL="381000" lvl="0" indent="-177800">
              <a:lnSpc>
                <a:spcPct val="120138"/>
              </a:lnSpc>
              <a:spcBef>
                <a:spcPts val="333"/>
              </a:spcBef>
              <a:buClr>
                <a:srgbClr val="000000"/>
              </a:buClr>
              <a:buSzPct val="166666"/>
              <a:buFont typeface="Arial"/>
              <a:buChar char="•"/>
            </a:pPr>
            <a:r>
              <a:rPr lang="en-US" sz="2800" dirty="0" smtClean="0">
                <a:solidFill>
                  <a:srgbClr val="000000"/>
                </a:solidFill>
                <a:latin typeface="Times New Roman" pitchFamily="18" charset="0"/>
                <a:ea typeface="Arial"/>
                <a:cs typeface="Times New Roman" pitchFamily="18" charset="0"/>
                <a:sym typeface="Arial"/>
              </a:rPr>
              <a:t>- металл; </a:t>
            </a:r>
          </a:p>
          <a:p>
            <a:pPr marL="381000" lvl="0" indent="-177800">
              <a:lnSpc>
                <a:spcPct val="120138"/>
              </a:lnSpc>
              <a:spcBef>
                <a:spcPts val="333"/>
              </a:spcBef>
              <a:buClr>
                <a:srgbClr val="000000"/>
              </a:buClr>
              <a:buSzPct val="166666"/>
              <a:buFont typeface="Arial"/>
              <a:buChar char="•"/>
            </a:pPr>
            <a:r>
              <a:rPr lang="en-US" sz="2800" dirty="0" smtClean="0">
                <a:solidFill>
                  <a:srgbClr val="000000"/>
                </a:solidFill>
                <a:latin typeface="Times New Roman" pitchFamily="18" charset="0"/>
                <a:ea typeface="Arial"/>
                <a:cs typeface="Times New Roman" pitchFamily="18" charset="0"/>
                <a:sym typeface="Arial"/>
              </a:rPr>
              <a:t>- синтетические упаковочные материалы; </a:t>
            </a:r>
          </a:p>
          <a:p>
            <a:pPr marL="381000" lvl="0" indent="-177800">
              <a:lnSpc>
                <a:spcPct val="120138"/>
              </a:lnSpc>
              <a:spcBef>
                <a:spcPts val="333"/>
              </a:spcBef>
              <a:buClr>
                <a:srgbClr val="000000"/>
              </a:buClr>
              <a:buSzPct val="166666"/>
              <a:buFont typeface="Arial"/>
              <a:buChar char="•"/>
            </a:pPr>
            <a:r>
              <a:rPr lang="en-US" sz="2800" dirty="0" smtClean="0">
                <a:solidFill>
                  <a:srgbClr val="000000"/>
                </a:solidFill>
                <a:latin typeface="Times New Roman" pitchFamily="18" charset="0"/>
                <a:ea typeface="Arial"/>
                <a:cs typeface="Times New Roman" pitchFamily="18" charset="0"/>
                <a:sym typeface="Arial"/>
              </a:rPr>
              <a:t>- стекло, фарфор, фаянс, глина; </a:t>
            </a:r>
          </a:p>
          <a:p>
            <a:pPr marL="381000" lvl="0" indent="-177800">
              <a:lnSpc>
                <a:spcPct val="120138"/>
              </a:lnSpc>
              <a:spcBef>
                <a:spcPts val="333"/>
              </a:spcBef>
              <a:buClr>
                <a:srgbClr val="000000"/>
              </a:buClr>
              <a:buSzPct val="166666"/>
              <a:buFont typeface="Arial"/>
              <a:buChar char="•"/>
            </a:pPr>
            <a:r>
              <a:rPr lang="en-US" sz="2800" dirty="0" smtClean="0">
                <a:solidFill>
                  <a:srgbClr val="000000"/>
                </a:solidFill>
                <a:latin typeface="Times New Roman" pitchFamily="18" charset="0"/>
                <a:ea typeface="Arial"/>
                <a:cs typeface="Times New Roman" pitchFamily="18" charset="0"/>
                <a:sym typeface="Arial"/>
              </a:rPr>
              <a:t>- другие отходы. </a:t>
            </a:r>
          </a:p>
          <a:p>
            <a:endParaRPr lang="ru-RU"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620688"/>
            <a:ext cx="7632848" cy="5472608"/>
          </a:xfrm>
        </p:spPr>
        <p:txBody>
          <a:bodyPr>
            <a:normAutofit fontScale="92500" lnSpcReduction="20000"/>
          </a:bodyPr>
          <a:lstStyle/>
          <a:p>
            <a:pPr>
              <a:buNone/>
            </a:pPr>
            <a:r>
              <a:rPr lang="ru-RU" sz="5800" dirty="0" smtClean="0">
                <a:latin typeface="Times New Roman" pitchFamily="18" charset="0"/>
                <a:cs typeface="Times New Roman" pitchFamily="18" charset="0"/>
              </a:rPr>
              <a:t>Утилизация мусора</a:t>
            </a:r>
            <a:endParaRPr lang="en-US" sz="5800"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Утилизация мусора – одна из важнейших проблем современной цивилизации. Особенно тяжело утилизировать неорганизованно выброшенный мусор. Пока человечество придумало три принципиально разных пути утилизации мусора:</a:t>
            </a:r>
          </a:p>
          <a:p>
            <a:pPr>
              <a:buNone/>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Организация свалок.</a:t>
            </a:r>
          </a:p>
          <a:p>
            <a:r>
              <a:rPr lang="ru-RU" dirty="0" smtClean="0">
                <a:latin typeface="Times New Roman" pitchFamily="18" charset="0"/>
                <a:cs typeface="Times New Roman" pitchFamily="18" charset="0"/>
              </a:rPr>
              <a:t>2.     Вторичное использование отходов.</a:t>
            </a:r>
          </a:p>
          <a:p>
            <a:r>
              <a:rPr lang="ru-RU" dirty="0" smtClean="0">
                <a:latin typeface="Times New Roman" pitchFamily="18" charset="0"/>
                <a:cs typeface="Times New Roman" pitchFamily="18" charset="0"/>
              </a:rPr>
              <a:t>3.     Сжигание отходов.</a:t>
            </a:r>
          </a:p>
          <a:p>
            <a:pPr lvl="0"/>
            <a:r>
              <a:rPr lang="ru-RU" dirty="0" smtClean="0">
                <a:solidFill>
                  <a:srgbClr val="000000"/>
                </a:solidFill>
                <a:latin typeface="Times New Roman" pitchFamily="18" charset="0"/>
                <a:ea typeface="Arial"/>
                <a:cs typeface="Times New Roman" pitchFamily="18" charset="0"/>
                <a:sym typeface="Arial"/>
              </a:rPr>
              <a:t>4.     </a:t>
            </a:r>
            <a:r>
              <a:rPr lang="ru-RU" dirty="0" smtClean="0">
                <a:latin typeface="Times New Roman" pitchFamily="18" charset="0"/>
                <a:ea typeface="Arial"/>
                <a:cs typeface="Times New Roman" pitchFamily="18" charset="0"/>
                <a:sym typeface="Arial"/>
              </a:rPr>
              <a:t>Компостирование</a:t>
            </a:r>
            <a:r>
              <a:rPr lang="en-US" dirty="0" smtClean="0">
                <a:solidFill>
                  <a:srgbClr val="000000"/>
                </a:solidFill>
                <a:latin typeface="Times New Roman" pitchFamily="18" charset="0"/>
                <a:ea typeface="Arial"/>
                <a:cs typeface="Times New Roman" pitchFamily="18" charset="0"/>
                <a:sym typeface="Arial"/>
              </a:rPr>
              <a:t>. </a:t>
            </a:r>
          </a:p>
          <a:p>
            <a:pPr>
              <a:buNone/>
            </a:pPr>
            <a:r>
              <a:rPr lang="ru-RU" dirty="0" smtClean="0">
                <a:latin typeface="Times New Roman" pitchFamily="18" charset="0"/>
                <a:cs typeface="Times New Roman" pitchFamily="18" charset="0"/>
              </a:rPr>
              <a:t>Однако ни один из них нельзя признать абсолютно приемлемым.</a:t>
            </a:r>
          </a:p>
          <a:p>
            <a:pPr>
              <a:buNone/>
            </a:pPr>
            <a:r>
              <a:rPr lang="ru-RU" dirty="0" smtClean="0">
                <a:latin typeface="Times New Roman" pitchFamily="18" charset="0"/>
                <a:cs typeface="Times New Roman" pitchFamily="18" charset="0"/>
              </a:rPr>
              <a:t>Вторичное использование отходов – наиболее ресурсосберегающий путь, но не всегда рентабелен как в экономическом, так и в экологическом плане. </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88640"/>
            <a:ext cx="7467600" cy="4873752"/>
          </a:xfrm>
        </p:spPr>
        <p:txBody>
          <a:bodyPr>
            <a:normAutofit fontScale="85000" lnSpcReduction="20000"/>
          </a:bodyPr>
          <a:lstStyle/>
          <a:p>
            <a:pPr>
              <a:buNone/>
            </a:pPr>
            <a:r>
              <a:rPr lang="ru-RU" dirty="0" smtClean="0">
                <a:latin typeface="Times New Roman" pitchFamily="18" charset="0"/>
                <a:cs typeface="Times New Roman" pitchFamily="18" charset="0"/>
              </a:rPr>
              <a:t>Мы выяснили что для разложения бытовых отходов требуется очень много лет.</a:t>
            </a:r>
          </a:p>
          <a:p>
            <a:r>
              <a:rPr lang="ru-RU" dirty="0" smtClean="0">
                <a:latin typeface="Times New Roman" pitchFamily="18" charset="0"/>
                <a:cs typeface="Times New Roman" pitchFamily="18" charset="0"/>
              </a:rPr>
              <a:t>Стеклянные бутылки - 1000 лет;</a:t>
            </a:r>
          </a:p>
          <a:p>
            <a:r>
              <a:rPr lang="ru-RU" dirty="0" smtClean="0">
                <a:latin typeface="Times New Roman" pitchFamily="18" charset="0"/>
                <a:cs typeface="Times New Roman" pitchFamily="18" charset="0"/>
              </a:rPr>
              <a:t>Изделия из пластмасс - 100 лет;</a:t>
            </a:r>
          </a:p>
          <a:p>
            <a:r>
              <a:rPr lang="ru-RU" dirty="0" smtClean="0">
                <a:latin typeface="Times New Roman" pitchFamily="18" charset="0"/>
                <a:cs typeface="Times New Roman" pitchFamily="18" charset="0"/>
              </a:rPr>
              <a:t>Консервные банки – 50 - 80 лет</a:t>
            </a:r>
          </a:p>
          <a:p>
            <a:pPr>
              <a:buNone/>
            </a:pPr>
            <a:r>
              <a:rPr lang="ru-RU" dirty="0" smtClean="0">
                <a:latin typeface="Times New Roman" pitchFamily="18" charset="0"/>
                <a:cs typeface="Times New Roman" pitchFamily="18" charset="0"/>
              </a:rPr>
              <a:t>                                          (закопаете под сливой - 2-3 года);</a:t>
            </a:r>
          </a:p>
          <a:p>
            <a:r>
              <a:rPr lang="ru-RU" dirty="0" smtClean="0">
                <a:latin typeface="Times New Roman" pitchFamily="18" charset="0"/>
                <a:cs typeface="Times New Roman" pitchFamily="18" charset="0"/>
              </a:rPr>
              <a:t>Резиновые подошвы ботинок – 50 - 40 лет;</a:t>
            </a:r>
          </a:p>
          <a:p>
            <a:r>
              <a:rPr lang="ru-RU" dirty="0" smtClean="0">
                <a:latin typeface="Times New Roman" pitchFamily="18" charset="0"/>
                <a:cs typeface="Times New Roman" pitchFamily="18" charset="0"/>
              </a:rPr>
              <a:t>Кожи - 50 лет;</a:t>
            </a:r>
          </a:p>
          <a:p>
            <a:r>
              <a:rPr lang="ru-RU" dirty="0" smtClean="0">
                <a:latin typeface="Times New Roman" pitchFamily="18" charset="0"/>
                <a:cs typeface="Times New Roman" pitchFamily="18" charset="0"/>
              </a:rPr>
              <a:t>Изделия из нейлона – 30 - 40 лет;</a:t>
            </a:r>
          </a:p>
          <a:p>
            <a:r>
              <a:rPr lang="ru-RU" dirty="0" smtClean="0">
                <a:latin typeface="Times New Roman" pitchFamily="18" charset="0"/>
                <a:cs typeface="Times New Roman" pitchFamily="18" charset="0"/>
              </a:rPr>
              <a:t>Полиэтиленовый пакет – 10 - 20 лет;</a:t>
            </a:r>
          </a:p>
          <a:p>
            <a:r>
              <a:rPr lang="ru-RU" dirty="0" smtClean="0">
                <a:latin typeface="Times New Roman" pitchFamily="18" charset="0"/>
                <a:cs typeface="Times New Roman" pitchFamily="18" charset="0"/>
              </a:rPr>
              <a:t>Батарейки - 10 лет;</a:t>
            </a:r>
          </a:p>
          <a:p>
            <a:r>
              <a:rPr lang="ru-RU" dirty="0" smtClean="0">
                <a:latin typeface="Times New Roman" pitchFamily="18" charset="0"/>
                <a:cs typeface="Times New Roman" pitchFamily="18" charset="0"/>
              </a:rPr>
              <a:t>Окурки - 1 - 5 лет;</a:t>
            </a:r>
          </a:p>
          <a:p>
            <a:r>
              <a:rPr lang="ru-RU" dirty="0" smtClean="0">
                <a:latin typeface="Times New Roman" pitchFamily="18" charset="0"/>
                <a:cs typeface="Times New Roman" pitchFamily="18" charset="0"/>
              </a:rPr>
              <a:t>Шерстяной носок - 1 - 5 лет;</a:t>
            </a:r>
          </a:p>
          <a:p>
            <a:r>
              <a:rPr lang="ru-RU" dirty="0" smtClean="0">
                <a:latin typeface="Times New Roman" pitchFamily="18" charset="0"/>
                <a:cs typeface="Times New Roman" pitchFamily="18" charset="0"/>
              </a:rPr>
              <a:t>Бумага - 2 года;</a:t>
            </a:r>
          </a:p>
          <a:p>
            <a:r>
              <a:rPr lang="ru-RU" dirty="0" smtClean="0">
                <a:latin typeface="Times New Roman" pitchFamily="18" charset="0"/>
                <a:cs typeface="Times New Roman" pitchFamily="18" charset="0"/>
              </a:rPr>
              <a:t>Апельсиновая или банановая кожура -2 - 5 недель.</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217</TotalTime>
  <Words>2085</Words>
  <Application>Microsoft Office PowerPoint</Application>
  <PresentationFormat>Экран (4:3)</PresentationFormat>
  <Paragraphs>197</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Эркер</vt:lpstr>
      <vt:lpstr>Слайд 1</vt:lpstr>
      <vt:lpstr>Цели и задачи проекта: </vt:lpstr>
      <vt:lpstr>Слайд 3</vt:lpstr>
      <vt:lpstr>Слайд 4</vt:lpstr>
      <vt:lpstr>Мусор - экологическая проблема для всего живого.</vt:lpstr>
      <vt:lpstr>Слайд 6</vt:lpstr>
      <vt:lpstr>Классификация бытового мусора по следующим видам:</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Вот примеры того, что можно сделать из ненужных нам вещей:</vt:lpstr>
      <vt:lpstr>Слайд 19</vt:lpstr>
      <vt:lpstr>Слайд 20</vt:lpstr>
      <vt:lpstr>Настенная композиция «Союз сердец». Сделано украшение из небольших бутылок, украшенных маркерами. Такая поделка принесет в любое помещение дополнительный уют, будет способствовать хорошему настроению и приятным воспоминаниям.</vt:lpstr>
      <vt:lpstr>Слайд 22</vt:lpstr>
      <vt:lpstr>Слайд 23</vt:lpstr>
      <vt:lpstr>Слайд 24</vt:lpstr>
      <vt:lpstr>Слайд 25</vt:lpstr>
      <vt:lpstr>Слайд 26</vt:lpstr>
      <vt:lpstr>Слайд 27</vt:lpstr>
      <vt:lpstr>Слайд 28</vt:lpstr>
      <vt:lpstr>Слайд 29</vt:lpstr>
      <vt:lpstr>Как заработать на мусоре?</vt:lpstr>
      <vt:lpstr>Слайд 31</vt:lpstr>
      <vt:lpstr>Экология окружающей среды.</vt:lpstr>
      <vt:lpstr>Вот как загрязнена наша планета бытовыми отходами.</vt:lpstr>
      <vt:lpstr>Слайд 34</vt:lpstr>
      <vt:lpstr>Слайд 35</vt:lpstr>
      <vt:lpstr>Выводы:</vt:lpstr>
      <vt:lpstr>Спасибо за внимание.</vt:lpstr>
    </vt:vector>
  </TitlesOfParts>
  <Company>BEST_XP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Проектная работа на тему «Отходы и доходы».  Авторы: 8 «Б» класса </dc:title>
  <dc:creator>Сергей</dc:creator>
  <cp:lastModifiedBy>Ольга</cp:lastModifiedBy>
  <cp:revision>28</cp:revision>
  <dcterms:created xsi:type="dcterms:W3CDTF">2013-04-23T19:51:07Z</dcterms:created>
  <dcterms:modified xsi:type="dcterms:W3CDTF">2013-04-26T08:24:25Z</dcterms:modified>
</cp:coreProperties>
</file>