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6" r:id="rId7"/>
    <p:sldId id="263" r:id="rId8"/>
    <p:sldId id="265" r:id="rId9"/>
    <p:sldId id="264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58A249-442A-4289-A8E3-3BB413D9410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567DAF-6C4F-4B51-9DED-BCE729CC3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anais.info/art/peter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ais.info/art/peredv2.html" TargetMode="External"/><Relationship Id="rId2" Type="http://schemas.openxmlformats.org/officeDocument/2006/relationships/hyperlink" Target="http://www.tanais.info/art/peredv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ais.info/art/pic/serov38.html" TargetMode="External"/><Relationship Id="rId2" Type="http://schemas.openxmlformats.org/officeDocument/2006/relationships/hyperlink" Target="http://www.tanais.info/art/pic/serov4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hyperlink" Target="http://www.tanais.info/art/pic/serov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anais.info/art/yermolova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anais.info/art/pic/serov22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t-catalog.ru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Серов Валентин Александрович</a:t>
            </a:r>
            <a:br>
              <a:rPr lang="ru-RU" dirty="0" smtClean="0"/>
            </a:br>
            <a:r>
              <a:rPr lang="ru-RU" sz="3100" dirty="0" smtClean="0"/>
              <a:t>7(19) </a:t>
            </a:r>
            <a:r>
              <a:rPr lang="ru-RU" sz="3100" dirty="0"/>
              <a:t>января 1865 – </a:t>
            </a:r>
            <a:r>
              <a:rPr lang="ru-RU" sz="3100" dirty="0" smtClean="0"/>
              <a:t>22 ноября(5декабря) 1911.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с </a:t>
            </a:r>
            <a:r>
              <a:rPr lang="ru-RU" sz="2400" dirty="0" err="1" smtClean="0"/>
              <a:t>этнокалендарём</a:t>
            </a:r>
            <a:r>
              <a:rPr lang="ru-RU" dirty="0" smtClean="0"/>
              <a:t>: «150 лет со дня рождения художника»</a:t>
            </a:r>
          </a:p>
          <a:p>
            <a:r>
              <a:rPr lang="ru-RU" sz="2000" dirty="0" smtClean="0"/>
              <a:t>Старший дошкольный возраст</a:t>
            </a:r>
          </a:p>
          <a:p>
            <a:r>
              <a:rPr lang="ru-RU" sz="2000" dirty="0" smtClean="0"/>
              <a:t>Воспитатель: Агафонова Л.Т.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hlinkClick r:id="rId2"/>
              </a:rPr>
              <a:t>Петр </a:t>
            </a:r>
            <a:r>
              <a:rPr lang="ru-RU" sz="1800" i="1" dirty="0">
                <a:hlinkClick r:id="rId2"/>
              </a:rPr>
              <a:t>I</a:t>
            </a:r>
            <a:r>
              <a:rPr lang="ru-RU" sz="1800" i="1" dirty="0"/>
              <a:t>.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1907. Картон, темпера. </a:t>
            </a:r>
            <a:br>
              <a:rPr lang="ru-RU" sz="1800" i="1" dirty="0" smtClean="0"/>
            </a:br>
            <a:r>
              <a:rPr lang="ru-RU" sz="1800" i="1" dirty="0" smtClean="0"/>
              <a:t>Третьяковская Галерея, Москва, Россия.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первой русской революции в творчестве Серова в целом возобладали образы русской истории, исполненные мажорного, а не критического пафоса. Так, воображением художника завладевает героическая эпоха Петра 1, суровая и небывалая. Он пишет несколько картин на эту тему. </a:t>
            </a:r>
          </a:p>
          <a:p>
            <a:r>
              <a:rPr lang="ru-RU" dirty="0" smtClean="0"/>
              <a:t>Одна из лучших композиций - темпера "Петр 1" (1907). Петр на "журавлиных" ногах, грозный и стремительный, движется навстречу сильному ветру. Его нелепая карнавальная свита (столь необычные формы принимают их развевающиеся на ветру одежды) с трудом продвигается за ним. В стремительном шаге Петра навстречу новой стройке, в бурлящей воде, в тоненьких мачтах кораблей, в несущихся облаках - во всем ощущение динамики преобразований, которые стали возможными благодаря напору воли, энергии, вихревому натиску мужественных людей. </a:t>
            </a:r>
            <a:endParaRPr lang="ru-RU" dirty="0"/>
          </a:p>
        </p:txBody>
      </p:sp>
      <p:pic>
        <p:nvPicPr>
          <p:cNvPr id="5" name="Содержимое 4" descr="serov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77588"/>
            <a:ext cx="5111750" cy="38440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Этапы жизни и творчества.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/>
              <a:t>1865</a:t>
            </a:r>
            <a:r>
              <a:rPr lang="ru-RU" sz="4800" dirty="0" smtClean="0"/>
              <a:t> 7 (19 по н. ст.) января родился в Петербурге в семье композитора А.Н. Серова. </a:t>
            </a:r>
          </a:p>
          <a:p>
            <a:r>
              <a:rPr lang="ru-RU" sz="4800" b="1" dirty="0" smtClean="0"/>
              <a:t>1871</a:t>
            </a:r>
            <a:r>
              <a:rPr lang="ru-RU" sz="4800" dirty="0" smtClean="0"/>
              <a:t> ﻿Смерть А. Н. Серова. </a:t>
            </a:r>
          </a:p>
          <a:p>
            <a:r>
              <a:rPr lang="ru-RU" sz="4800" b="1" dirty="0" smtClean="0"/>
              <a:t>1872</a:t>
            </a:r>
            <a:r>
              <a:rPr lang="ru-RU" sz="4800" dirty="0" smtClean="0"/>
              <a:t> 1872 - 1874 </a:t>
            </a:r>
            <a:br>
              <a:rPr lang="ru-RU" sz="4800" dirty="0" smtClean="0"/>
            </a:br>
            <a:r>
              <a:rPr lang="ru-RU" sz="4800" dirty="0" smtClean="0"/>
              <a:t>Мюнхен. Занятия у художника К. </a:t>
            </a:r>
            <a:r>
              <a:rPr lang="ru-RU" sz="4800" dirty="0" err="1" smtClean="0"/>
              <a:t>Кёппинга</a:t>
            </a:r>
            <a:r>
              <a:rPr lang="ru-RU" sz="4800" dirty="0" smtClean="0"/>
              <a:t>. </a:t>
            </a:r>
            <a:br>
              <a:rPr lang="ru-RU" sz="4800" dirty="0" smtClean="0"/>
            </a:br>
            <a:r>
              <a:rPr lang="ru-RU" sz="4800" b="1" dirty="0" smtClean="0"/>
              <a:t>1874 - 1875 </a:t>
            </a:r>
            <a:r>
              <a:rPr lang="ru-RU" sz="4800" dirty="0" smtClean="0"/>
              <a:t>Валентин с матерью переезжает в Париж, где посещает мастерскую И.Е. Репина. </a:t>
            </a:r>
          </a:p>
          <a:p>
            <a:r>
              <a:rPr lang="ru-RU" sz="4800" b="1" dirty="0" smtClean="0"/>
              <a:t>1875 июнь - август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Десятилетний Серов с матерью возвращается из Парижа в Россию и впервые поселяется в Абрамцеве, подмосковном имении С.И. Мамонтова. 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       1878 - 1880 </a:t>
            </a:r>
            <a:r>
              <a:rPr lang="ru-RU" sz="4800" dirty="0" smtClean="0"/>
              <a:t>Москва. Занятия у И.Е. Репина. Совместная поездка в Крым и Запорожье. </a:t>
            </a:r>
          </a:p>
          <a:p>
            <a:r>
              <a:rPr lang="ru-RU" sz="4800" b="1" dirty="0" smtClean="0"/>
              <a:t>1880 </a:t>
            </a:r>
            <a:r>
              <a:rPr lang="ru-RU" sz="4800" dirty="0" smtClean="0"/>
              <a:t>После успешной сдачи экзаменов Серов становится вольнослушателем петербургской Академии художеств. Занятия в мастерской П. П. Чистякова. Знакомство с М.А. Врубелем. </a:t>
            </a:r>
            <a:br>
              <a:rPr lang="ru-RU" sz="4800" dirty="0" smtClean="0"/>
            </a:br>
            <a:r>
              <a:rPr lang="ru-RU" sz="4800" b="1" dirty="0" smtClean="0"/>
              <a:t>1881 - 1884 </a:t>
            </a:r>
            <a:r>
              <a:rPr lang="ru-RU" sz="4800" dirty="0" smtClean="0"/>
              <a:t>Занятия в частной мастерской П. П. Чистякова. Самостоятельная работа совместно с М.А. Врубелем и В.Д. Дервизом. </a:t>
            </a:r>
          </a:p>
          <a:p>
            <a:r>
              <a:rPr lang="ru-RU" sz="4800" b="1" dirty="0" smtClean="0"/>
              <a:t>1885 </a:t>
            </a:r>
            <a:r>
              <a:rPr lang="ru-RU" sz="4800" dirty="0" smtClean="0"/>
              <a:t>Серов оставляет Академию художеств. Изучает живопись старых фламандских и голландских мастеров в Германии, Бельгии и Голландии. Пишет этюд "Волы". </a:t>
            </a:r>
          </a:p>
          <a:p>
            <a:r>
              <a:rPr lang="ru-RU" sz="4800" b="1" dirty="0" smtClean="0"/>
              <a:t>1887 </a:t>
            </a:r>
            <a:r>
              <a:rPr lang="ru-RU" sz="4800" dirty="0" smtClean="0"/>
              <a:t>март - апрель Поездка в Италию с художником Ильей Остроуховым. </a:t>
            </a:r>
            <a:br>
              <a:rPr lang="ru-RU" sz="4800" dirty="0" smtClean="0"/>
            </a:br>
            <a:r>
              <a:rPr lang="ru-RU" sz="4800" b="1" dirty="0" smtClean="0"/>
              <a:t>август</a:t>
            </a:r>
            <a:r>
              <a:rPr lang="ru-RU" sz="4800" dirty="0" smtClean="0"/>
              <a:t> Абрамцево. Серов пишет "Девочку с персиками"</a:t>
            </a:r>
            <a:r>
              <a:rPr lang="ru-RU" sz="3200" dirty="0" smtClean="0"/>
              <a:t>.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/>
              <a:t> </a:t>
            </a:r>
            <a:r>
              <a:rPr lang="ru-RU" sz="4800" b="1" dirty="0" smtClean="0"/>
              <a:t>               1888</a:t>
            </a:r>
            <a:r>
              <a:rPr lang="ru-RU" sz="4800" dirty="0" smtClean="0"/>
              <a:t> На конкурсе Московского общества любителей художеств Серову присуждается первая премия за картину "Девочка с персиками". </a:t>
            </a:r>
            <a:r>
              <a:rPr lang="ru-RU" sz="4800" dirty="0" err="1" smtClean="0"/>
              <a:t>Домотканово</a:t>
            </a:r>
            <a:r>
              <a:rPr lang="ru-RU" sz="4800" dirty="0" smtClean="0"/>
              <a:t>. "</a:t>
            </a:r>
            <a:r>
              <a:rPr lang="ru-RU" sz="4800" dirty="0" err="1" smtClean="0"/>
              <a:t>Девушка,освещенная</a:t>
            </a:r>
            <a:r>
              <a:rPr lang="ru-RU" sz="4800" dirty="0" smtClean="0"/>
              <a:t> солнцем". </a:t>
            </a:r>
            <a:br>
              <a:rPr lang="ru-RU" sz="4800" dirty="0" smtClean="0"/>
            </a:br>
            <a:r>
              <a:rPr lang="ru-RU" sz="4800" b="1" dirty="0" smtClean="0"/>
              <a:t>январь - февраль </a:t>
            </a:r>
            <a:r>
              <a:rPr lang="ru-RU" sz="4800" dirty="0" smtClean="0"/>
              <a:t>На VIII Периодической выставке в Москве Серов демонстрирует "Заросший пруд. </a:t>
            </a:r>
            <a:r>
              <a:rPr lang="ru-RU" sz="4800" dirty="0" err="1" smtClean="0"/>
              <a:t>Домотканово</a:t>
            </a:r>
            <a:r>
              <a:rPr lang="ru-RU" sz="4800" dirty="0" smtClean="0"/>
              <a:t>", "Девочку с персиками", "Девушку, освещенную солнцем", "Портрет композитора П.И. </a:t>
            </a:r>
            <a:r>
              <a:rPr lang="ru-RU" sz="4800" dirty="0" err="1" smtClean="0"/>
              <a:t>Бларамберга</a:t>
            </a:r>
            <a:r>
              <a:rPr lang="ru-RU" sz="4800" dirty="0" smtClean="0"/>
              <a:t>". Приступает к работе над портретом отца, композитора А.Н. Серова. </a:t>
            </a:r>
          </a:p>
          <a:p>
            <a:r>
              <a:rPr lang="ru-RU" sz="4800" b="1" dirty="0" smtClean="0"/>
              <a:t>1889</a:t>
            </a:r>
            <a:r>
              <a:rPr lang="ru-RU" sz="4800" dirty="0" smtClean="0"/>
              <a:t> Женитьба на О.Ф. </a:t>
            </a:r>
            <a:r>
              <a:rPr lang="ru-RU" sz="4800" dirty="0" err="1" smtClean="0"/>
              <a:t>Трубниковой</a:t>
            </a:r>
            <a:r>
              <a:rPr lang="ru-RU" sz="4800" dirty="0" smtClean="0"/>
              <a:t> в Петербурге; год спустя родилась дочь Ольга. </a:t>
            </a:r>
          </a:p>
          <a:p>
            <a:r>
              <a:rPr lang="ru-RU" sz="4800" b="1" dirty="0" smtClean="0"/>
              <a:t>1890</a:t>
            </a:r>
            <a:r>
              <a:rPr lang="ru-RU" sz="4800" dirty="0" smtClean="0"/>
              <a:t> Валентин Серов впервые участвует в выставке Товарищества передвижников. На конкурсе в Московском обществе любителей художеств за портрет </a:t>
            </a:r>
            <a:r>
              <a:rPr lang="ru-RU" sz="4800" dirty="0" err="1" smtClean="0"/>
              <a:t>Анджело</a:t>
            </a:r>
            <a:r>
              <a:rPr lang="ru-RU" sz="4800" dirty="0" smtClean="0"/>
              <a:t> </a:t>
            </a:r>
            <a:r>
              <a:rPr lang="ru-RU" sz="4800" dirty="0" err="1" smtClean="0"/>
              <a:t>Мазини</a:t>
            </a:r>
            <a:r>
              <a:rPr lang="ru-RU" sz="4800" dirty="0" smtClean="0"/>
              <a:t> Серову присуждена первая премия. </a:t>
            </a:r>
            <a:br>
              <a:rPr lang="ru-RU" sz="4800" dirty="0" smtClean="0"/>
            </a:br>
            <a:r>
              <a:rPr lang="ru-RU" sz="4800" b="1" dirty="0" smtClean="0"/>
              <a:t>1890 - 1893 </a:t>
            </a:r>
            <a:r>
              <a:rPr lang="ru-RU" sz="4800" dirty="0" smtClean="0"/>
              <a:t>Пишет портреты А. </a:t>
            </a:r>
            <a:r>
              <a:rPr lang="ru-RU" sz="4800" dirty="0" err="1" smtClean="0"/>
              <a:t>Мазини</a:t>
            </a:r>
            <a:r>
              <a:rPr lang="ru-RU" sz="4800" dirty="0" smtClean="0"/>
              <a:t>, К.А. Коровина, Ф. </a:t>
            </a:r>
            <a:r>
              <a:rPr lang="ru-RU" sz="4800" dirty="0" err="1" smtClean="0"/>
              <a:t>Таманьо</a:t>
            </a:r>
            <a:r>
              <a:rPr lang="ru-RU" sz="4800" dirty="0" smtClean="0"/>
              <a:t>, И.И. Левитана. </a:t>
            </a:r>
          </a:p>
          <a:p>
            <a:r>
              <a:rPr lang="ru-RU" sz="4800" b="1" dirty="0" smtClean="0"/>
              <a:t>1892</a:t>
            </a:r>
            <a:r>
              <a:rPr lang="ru-RU" sz="4800" dirty="0" smtClean="0"/>
              <a:t> В семье Серова появляется второй ребенок - сын Саша. </a:t>
            </a:r>
          </a:p>
          <a:p>
            <a:r>
              <a:rPr lang="ru-RU" sz="4800" b="1" dirty="0" smtClean="0"/>
              <a:t>1893</a:t>
            </a:r>
            <a:r>
              <a:rPr lang="ru-RU" sz="4800" dirty="0" smtClean="0"/>
              <a:t> "Портрет художника И.И. Левитана" имел огромный успех на выставке Товарищества передвижных художественных выставок. </a:t>
            </a:r>
          </a:p>
          <a:p>
            <a:r>
              <a:rPr lang="ru-RU" sz="4800" b="1" dirty="0" smtClean="0"/>
              <a:t>1894 </a:t>
            </a:r>
            <a:r>
              <a:rPr lang="ru-RU" sz="4800" dirty="0" smtClean="0"/>
              <a:t>Художник избирается членом Товарищества передвижных выставок. Портрет Н.С. Лескова. Поездка на север вместе с К. А. Коровиным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жизни и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100" b="1" dirty="0" smtClean="0"/>
              <a:t> 1895 - 1897 </a:t>
            </a:r>
            <a:r>
              <a:rPr lang="ru-RU" sz="1100" dirty="0" smtClean="0"/>
              <a:t>Написал пейзажно-жанровое полотно "Октябрь. </a:t>
            </a:r>
            <a:r>
              <a:rPr lang="ru-RU" sz="1100" dirty="0" err="1" smtClean="0"/>
              <a:t>Домотканово</a:t>
            </a:r>
            <a:r>
              <a:rPr lang="ru-RU" sz="1100" dirty="0" smtClean="0"/>
              <a:t>", первое в его "крестьянском" цикле. Начал работу над иллюстрациями к басням И.А. Крылова. Стал преподавателем Московского училища живописи, ваяния и зодчества. </a:t>
            </a:r>
          </a:p>
          <a:p>
            <a:r>
              <a:rPr lang="ru-RU" sz="1100" dirty="0" smtClean="0"/>
              <a:t>                 </a:t>
            </a:r>
            <a:r>
              <a:rPr lang="ru-RU" sz="1100" b="1" dirty="0" smtClean="0"/>
              <a:t>1898</a:t>
            </a:r>
            <a:r>
              <a:rPr lang="ru-RU" sz="1100" dirty="0" smtClean="0"/>
              <a:t> Серов был удостоен звания академика петербургской Академии художеств и избран первым русским членом Мюнхенского Сецессиона. </a:t>
            </a:r>
          </a:p>
          <a:p>
            <a:r>
              <a:rPr lang="ru-RU" sz="1100" b="1" dirty="0" smtClean="0"/>
              <a:t>1899 </a:t>
            </a:r>
            <a:r>
              <a:rPr lang="ru-RU" sz="1100" dirty="0" smtClean="0"/>
              <a:t>В.А. Серова избирают в совет Третьяковской галереи на три года, созданный после смерти П.М.Третьякова. Участвует в Первой международной выставке картин журнала "Мир искусства". </a:t>
            </a:r>
            <a:br>
              <a:rPr lang="ru-RU" sz="1100" dirty="0" smtClean="0"/>
            </a:br>
            <a:r>
              <a:rPr lang="ru-RU" sz="1100" b="1" dirty="0" smtClean="0"/>
              <a:t>1899 - 1902 </a:t>
            </a:r>
            <a:r>
              <a:rPr lang="ru-RU" sz="1100" dirty="0" smtClean="0"/>
              <a:t>Портреты С.М. Боткиной, </a:t>
            </a:r>
            <a:r>
              <a:rPr lang="ru-RU" sz="1100" dirty="0" err="1" smtClean="0"/>
              <a:t>Мики</a:t>
            </a:r>
            <a:r>
              <a:rPr lang="ru-RU" sz="1100" dirty="0" smtClean="0"/>
              <a:t> Морозова, М.А. Морозова, семьи Юсуповых и др. </a:t>
            </a:r>
          </a:p>
          <a:p>
            <a:r>
              <a:rPr lang="ru-RU" sz="1100" b="1" dirty="0" smtClean="0"/>
              <a:t>1900 </a:t>
            </a:r>
            <a:r>
              <a:rPr lang="ru-RU" sz="1100" dirty="0" smtClean="0"/>
              <a:t>У Валентина Серова рождается сын Антон. За портрет великого князя Павла Александровича на Всемирной выставке в Париже Серову была присуждена высшая награда - </a:t>
            </a:r>
            <a:r>
              <a:rPr lang="ru-RU" sz="1100" dirty="0" err="1" smtClean="0"/>
              <a:t>Grand</a:t>
            </a:r>
            <a:r>
              <a:rPr lang="ru-RU" sz="1100" dirty="0" smtClean="0"/>
              <a:t> </a:t>
            </a:r>
            <a:r>
              <a:rPr lang="ru-RU" sz="1100" dirty="0" err="1" smtClean="0"/>
              <a:t>prix</a:t>
            </a:r>
            <a:r>
              <a:rPr lang="ru-RU" sz="1100" dirty="0" smtClean="0"/>
              <a:t>. Серов вместе с Александром Бенуа и Сергеем Дягилевым входит в состав распорядительного комитета очередной выставки журнала "Мир искусства"; тогда же "Мир искусства" организационно оформился как новое художественное объединение. </a:t>
            </a:r>
          </a:p>
          <a:p>
            <a:r>
              <a:rPr lang="ru-RU" sz="1100" b="1" dirty="0" smtClean="0"/>
              <a:t>1903</a:t>
            </a:r>
            <a:r>
              <a:rPr lang="ru-RU" sz="1100" dirty="0" smtClean="0"/>
              <a:t> Был избран действительным членом Академии, также Серов был избран профессором, руководителем мастерской Высшего художественного училища при Академии художеств, но художник отказывается от этой должности. </a:t>
            </a:r>
            <a:endParaRPr lang="ru-RU" sz="1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800" b="1" dirty="0" smtClean="0"/>
              <a:t>1905</a:t>
            </a:r>
            <a:r>
              <a:rPr lang="ru-RU" sz="2800" dirty="0" smtClean="0"/>
              <a:t> Революция. Письмо В.А. Серова и В.Д. Поленова в Академию художеств с протестом против событий 9 января. Пишет портреты героического звучания - Горького, Шаляпина, Ермоловой. Принимает участие в создании журнала "Жупел", где публикуются его "</a:t>
            </a:r>
            <a:r>
              <a:rPr lang="ru-RU" sz="2800" dirty="0" err="1" smtClean="0"/>
              <a:t>Солдатушки</a:t>
            </a:r>
            <a:r>
              <a:rPr lang="ru-RU" sz="2800" dirty="0" smtClean="0"/>
              <a:t>, бравы ребятушки! Где же ваша слава?". </a:t>
            </a:r>
            <a:br>
              <a:rPr lang="ru-RU" sz="2800" dirty="0" smtClean="0"/>
            </a:br>
            <a:r>
              <a:rPr lang="ru-RU" sz="2800" b="1" dirty="0" smtClean="0"/>
              <a:t>10 марта </a:t>
            </a:r>
            <a:r>
              <a:rPr lang="ru-RU" sz="2800" dirty="0" smtClean="0"/>
              <a:t>Серов выходит из состава действительных членов Императорской Академии художеств в знак протеста против расстрела мирной демонстрации. </a:t>
            </a:r>
          </a:p>
          <a:p>
            <a:r>
              <a:rPr lang="ru-RU" sz="2800" b="1" dirty="0" smtClean="0"/>
              <a:t>1907 </a:t>
            </a:r>
            <a:r>
              <a:rPr lang="ru-RU" sz="2800" dirty="0" smtClean="0"/>
              <a:t>"Портрет Г.Л. </a:t>
            </a:r>
            <a:r>
              <a:rPr lang="ru-RU" sz="2800" dirty="0" err="1" smtClean="0"/>
              <a:t>Гиршман</a:t>
            </a:r>
            <a:r>
              <a:rPr lang="ru-RU" sz="2800" dirty="0" smtClean="0"/>
              <a:t>". Картина "Петр I". Поездка в Грецию. Начало работы над "Одиссеем и </a:t>
            </a:r>
            <a:r>
              <a:rPr lang="ru-RU" sz="2800" dirty="0" err="1" smtClean="0"/>
              <a:t>Навзикаей</a:t>
            </a:r>
            <a:r>
              <a:rPr lang="ru-RU" sz="2800" dirty="0" smtClean="0"/>
              <a:t>" </a:t>
            </a:r>
            <a:r>
              <a:rPr lang="ru-RU" sz="2800" dirty="0" err="1" smtClean="0"/>
              <a:t>и</a:t>
            </a:r>
            <a:r>
              <a:rPr lang="ru-RU" sz="2800" dirty="0" smtClean="0"/>
              <a:t> "Похищением Европы" (последние варианты - 1910). </a:t>
            </a:r>
          </a:p>
          <a:p>
            <a:r>
              <a:rPr lang="ru-RU" sz="2800" b="1" dirty="0" smtClean="0"/>
              <a:t>1908</a:t>
            </a:r>
            <a:r>
              <a:rPr lang="ru-RU" sz="2800" dirty="0" smtClean="0"/>
              <a:t> Рождается самая младшая дочь - Наташа. </a:t>
            </a:r>
          </a:p>
          <a:p>
            <a:r>
              <a:rPr lang="ru-RU" sz="2800" b="1" dirty="0" smtClean="0"/>
              <a:t>1909</a:t>
            </a:r>
            <a:r>
              <a:rPr lang="ru-RU" sz="2800" dirty="0" smtClean="0"/>
              <a:t> Серов подает заявление о выходе из преподавательского состава Московского училища живописи, ваяния и зодчества. Создание портрета-плаката "Анна Павлова". </a:t>
            </a:r>
          </a:p>
          <a:p>
            <a:r>
              <a:rPr lang="ru-RU" sz="2800" b="1" dirty="0" smtClean="0"/>
              <a:t>1910 </a:t>
            </a:r>
            <a:r>
              <a:rPr lang="ru-RU" sz="2800" dirty="0" smtClean="0"/>
              <a:t>Министерство просвещения Италии обращается к В.А. Серову с просьбой написать автопортрет для галереи Уффици во Флоренции. Портреты танцовщицы И.Л. Рубинштейн и княгини О.К. Орловой. Посещает русские спектакли в парижской "Гранд-Опера", встречается с Анри </a:t>
            </a:r>
            <a:r>
              <a:rPr lang="ru-RU" sz="2800" dirty="0" err="1" smtClean="0"/>
              <a:t>Матиссом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1911</a:t>
            </a:r>
            <a:r>
              <a:rPr lang="ru-RU" sz="2800" dirty="0" smtClean="0"/>
              <a:t> Экспозиция произведений Серова на Международной выставке в Риме, где его работам был отведен отдельный зал. Портрет княгини П.И. Щербатовой (</a:t>
            </a:r>
            <a:r>
              <a:rPr lang="ru-RU" sz="2800" dirty="0" err="1" smtClean="0"/>
              <a:t>неокончен</a:t>
            </a:r>
            <a:r>
              <a:rPr lang="ru-RU" sz="2800" dirty="0" smtClean="0"/>
              <a:t>). Также участвует во Всемирной выставке в Риме. </a:t>
            </a:r>
            <a:br>
              <a:rPr lang="ru-RU" sz="2800" dirty="0" smtClean="0"/>
            </a:br>
            <a:r>
              <a:rPr lang="ru-RU" sz="2800" dirty="0" smtClean="0"/>
              <a:t>22 ноября (5 декабря по н. ст.) - скоропостижная кончина В.А. Серова от сердечного приступа.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«Я хочу, хочу отрадного, и буду писать только отрадное» </a:t>
            </a:r>
            <a:r>
              <a:rPr lang="ru-RU" sz="1400" dirty="0" smtClean="0"/>
              <a:t>(В. Серов)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Детство Серова прошло в артистической среде. Отец - Александр Николаевич Серов - знаменитый в то время композитор и музыкальный критик, страстный почитатель и пропагандист Вагнера. Сорока трех лет он женился на своей семнадцатилетней ученице Валентине Семеновне Бергман, и будущий художник был их единственным сыном. Серовы жили открыто, их дом всегда был полон гостей. В 1874–1875 и 1878–1882 брал частные уроки у И.Е.Репина, оказавшего на него особое </a:t>
            </a:r>
            <a:r>
              <a:rPr lang="ru-RU" dirty="0" smtClean="0"/>
              <a:t>влияние; посещал </a:t>
            </a:r>
            <a:r>
              <a:rPr lang="ru-RU" dirty="0"/>
              <a:t>также занятия в петербургской Академии художеств (1880–1885). Серов чутко усвоил и опыт современного ему зарубежного искусства, и уроки мастеров Возрождения и барокко (в частности, Д.Веласкеса). Жил в Петербурге и Москве. Много путешествовал по России и Западной Европе, в 1907 посетил Грецию. Наезжал в Абрамцево. Был членом </a:t>
            </a:r>
            <a:r>
              <a:rPr lang="ru-RU" b="1" dirty="0">
                <a:hlinkClick r:id="rId2"/>
              </a:rPr>
              <a:t>Товарищества передвижников</a:t>
            </a:r>
            <a:r>
              <a:rPr lang="ru-RU" dirty="0"/>
              <a:t> и объединения </a:t>
            </a:r>
            <a:r>
              <a:rPr lang="ru-RU" b="1" dirty="0">
                <a:hlinkClick r:id="rId3"/>
              </a:rPr>
              <a:t>Мир искусства</a:t>
            </a:r>
            <a:r>
              <a:rPr lang="ru-RU" dirty="0"/>
              <a:t>. </a:t>
            </a:r>
          </a:p>
        </p:txBody>
      </p:sp>
      <p:pic>
        <p:nvPicPr>
          <p:cNvPr id="5" name="Содержимое 4" descr="serov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418957" y="280583"/>
            <a:ext cx="4082133" cy="5220119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5572140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white"/>
                </a:solidFill>
                <a:hlinkClick r:id="rId2"/>
              </a:rPr>
              <a:t>Художник-передвижник.</a:t>
            </a:r>
            <a:r>
              <a:rPr lang="ru-RU" sz="1400" dirty="0" smtClean="0">
                <a:solidFill>
                  <a:prstClr val="white"/>
                </a:solidFill>
              </a:rPr>
              <a:t> Живописец и график. Прославленный русский портретист и один из крупнейших мастеров европейской живописи ХIХ века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i="1" dirty="0" smtClean="0"/>
              <a:t>Дети 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/>
              <a:t>(Саша и Юра Серовы).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1899. Холст, масло. Государственный Русский Музей, Санкт Петербург, Россия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В 1887 году Серов женился на Ольге Федоровне </a:t>
            </a:r>
            <a:r>
              <a:rPr lang="ru-RU" dirty="0" err="1"/>
              <a:t>Трубниковой</a:t>
            </a:r>
            <a:r>
              <a:rPr lang="ru-RU" dirty="0"/>
              <a:t>. Семья была большой и дружной. Детей В. А. Серов любил нежно и с удовольствием писал их. Портрет-картина </a:t>
            </a:r>
            <a:r>
              <a:rPr lang="ru-RU" b="1" dirty="0">
                <a:hlinkClick r:id="rId2"/>
              </a:rPr>
              <a:t>Дети</a:t>
            </a:r>
            <a:r>
              <a:rPr lang="ru-RU" dirty="0"/>
              <a:t> (1899, ГРМ), где изображены сыновья художника Юра и Саша, рисунок </a:t>
            </a:r>
            <a:r>
              <a:rPr lang="ru-RU" b="1" dirty="0">
                <a:hlinkClick r:id="rId3"/>
              </a:rPr>
              <a:t>Портрет детей С.С. Боткина</a:t>
            </a:r>
            <a:r>
              <a:rPr lang="ru-RU" dirty="0"/>
              <a:t> (1900, ГТГ), портрет </a:t>
            </a:r>
            <a:r>
              <a:rPr lang="ru-RU" b="1" dirty="0" err="1">
                <a:hlinkClick r:id="rId4"/>
              </a:rPr>
              <a:t>Мики</a:t>
            </a:r>
            <a:r>
              <a:rPr lang="ru-RU" b="1" dirty="0">
                <a:hlinkClick r:id="rId4"/>
              </a:rPr>
              <a:t> Морозова</a:t>
            </a:r>
            <a:r>
              <a:rPr lang="ru-RU" dirty="0"/>
              <a:t> (1901, ГТГ) привлекают лиричностью и тонким постижением детского характера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serov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003318" y="273050"/>
            <a:ext cx="4255213" cy="58531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Портреты детей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err="1"/>
              <a:t>Мика</a:t>
            </a:r>
            <a:r>
              <a:rPr lang="ru-RU" i="1" dirty="0"/>
              <a:t> Морозов.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1901. Холст, масло. Третьяковская Галерея, Москва, Россия.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200" i="1" dirty="0"/>
              <a:t>Портрет детей С.С. Боткина.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1900. Бумага, акварель, графитный карандаш. </a:t>
            </a:r>
            <a:br>
              <a:rPr lang="ru-RU" sz="1200" i="1" dirty="0" smtClean="0"/>
            </a:br>
            <a:r>
              <a:rPr lang="ru-RU" sz="1200" i="1" dirty="0" smtClean="0"/>
              <a:t>Государственный Русский Музей, Санкт Петербург, Россия.</a:t>
            </a:r>
            <a:endParaRPr lang="ru-RU" sz="1200" dirty="0"/>
          </a:p>
        </p:txBody>
      </p:sp>
      <p:pic>
        <p:nvPicPr>
          <p:cNvPr id="4" name="Содержимое 3" descr="serov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513056"/>
            <a:ext cx="4039985" cy="3462251"/>
          </a:xfrm>
        </p:spPr>
      </p:pic>
      <p:pic>
        <p:nvPicPr>
          <p:cNvPr id="8" name="Содержимое 7" descr="serov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55974" y="2362200"/>
            <a:ext cx="3019877" cy="3763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i="1" dirty="0"/>
              <a:t>Девочка с персиками </a:t>
            </a:r>
            <a:br>
              <a:rPr lang="ru-RU" sz="1400" i="1" dirty="0"/>
            </a:br>
            <a:r>
              <a:rPr lang="ru-RU" sz="1400" i="1" dirty="0"/>
              <a:t>(Портрет В.С.Мамонтовой).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1887. Холст, масло. Третьяковская Галерея, Москва, Россия. 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700" i="1" dirty="0"/>
              <a:t>"</a:t>
            </a:r>
            <a:r>
              <a:rPr lang="ru-RU" sz="4300" i="1" dirty="0"/>
              <a:t>Девочка с персиками" навсегда заняла свое место среди лучших образов, созданных русскими поэтами и художниками. Смуглое лицо девочки с проступающим сквозь загар румянцем, живой взгляд ее карих глаз, отброшенные со лба непокорные волосы, спокойно, но так трепетно лежащие на столе руки, неповторимая чистота тонов - незабываемо прелестны и дороги каждому человеку, любящему русское искусство. </a:t>
            </a:r>
            <a:endParaRPr lang="ru-RU" sz="4300" dirty="0"/>
          </a:p>
          <a:p>
            <a:r>
              <a:rPr lang="ru-RU" sz="4300" i="1" dirty="0"/>
              <a:t>"Девочка с персиками" по существу выходит за пределы портретного жанра, приближаясь к сюжетной картине. Правда, сюжет ее на первый взгляд самый простой. Девочка в розовой кофточке с черным бантом и красной гвоздикой сидит за столом, покрытым белой скатертью; лежит нож, персики и листья брошены на стол; написаны все стулья, подсвечник на окне и фигурка игрушечного солдата в глубине комнаты, фарфоровая тарелка на стене; за окном сад в поздние дни лета. Но сколько в этой простоте глубины и цельности, как во всех этих "случайностях" сквозит неповторимая радость жизни! Серов с предельной выразительностью передал свет, льющийся серебристым потоком из окна и наполняющий комнату. Этот свет сияет на стене и на фарфоровой тарелке, бликами отражается на спинках стульев, мягко ложится на скатерть, скользит по лицу и рукам. Обтекая фигуру и все предметы, он создает ту единую органически цельную среду, которая была высшим достижением живописи молодого Серова. </a:t>
            </a:r>
            <a:endParaRPr lang="ru-RU" sz="4300" i="1" dirty="0" smtClean="0"/>
          </a:p>
          <a:p>
            <a:r>
              <a:rPr lang="ru-RU" sz="4300" i="1" dirty="0"/>
              <a:t> </a:t>
            </a:r>
            <a:r>
              <a:rPr lang="ru-RU" sz="4300" i="1" dirty="0" smtClean="0"/>
              <a:t>                                             Г.С. Арбузов</a:t>
            </a:r>
            <a:endParaRPr lang="ru-RU" sz="4300" dirty="0"/>
          </a:p>
        </p:txBody>
      </p:sp>
      <p:pic>
        <p:nvPicPr>
          <p:cNvPr id="5" name="Содержимое 4" descr="serov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85799"/>
            <a:ext cx="5111750" cy="56276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Старшая дочь Серова в воспоминаниях об отце писала, с каким творческим горением работал художник над портретами. "А вот глаза - </a:t>
            </a:r>
            <a:r>
              <a:rPr lang="ru-RU" sz="1300" dirty="0" err="1"/>
              <a:t>глаза</a:t>
            </a:r>
            <a:r>
              <a:rPr lang="ru-RU" sz="1300" dirty="0"/>
              <a:t> взглядывали быстро, с таким напряжением, с таким желанием увидеть и охватить все нужное ему, что взгляд казался частицей молнии, как молния, он мгновенно как бы освещал все до малейших подробностей".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Валентин Серов. Портрет И.А. Морозова.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1910. Картон, темпера. </a:t>
            </a:r>
            <a:br>
              <a:rPr lang="ru-RU" i="1" dirty="0" smtClean="0"/>
            </a:br>
            <a:r>
              <a:rPr lang="ru-RU" i="1" dirty="0" smtClean="0"/>
              <a:t>Третьяковская Галерея, Москва, Россия.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Портрет актрисы </a:t>
            </a:r>
            <a:r>
              <a:rPr lang="ru-RU" i="1" dirty="0">
                <a:hlinkClick r:id="rId2"/>
              </a:rPr>
              <a:t>М.Н.Ермоловой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1905. Холст, масло. </a:t>
            </a:r>
            <a:br>
              <a:rPr lang="ru-RU" i="1" dirty="0" smtClean="0"/>
            </a:br>
            <a:r>
              <a:rPr lang="ru-RU" i="1" dirty="0" smtClean="0"/>
              <a:t>Третьяковская Галерея, Москва, Россия.</a:t>
            </a:r>
            <a:endParaRPr lang="ru-RU" dirty="0"/>
          </a:p>
        </p:txBody>
      </p:sp>
      <p:pic>
        <p:nvPicPr>
          <p:cNvPr id="7" name="Содержимое 6" descr="serov6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68508"/>
            <a:ext cx="4040188" cy="3151347"/>
          </a:xfrm>
        </p:spPr>
      </p:pic>
      <p:pic>
        <p:nvPicPr>
          <p:cNvPr id="8" name="Содержимое 7" descr="serov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712058" y="2362200"/>
            <a:ext cx="1907708" cy="3763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монографии И.Е. </a:t>
            </a:r>
            <a:r>
              <a:rPr lang="ru-RU" dirty="0" err="1" smtClean="0"/>
              <a:t>Граборя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бы Серов не написал ни одного, портрета, он с не меньшим правом мог бы перейти в историю как «крестьянский Серов»: так много лет, сил, любви и таланта отдал он изображению русской деревни и крестьянского быта. Русскую деревню, русского мужика, русскую бабу, неказистую деревенскую лошаденку он любил с нежностью необыкновенной. Сколько раз приходилось быть свидетелем, как он опаздывал на поезд, на пароход только потому, что перед самым их отходом замечал телегу с бабой или дровни с мужиком. Что поезд! Что пароход! Какие там дела! Вот дело, которое дороже всех на свете. И Серов рисовал в свой альбомчик, пока не заканчивал увиденное; так возникали рисунки, которые составляли неиссякаемый источник для его картин на крестьянские темы.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Октябрь</a:t>
            </a:r>
            <a:r>
              <a:rPr lang="ru-RU" i="1" dirty="0"/>
              <a:t>. </a:t>
            </a:r>
            <a:r>
              <a:rPr lang="ru-RU" i="1" dirty="0" err="1"/>
              <a:t>Домотканово</a:t>
            </a:r>
            <a:r>
              <a:rPr lang="ru-RU" i="1" dirty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800" i="1" dirty="0" smtClean="0"/>
              <a:t>1895. Холст, масло. Третьяковская Галерея, Москва, Россия.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Самая потрясающая и совершенная из крестьянских картин Серова - та, за которой навеки закреплено название </a:t>
            </a:r>
            <a:r>
              <a:rPr lang="ru-RU" b="1" dirty="0" smtClean="0">
                <a:hlinkClick r:id="rId2"/>
              </a:rPr>
              <a:t>Октябрь</a:t>
            </a:r>
            <a:r>
              <a:rPr lang="ru-RU" dirty="0" smtClean="0"/>
              <a:t>, ибо то, что задумал художник, бывает только в октябре. По отаве - подрастающей после покоса поздней траве - пасется стадо. Спереди - лошади, вдали - овцы. В центре на лужайке присел мальчик-пастушок. Он чинит хомут и весь ушел в свое занятие, как заняты и лошади, медленно передвигающиеся по полю и позвякивающие своими колокольчиками. Как проникновенно почувствован здесь мальчонка в своем отцовском картузе Все это, ускользавшее от наблюдения других художников, высмотрено внимательно и любовно великим поэтом русской деревни, каким был Серов. </a:t>
            </a:r>
            <a:endParaRPr lang="ru-RU" dirty="0"/>
          </a:p>
        </p:txBody>
      </p:sp>
      <p:pic>
        <p:nvPicPr>
          <p:cNvPr id="5" name="Содержимое 4" descr="serov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478650"/>
            <a:ext cx="5111750" cy="34419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/>
              <a:t>Зимой. </a:t>
            </a:r>
            <a:br>
              <a:rPr lang="ru-RU" sz="1600" i="1" dirty="0" smtClean="0"/>
            </a:br>
            <a:r>
              <a:rPr lang="ru-RU" sz="1400" i="1" dirty="0" smtClean="0"/>
              <a:t>1898. Холст, пастель, гуашь. Государственный Русский Музей, Санкт Петербург, Россия. 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монографии И.Э.Грабаря</a:t>
            </a:r>
            <a:br>
              <a:rPr lang="ru-RU" dirty="0" smtClean="0"/>
            </a:br>
            <a:r>
              <a:rPr lang="ru-RU" dirty="0" smtClean="0"/>
              <a:t>Вот из-за угла сарая показалась трусящая рысцой лошаденка; сейчас она завернет на нас и проедет мимо, обдав сухими комьями снега, а сонная фигура в тулупе так и не проснется в санках, пока оглобли не ударят в свои ворота («Зимой», 1898, Русский музей). Эта вещь – одна из самых тонких во всех отношениях – по неожиданности концепции, по простоте восприятия, математической точности передачи и стилевой выразительности воскрешает у каждого, знающего деревню, необыкновенно острое чувство подлинности, не внешне – зрительной, а внутренне – иллюзорной. </a:t>
            </a:r>
            <a:br>
              <a:rPr lang="ru-RU" dirty="0" smtClean="0"/>
            </a:br>
            <a:r>
              <a:rPr lang="ru-RU" u="sng" dirty="0" err="1" smtClean="0">
                <a:hlinkClick r:id="rId2"/>
              </a:rPr>
              <a:t>www.art-catalog.ru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Пейзаж является замечательным образцом виртуозного мастерства Серова - в том, как артистически легко переданы движение саней и мерцание нюансов серого в живописи древесины сарая и леса вдали, как написаны сугробы в поле и вытоптанный снег на дороге</a:t>
            </a:r>
            <a:endParaRPr lang="ru-RU" dirty="0"/>
          </a:p>
        </p:txBody>
      </p:sp>
      <p:pic>
        <p:nvPicPr>
          <p:cNvPr id="5" name="Содержимое 4" descr="серов зимой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45511"/>
            <a:ext cx="5111750" cy="390819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1176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Серов Валентин Александрович 7(19) января 1865 – 22 ноября(5декабря) 1911.  </vt:lpstr>
      <vt:lpstr>«Я хочу, хочу отрадного, и буду писать только отрадное» (В. Серов)  </vt:lpstr>
      <vt:lpstr>Дети  (Саша и Юра Серовы).  1899. Холст, масло. Государственный Русский Музей, Санкт Петербург, Россия</vt:lpstr>
      <vt:lpstr>Портреты детей</vt:lpstr>
      <vt:lpstr>Девочка с персиками  (Портрет В.С.Мамонтовой).  1887. Холст, масло. Третьяковская Галерея, Москва, Россия. </vt:lpstr>
      <vt:lpstr>Старшая дочь Серова в воспоминаниях об отце писала, с каким творческим горением работал художник над портретами. "А вот глаза - глаза взглядывали быстро, с таким напряжением, с таким желанием увидеть и охватить все нужное ему, что взгляд казался частицей молнии, как молния, он мгновенно как бы освещал все до малейших подробностей". </vt:lpstr>
      <vt:lpstr>Из монографии И.Е. Граборя</vt:lpstr>
      <vt:lpstr>Октябрь. Домотканово.  1895. Холст, масло. Третьяковская Галерея, Москва, Россия. </vt:lpstr>
      <vt:lpstr>Зимой.  1898. Холст, пастель, гуашь. Государственный Русский Музей, Санкт Петербург, Россия. </vt:lpstr>
      <vt:lpstr>Петр I.  1907. Картон, темпера.  Третьяковская Галерея, Москва, Россия. </vt:lpstr>
      <vt:lpstr>Этапы жизни и творчества.</vt:lpstr>
      <vt:lpstr>Этапы жизни и творчества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Серов Валентин Александрович 7(19) января 1865 – 22( ноября 1911.  </dc:title>
  <dc:creator>Lubov Agafonova</dc:creator>
  <cp:lastModifiedBy>Lubov Agafonova</cp:lastModifiedBy>
  <cp:revision>23</cp:revision>
  <dcterms:created xsi:type="dcterms:W3CDTF">2015-01-19T19:38:19Z</dcterms:created>
  <dcterms:modified xsi:type="dcterms:W3CDTF">2015-01-21T19:25:13Z</dcterms:modified>
</cp:coreProperties>
</file>