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0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5" r:id="rId12"/>
    <p:sldId id="277" r:id="rId13"/>
    <p:sldId id="276" r:id="rId14"/>
    <p:sldId id="271" r:id="rId15"/>
    <p:sldId id="272" r:id="rId16"/>
    <p:sldId id="274" r:id="rId17"/>
    <p:sldId id="273" r:id="rId18"/>
    <p:sldId id="278" r:id="rId19"/>
    <p:sldId id="279" r:id="rId20"/>
    <p:sldId id="281" r:id="rId21"/>
    <p:sldId id="282" r:id="rId22"/>
    <p:sldId id="283" r:id="rId23"/>
    <p:sldId id="262" r:id="rId2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167D3-2422-4311-9A3A-4573F4626E39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1E62830-37D1-4DFB-9438-D17250A746D6}">
      <dgm:prSet/>
      <dgm:spPr/>
      <dgm:t>
        <a:bodyPr/>
        <a:lstStyle/>
        <a:p>
          <a:r>
            <a:rPr lang="ru-RU" b="1" dirty="0" smtClean="0"/>
            <a:t>Как одна из причин возможно  проявления в низкой степени  активности  родителей в воспитательно-образовательном процессе?</a:t>
          </a:r>
          <a:endParaRPr lang="ru-RU" dirty="0"/>
        </a:p>
      </dgm:t>
    </dgm:pt>
    <dgm:pt modelId="{CE3BC88D-A46B-4D48-9E65-1843A46F535E}" type="parTrans" cxnId="{C98A576A-A138-4E61-AFDC-D5A1C8A11D81}">
      <dgm:prSet/>
      <dgm:spPr/>
      <dgm:t>
        <a:bodyPr/>
        <a:lstStyle/>
        <a:p>
          <a:endParaRPr lang="ru-RU"/>
        </a:p>
      </dgm:t>
    </dgm:pt>
    <dgm:pt modelId="{4F010B47-E219-4225-B319-826D2EDA0346}" type="sibTrans" cxnId="{C98A576A-A138-4E61-AFDC-D5A1C8A11D81}">
      <dgm:prSet/>
      <dgm:spPr/>
      <dgm:t>
        <a:bodyPr/>
        <a:lstStyle/>
        <a:p>
          <a:endParaRPr lang="ru-RU"/>
        </a:p>
      </dgm:t>
    </dgm:pt>
    <dgm:pt modelId="{9C39D492-7097-46B0-9469-B7F098F8C9E8}">
      <dgm:prSet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Недостаточность открытого характер управления образовательным учреждением?</a:t>
          </a:r>
          <a:endParaRPr lang="ru-RU" sz="1800" dirty="0">
            <a:solidFill>
              <a:srgbClr val="002060"/>
            </a:solidFill>
          </a:endParaRPr>
        </a:p>
      </dgm:t>
    </dgm:pt>
    <dgm:pt modelId="{D348B76D-04E0-4314-A342-675AE0934F46}" type="parTrans" cxnId="{8BE8188B-2797-4BB1-84A9-728687B88DB4}">
      <dgm:prSet/>
      <dgm:spPr/>
      <dgm:t>
        <a:bodyPr/>
        <a:lstStyle/>
        <a:p>
          <a:endParaRPr lang="ru-RU"/>
        </a:p>
      </dgm:t>
    </dgm:pt>
    <dgm:pt modelId="{BA87C3CA-013E-4EFA-AB65-3F57E18AC05B}" type="sibTrans" cxnId="{8BE8188B-2797-4BB1-84A9-728687B88DB4}">
      <dgm:prSet/>
      <dgm:spPr/>
      <dgm:t>
        <a:bodyPr/>
        <a:lstStyle/>
        <a:p>
          <a:endParaRPr lang="ru-RU"/>
        </a:p>
      </dgm:t>
    </dgm:pt>
    <dgm:pt modelId="{3764FFD6-563D-4759-BEB9-915EE6D1AD79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Недостаточный уровень компетентности педагогами по организации работы с семьей?</a:t>
          </a:r>
          <a:br>
            <a:rPr lang="ru-RU" b="1" i="1" dirty="0" smtClean="0">
              <a:solidFill>
                <a:srgbClr val="002060"/>
              </a:solidFill>
            </a:rPr>
          </a:br>
          <a:endParaRPr lang="ru-RU" dirty="0">
            <a:solidFill>
              <a:srgbClr val="002060"/>
            </a:solidFill>
          </a:endParaRPr>
        </a:p>
      </dgm:t>
    </dgm:pt>
    <dgm:pt modelId="{BCF5FC84-68CE-4496-93E6-63B456B6522D}" type="parTrans" cxnId="{008A34DF-C910-4716-AB2B-81355F017AB3}">
      <dgm:prSet/>
      <dgm:spPr/>
      <dgm:t>
        <a:bodyPr/>
        <a:lstStyle/>
        <a:p>
          <a:endParaRPr lang="ru-RU"/>
        </a:p>
      </dgm:t>
    </dgm:pt>
    <dgm:pt modelId="{1AB39F34-D91C-427F-9969-B2B3E37E846D}" type="sibTrans" cxnId="{008A34DF-C910-4716-AB2B-81355F017AB3}">
      <dgm:prSet/>
      <dgm:spPr/>
      <dgm:t>
        <a:bodyPr/>
        <a:lstStyle/>
        <a:p>
          <a:endParaRPr lang="ru-RU"/>
        </a:p>
      </dgm:t>
    </dgm:pt>
    <dgm:pt modelId="{3BE1FCDD-631D-4793-A3E4-38757D4EB7C3}" type="pres">
      <dgm:prSet presAssocID="{178167D3-2422-4311-9A3A-4573F4626E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B2B82-EBFC-4567-9D8E-8CE38E5B9E49}" type="pres">
      <dgm:prSet presAssocID="{178167D3-2422-4311-9A3A-4573F4626E39}" presName="dummyMaxCanvas" presStyleCnt="0">
        <dgm:presLayoutVars/>
      </dgm:prSet>
      <dgm:spPr/>
    </dgm:pt>
    <dgm:pt modelId="{ED6E5047-7932-4346-9168-2D112739A6A5}" type="pres">
      <dgm:prSet presAssocID="{178167D3-2422-4311-9A3A-4573F4626E39}" presName="ThreeNodes_1" presStyleLbl="node1" presStyleIdx="0" presStyleCnt="3" custLinFactNeighborX="228" custLinFactNeighborY="-5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29C3-ADDD-46CF-9DC1-6B7E84C1D022}" type="pres">
      <dgm:prSet presAssocID="{178167D3-2422-4311-9A3A-4573F4626E39}" presName="ThreeNodes_2" presStyleLbl="node1" presStyleIdx="1" presStyleCnt="3" custLinFactNeighborX="-257" custLinFactNeighborY="-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2B3B2-9DAE-4A15-BED0-4643B19CA0F6}" type="pres">
      <dgm:prSet presAssocID="{178167D3-2422-4311-9A3A-4573F4626E39}" presName="ThreeNodes_3" presStyleLbl="node1" presStyleIdx="2" presStyleCnt="3" custLinFactNeighborX="0" custLinFactNeighborY="-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A3CC7-B978-4961-AAB0-0EE08FD78C71}" type="pres">
      <dgm:prSet presAssocID="{178167D3-2422-4311-9A3A-4573F4626E3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470B5-75ED-4087-9C68-E4960DE1445D}" type="pres">
      <dgm:prSet presAssocID="{178167D3-2422-4311-9A3A-4573F4626E3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DF7D-649D-4674-8464-876C9B88BD31}" type="pres">
      <dgm:prSet presAssocID="{178167D3-2422-4311-9A3A-4573F4626E3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2ED2A-2790-439C-8D0A-4022060127F3}" type="pres">
      <dgm:prSet presAssocID="{178167D3-2422-4311-9A3A-4573F4626E3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7F319-7887-4B8B-97D9-60A9E5B7A936}" type="pres">
      <dgm:prSet presAssocID="{178167D3-2422-4311-9A3A-4573F4626E3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D2B0C-63C3-4C4B-88DC-9106F746EC31}" type="presOf" srcId="{01E62830-37D1-4DFB-9438-D17250A746D6}" destId="{ED6E5047-7932-4346-9168-2D112739A6A5}" srcOrd="0" destOrd="0" presId="urn:microsoft.com/office/officeart/2005/8/layout/vProcess5"/>
    <dgm:cxn modelId="{19C12566-A5DF-4A33-B6C6-696B481134A6}" type="presOf" srcId="{9C39D492-7097-46B0-9469-B7F098F8C9E8}" destId="{0322ED2A-2790-439C-8D0A-4022060127F3}" srcOrd="1" destOrd="0" presId="urn:microsoft.com/office/officeart/2005/8/layout/vProcess5"/>
    <dgm:cxn modelId="{8BE8188B-2797-4BB1-84A9-728687B88DB4}" srcId="{178167D3-2422-4311-9A3A-4573F4626E39}" destId="{9C39D492-7097-46B0-9469-B7F098F8C9E8}" srcOrd="1" destOrd="0" parTransId="{D348B76D-04E0-4314-A342-675AE0934F46}" sibTransId="{BA87C3CA-013E-4EFA-AB65-3F57E18AC05B}"/>
    <dgm:cxn modelId="{AD95C299-A891-4AFB-A02E-60C63F93FCAF}" type="presOf" srcId="{4F010B47-E219-4225-B319-826D2EDA0346}" destId="{CCCA3CC7-B978-4961-AAB0-0EE08FD78C71}" srcOrd="0" destOrd="0" presId="urn:microsoft.com/office/officeart/2005/8/layout/vProcess5"/>
    <dgm:cxn modelId="{008A34DF-C910-4716-AB2B-81355F017AB3}" srcId="{178167D3-2422-4311-9A3A-4573F4626E39}" destId="{3764FFD6-563D-4759-BEB9-915EE6D1AD79}" srcOrd="2" destOrd="0" parTransId="{BCF5FC84-68CE-4496-93E6-63B456B6522D}" sibTransId="{1AB39F34-D91C-427F-9969-B2B3E37E846D}"/>
    <dgm:cxn modelId="{FB61998A-704A-4869-94CE-77D4D6FB179B}" type="presOf" srcId="{178167D3-2422-4311-9A3A-4573F4626E39}" destId="{3BE1FCDD-631D-4793-A3E4-38757D4EB7C3}" srcOrd="0" destOrd="0" presId="urn:microsoft.com/office/officeart/2005/8/layout/vProcess5"/>
    <dgm:cxn modelId="{A09B1832-03A2-4312-99F7-F46B9FA4F142}" type="presOf" srcId="{BA87C3CA-013E-4EFA-AB65-3F57E18AC05B}" destId="{AB6470B5-75ED-4087-9C68-E4960DE1445D}" srcOrd="0" destOrd="0" presId="urn:microsoft.com/office/officeart/2005/8/layout/vProcess5"/>
    <dgm:cxn modelId="{68602DD5-D78F-443D-95D3-D18CD1B09F77}" type="presOf" srcId="{3764FFD6-563D-4759-BEB9-915EE6D1AD79}" destId="{4F77F319-7887-4B8B-97D9-60A9E5B7A936}" srcOrd="1" destOrd="0" presId="urn:microsoft.com/office/officeart/2005/8/layout/vProcess5"/>
    <dgm:cxn modelId="{C98A576A-A138-4E61-AFDC-D5A1C8A11D81}" srcId="{178167D3-2422-4311-9A3A-4573F4626E39}" destId="{01E62830-37D1-4DFB-9438-D17250A746D6}" srcOrd="0" destOrd="0" parTransId="{CE3BC88D-A46B-4D48-9E65-1843A46F535E}" sibTransId="{4F010B47-E219-4225-B319-826D2EDA0346}"/>
    <dgm:cxn modelId="{4D321070-E708-41B6-9C4C-D2CAC7D39199}" type="presOf" srcId="{3764FFD6-563D-4759-BEB9-915EE6D1AD79}" destId="{8A22B3B2-9DAE-4A15-BED0-4643B19CA0F6}" srcOrd="0" destOrd="0" presId="urn:microsoft.com/office/officeart/2005/8/layout/vProcess5"/>
    <dgm:cxn modelId="{3B6F516C-E9FA-43BE-A1DF-09B52037AF62}" type="presOf" srcId="{9C39D492-7097-46B0-9469-B7F098F8C9E8}" destId="{A47429C3-ADDD-46CF-9DC1-6B7E84C1D022}" srcOrd="0" destOrd="0" presId="urn:microsoft.com/office/officeart/2005/8/layout/vProcess5"/>
    <dgm:cxn modelId="{AC2D40D1-D0DD-4AEC-8FD9-08F014FA3E84}" type="presOf" srcId="{01E62830-37D1-4DFB-9438-D17250A746D6}" destId="{D710DF7D-649D-4674-8464-876C9B88BD31}" srcOrd="1" destOrd="0" presId="urn:microsoft.com/office/officeart/2005/8/layout/vProcess5"/>
    <dgm:cxn modelId="{2BD61EA6-8A0D-444A-9A92-5EFED48CBCBB}" type="presParOf" srcId="{3BE1FCDD-631D-4793-A3E4-38757D4EB7C3}" destId="{A18B2B82-EBFC-4567-9D8E-8CE38E5B9E49}" srcOrd="0" destOrd="0" presId="urn:microsoft.com/office/officeart/2005/8/layout/vProcess5"/>
    <dgm:cxn modelId="{79C56052-F6EE-4029-8923-6156AA362A4E}" type="presParOf" srcId="{3BE1FCDD-631D-4793-A3E4-38757D4EB7C3}" destId="{ED6E5047-7932-4346-9168-2D112739A6A5}" srcOrd="1" destOrd="0" presId="urn:microsoft.com/office/officeart/2005/8/layout/vProcess5"/>
    <dgm:cxn modelId="{0B4F4A49-E101-4A0A-918A-9D31BD60953C}" type="presParOf" srcId="{3BE1FCDD-631D-4793-A3E4-38757D4EB7C3}" destId="{A47429C3-ADDD-46CF-9DC1-6B7E84C1D022}" srcOrd="2" destOrd="0" presId="urn:microsoft.com/office/officeart/2005/8/layout/vProcess5"/>
    <dgm:cxn modelId="{E8ECF99A-3A56-4E6A-B7CC-81369A1CF032}" type="presParOf" srcId="{3BE1FCDD-631D-4793-A3E4-38757D4EB7C3}" destId="{8A22B3B2-9DAE-4A15-BED0-4643B19CA0F6}" srcOrd="3" destOrd="0" presId="urn:microsoft.com/office/officeart/2005/8/layout/vProcess5"/>
    <dgm:cxn modelId="{DAA53F2F-E25C-4A43-A389-F938460BF888}" type="presParOf" srcId="{3BE1FCDD-631D-4793-A3E4-38757D4EB7C3}" destId="{CCCA3CC7-B978-4961-AAB0-0EE08FD78C71}" srcOrd="4" destOrd="0" presId="urn:microsoft.com/office/officeart/2005/8/layout/vProcess5"/>
    <dgm:cxn modelId="{78BF310A-5BAF-4CA0-A5DD-9D1D615A5730}" type="presParOf" srcId="{3BE1FCDD-631D-4793-A3E4-38757D4EB7C3}" destId="{AB6470B5-75ED-4087-9C68-E4960DE1445D}" srcOrd="5" destOrd="0" presId="urn:microsoft.com/office/officeart/2005/8/layout/vProcess5"/>
    <dgm:cxn modelId="{7874310E-3857-4FF9-A0C3-8BB7572F685C}" type="presParOf" srcId="{3BE1FCDD-631D-4793-A3E4-38757D4EB7C3}" destId="{D710DF7D-649D-4674-8464-876C9B88BD31}" srcOrd="6" destOrd="0" presId="urn:microsoft.com/office/officeart/2005/8/layout/vProcess5"/>
    <dgm:cxn modelId="{56B61059-3E02-4226-B2D3-5B59AD8B120A}" type="presParOf" srcId="{3BE1FCDD-631D-4793-A3E4-38757D4EB7C3}" destId="{0322ED2A-2790-439C-8D0A-4022060127F3}" srcOrd="7" destOrd="0" presId="urn:microsoft.com/office/officeart/2005/8/layout/vProcess5"/>
    <dgm:cxn modelId="{6A0B3594-5408-4FC5-98C7-23FADA3C1A7E}" type="presParOf" srcId="{3BE1FCDD-631D-4793-A3E4-38757D4EB7C3}" destId="{4F77F319-7887-4B8B-97D9-60A9E5B7A936}" srcOrd="8" destOrd="0" presId="urn:microsoft.com/office/officeart/2005/8/layout/vProcess5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6ED03-72F8-46DC-BCF0-2FFC5E96B21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02743-D904-4EF6-B1CF-F090195BA43E}">
      <dgm:prSet custT="1"/>
      <dgm:spPr/>
      <dgm:t>
        <a:bodyPr/>
        <a:lstStyle/>
        <a:p>
          <a:r>
            <a:rPr lang="ru-RU" sz="1600" b="1" dirty="0" smtClean="0"/>
            <a:t>развитие интересов и потребностей ребенка;</a:t>
          </a:r>
          <a:endParaRPr lang="ru-RU" sz="1600" b="1" dirty="0"/>
        </a:p>
      </dgm:t>
    </dgm:pt>
    <dgm:pt modelId="{177B3B71-B357-4C9D-9B1F-29DF731A39D0}" type="parTrans" cxnId="{3BE0677E-CD93-4E82-9996-4550B8FE9090}">
      <dgm:prSet/>
      <dgm:spPr/>
      <dgm:t>
        <a:bodyPr/>
        <a:lstStyle/>
        <a:p>
          <a:endParaRPr lang="ru-RU"/>
        </a:p>
      </dgm:t>
    </dgm:pt>
    <dgm:pt modelId="{509FC552-C473-435A-8143-7B8FEF58ACB7}" type="sibTrans" cxnId="{3BE0677E-CD93-4E82-9996-4550B8FE9090}">
      <dgm:prSet/>
      <dgm:spPr/>
      <dgm:t>
        <a:bodyPr/>
        <a:lstStyle/>
        <a:p>
          <a:endParaRPr lang="ru-RU"/>
        </a:p>
      </dgm:t>
    </dgm:pt>
    <dgm:pt modelId="{27C84A86-5914-451C-91C7-0B9A729C70C9}">
      <dgm:prSet custT="1"/>
      <dgm:spPr/>
      <dgm:t>
        <a:bodyPr/>
        <a:lstStyle/>
        <a:p>
          <a:r>
            <a:rPr lang="ru-RU" sz="1400" b="1" dirty="0" smtClean="0"/>
            <a:t>распределение обязанностей и ответственности между родителями в постоянно меняющихся ситуациях воспитания детей;</a:t>
          </a:r>
          <a:endParaRPr lang="ru-RU" sz="1400" b="1" dirty="0"/>
        </a:p>
      </dgm:t>
    </dgm:pt>
    <dgm:pt modelId="{C4EA9486-A25B-4C94-A6F0-A2557EBFE6CC}" type="parTrans" cxnId="{1E17ED76-D6B7-4A8F-9EF4-8AED09B59147}">
      <dgm:prSet/>
      <dgm:spPr/>
      <dgm:t>
        <a:bodyPr/>
        <a:lstStyle/>
        <a:p>
          <a:endParaRPr lang="ru-RU"/>
        </a:p>
      </dgm:t>
    </dgm:pt>
    <dgm:pt modelId="{B5F6436C-3BC4-4D9E-A7FD-A91CE96D2D5F}" type="sibTrans" cxnId="{1E17ED76-D6B7-4A8F-9EF4-8AED09B59147}">
      <dgm:prSet/>
      <dgm:spPr/>
      <dgm:t>
        <a:bodyPr/>
        <a:lstStyle/>
        <a:p>
          <a:endParaRPr lang="ru-RU"/>
        </a:p>
      </dgm:t>
    </dgm:pt>
    <dgm:pt modelId="{03978B19-D2C7-4EC8-A492-868546718DED}">
      <dgm:prSet custT="1"/>
      <dgm:spPr/>
      <dgm:t>
        <a:bodyPr/>
        <a:lstStyle/>
        <a:p>
          <a:r>
            <a:rPr lang="ru-RU" sz="1400" b="1" dirty="0" smtClean="0"/>
            <a:t>поддержка открытости во взаимоотношениях между разными поколениями в семье;</a:t>
          </a:r>
          <a:endParaRPr lang="ru-RU" sz="1400" b="1" dirty="0"/>
        </a:p>
      </dgm:t>
    </dgm:pt>
    <dgm:pt modelId="{3F02A4BD-82F2-47C4-9B89-7EFD6AAC0F16}" type="parTrans" cxnId="{54959F23-F0DD-469E-8384-940BBF9960F3}">
      <dgm:prSet/>
      <dgm:spPr/>
      <dgm:t>
        <a:bodyPr/>
        <a:lstStyle/>
        <a:p>
          <a:endParaRPr lang="ru-RU"/>
        </a:p>
      </dgm:t>
    </dgm:pt>
    <dgm:pt modelId="{143B052A-28DD-4E81-BB69-E04F00A307E8}" type="sibTrans" cxnId="{54959F23-F0DD-469E-8384-940BBF9960F3}">
      <dgm:prSet/>
      <dgm:spPr/>
      <dgm:t>
        <a:bodyPr/>
        <a:lstStyle/>
        <a:p>
          <a:endParaRPr lang="ru-RU"/>
        </a:p>
      </dgm:t>
    </dgm:pt>
    <dgm:pt modelId="{FFF6F987-56AC-4B12-BC6F-3E15D5A43911}">
      <dgm:prSet custT="1"/>
      <dgm:spPr/>
      <dgm:t>
        <a:bodyPr/>
        <a:lstStyle/>
        <a:p>
          <a:r>
            <a:rPr lang="ru-RU" sz="1600" b="1" dirty="0" smtClean="0"/>
            <a:t>выработка образа жизни семьи, формирование семейных традиций;</a:t>
          </a:r>
          <a:endParaRPr lang="ru-RU" sz="1600" b="1" dirty="0"/>
        </a:p>
      </dgm:t>
    </dgm:pt>
    <dgm:pt modelId="{8F373518-0685-4754-A51D-69A95F33F0BA}" type="parTrans" cxnId="{2E0F1408-5539-4366-A664-934E5E29CCBC}">
      <dgm:prSet/>
      <dgm:spPr/>
      <dgm:t>
        <a:bodyPr/>
        <a:lstStyle/>
        <a:p>
          <a:endParaRPr lang="ru-RU"/>
        </a:p>
      </dgm:t>
    </dgm:pt>
    <dgm:pt modelId="{8FCBBA54-AEA9-4D8B-82AF-00F4EAB1DE9B}" type="sibTrans" cxnId="{2E0F1408-5539-4366-A664-934E5E29CCBC}">
      <dgm:prSet/>
      <dgm:spPr/>
      <dgm:t>
        <a:bodyPr/>
        <a:lstStyle/>
        <a:p>
          <a:endParaRPr lang="ru-RU"/>
        </a:p>
      </dgm:t>
    </dgm:pt>
    <dgm:pt modelId="{1C2429CC-6C3A-4DD0-9626-1DF66A419698}">
      <dgm:prSet custT="1"/>
      <dgm:spPr/>
      <dgm:t>
        <a:bodyPr/>
        <a:lstStyle/>
        <a:p>
          <a:r>
            <a:rPr lang="ru-RU" sz="1400" b="1" dirty="0" smtClean="0"/>
            <a:t>понимание и принятие индивидуальности ребенка, доверие и уважение к нему как к уникальной личности.</a:t>
          </a:r>
          <a:endParaRPr lang="ru-RU" sz="1400" b="1" dirty="0"/>
        </a:p>
      </dgm:t>
    </dgm:pt>
    <dgm:pt modelId="{EBCF7592-F2C4-4CB4-ACC5-0FA5DF07A34D}" type="parTrans" cxnId="{E42083DA-CED2-42C0-AEE7-7844BA0BCE42}">
      <dgm:prSet/>
      <dgm:spPr/>
      <dgm:t>
        <a:bodyPr/>
        <a:lstStyle/>
        <a:p>
          <a:endParaRPr lang="ru-RU"/>
        </a:p>
      </dgm:t>
    </dgm:pt>
    <dgm:pt modelId="{EA0F2A53-11C3-469C-8A6A-CA28B29597B4}" type="sibTrans" cxnId="{E42083DA-CED2-42C0-AEE7-7844BA0BCE42}">
      <dgm:prSet/>
      <dgm:spPr/>
      <dgm:t>
        <a:bodyPr/>
        <a:lstStyle/>
        <a:p>
          <a:endParaRPr lang="ru-RU"/>
        </a:p>
      </dgm:t>
    </dgm:pt>
    <dgm:pt modelId="{27DB02C0-AD58-44C8-850E-29417B7A27F3}" type="pres">
      <dgm:prSet presAssocID="{FB96ED03-72F8-46DC-BCF0-2FFC5E96B21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335198D-0306-4107-8A00-8591253999AA}" type="pres">
      <dgm:prSet presAssocID="{FB96ED03-72F8-46DC-BCF0-2FFC5E96B210}" presName="pyramid" presStyleLbl="node1" presStyleIdx="0" presStyleCnt="1"/>
      <dgm:spPr/>
    </dgm:pt>
    <dgm:pt modelId="{1E2D0507-C4B1-4605-9726-B84561494C31}" type="pres">
      <dgm:prSet presAssocID="{FB96ED03-72F8-46DC-BCF0-2FFC5E96B210}" presName="theList" presStyleCnt="0"/>
      <dgm:spPr/>
    </dgm:pt>
    <dgm:pt modelId="{0440F422-6B62-4E62-A8EF-F9DD907D5E06}" type="pres">
      <dgm:prSet presAssocID="{82E02743-D904-4EF6-B1CF-F090195BA43E}" presName="aNode" presStyleLbl="fgAcc1" presStyleIdx="0" presStyleCnt="5" custLinFactY="-13942" custLinFactNeighborX="19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DDFE-52F7-46FB-95AE-656C3865D7D0}" type="pres">
      <dgm:prSet presAssocID="{82E02743-D904-4EF6-B1CF-F090195BA43E}" presName="aSpace" presStyleCnt="0"/>
      <dgm:spPr/>
    </dgm:pt>
    <dgm:pt modelId="{4711FE29-492F-4C26-85E8-E4DD232C7267}" type="pres">
      <dgm:prSet presAssocID="{27C84A86-5914-451C-91C7-0B9A729C70C9}" presName="aNode" presStyleLbl="fgAcc1" presStyleIdx="1" presStyleCnt="5" custScaleY="23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3357C-83A0-4920-90D6-5BF8ECCD15AB}" type="pres">
      <dgm:prSet presAssocID="{27C84A86-5914-451C-91C7-0B9A729C70C9}" presName="aSpace" presStyleCnt="0"/>
      <dgm:spPr/>
    </dgm:pt>
    <dgm:pt modelId="{9ECE1C88-0F90-4F76-9516-0347C1715F7D}" type="pres">
      <dgm:prSet presAssocID="{03978B19-D2C7-4EC8-A492-868546718DED}" presName="aNode" presStyleLbl="fgAcc1" presStyleIdx="2" presStyleCnt="5" custScaleY="139020" custLinFactY="20547" custLinFactNeighborX="19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30D57-5C78-4311-A155-FB7D2461728D}" type="pres">
      <dgm:prSet presAssocID="{03978B19-D2C7-4EC8-A492-868546718DED}" presName="aSpace" presStyleCnt="0"/>
      <dgm:spPr/>
    </dgm:pt>
    <dgm:pt modelId="{A70ECC87-E9A9-43B0-AF3B-BDE72F8D1FEF}" type="pres">
      <dgm:prSet presAssocID="{FFF6F987-56AC-4B12-BC6F-3E15D5A43911}" presName="aNode" presStyleLbl="fgAcc1" presStyleIdx="3" presStyleCnt="5" custScaleY="143045" custLinFactY="23707" custLinFactNeighborX="19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727DF-FF29-4358-A36A-56ED46CB3A8C}" type="pres">
      <dgm:prSet presAssocID="{FFF6F987-56AC-4B12-BC6F-3E15D5A43911}" presName="aSpace" presStyleCnt="0"/>
      <dgm:spPr/>
    </dgm:pt>
    <dgm:pt modelId="{22F411A6-34BD-4A46-BA9D-013BDC75DDCD}" type="pres">
      <dgm:prSet presAssocID="{1C2429CC-6C3A-4DD0-9626-1DF66A419698}" presName="aNode" presStyleLbl="fgAcc1" presStyleIdx="4" presStyleCnt="5" custScaleY="183184" custLinFactY="37831" custLinFactNeighborX="19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FB212-5EE9-4E0D-8E0E-AE20044D7626}" type="pres">
      <dgm:prSet presAssocID="{1C2429CC-6C3A-4DD0-9626-1DF66A419698}" presName="aSpace" presStyleCnt="0"/>
      <dgm:spPr/>
    </dgm:pt>
  </dgm:ptLst>
  <dgm:cxnLst>
    <dgm:cxn modelId="{FB595CDC-1AF4-4884-838D-854D2974FB5F}" type="presOf" srcId="{FFF6F987-56AC-4B12-BC6F-3E15D5A43911}" destId="{A70ECC87-E9A9-43B0-AF3B-BDE72F8D1FEF}" srcOrd="0" destOrd="0" presId="urn:microsoft.com/office/officeart/2005/8/layout/pyramid2"/>
    <dgm:cxn modelId="{FA57BA65-F88B-4AFF-A986-26B3BE74E388}" type="presOf" srcId="{82E02743-D904-4EF6-B1CF-F090195BA43E}" destId="{0440F422-6B62-4E62-A8EF-F9DD907D5E06}" srcOrd="0" destOrd="0" presId="urn:microsoft.com/office/officeart/2005/8/layout/pyramid2"/>
    <dgm:cxn modelId="{54959F23-F0DD-469E-8384-940BBF9960F3}" srcId="{FB96ED03-72F8-46DC-BCF0-2FFC5E96B210}" destId="{03978B19-D2C7-4EC8-A492-868546718DED}" srcOrd="2" destOrd="0" parTransId="{3F02A4BD-82F2-47C4-9B89-7EFD6AAC0F16}" sibTransId="{143B052A-28DD-4E81-BB69-E04F00A307E8}"/>
    <dgm:cxn modelId="{A510C3F9-FBCA-4963-BE66-919D45970258}" type="presOf" srcId="{FB96ED03-72F8-46DC-BCF0-2FFC5E96B210}" destId="{27DB02C0-AD58-44C8-850E-29417B7A27F3}" srcOrd="0" destOrd="0" presId="urn:microsoft.com/office/officeart/2005/8/layout/pyramid2"/>
    <dgm:cxn modelId="{1E17ED76-D6B7-4A8F-9EF4-8AED09B59147}" srcId="{FB96ED03-72F8-46DC-BCF0-2FFC5E96B210}" destId="{27C84A86-5914-451C-91C7-0B9A729C70C9}" srcOrd="1" destOrd="0" parTransId="{C4EA9486-A25B-4C94-A6F0-A2557EBFE6CC}" sibTransId="{B5F6436C-3BC4-4D9E-A7FD-A91CE96D2D5F}"/>
    <dgm:cxn modelId="{82E20388-52BE-4481-A897-3EC3F2CE1799}" type="presOf" srcId="{27C84A86-5914-451C-91C7-0B9A729C70C9}" destId="{4711FE29-492F-4C26-85E8-E4DD232C7267}" srcOrd="0" destOrd="0" presId="urn:microsoft.com/office/officeart/2005/8/layout/pyramid2"/>
    <dgm:cxn modelId="{EE3B711F-FD5F-42BE-AE76-877DF044B948}" type="presOf" srcId="{03978B19-D2C7-4EC8-A492-868546718DED}" destId="{9ECE1C88-0F90-4F76-9516-0347C1715F7D}" srcOrd="0" destOrd="0" presId="urn:microsoft.com/office/officeart/2005/8/layout/pyramid2"/>
    <dgm:cxn modelId="{E42083DA-CED2-42C0-AEE7-7844BA0BCE42}" srcId="{FB96ED03-72F8-46DC-BCF0-2FFC5E96B210}" destId="{1C2429CC-6C3A-4DD0-9626-1DF66A419698}" srcOrd="4" destOrd="0" parTransId="{EBCF7592-F2C4-4CB4-ACC5-0FA5DF07A34D}" sibTransId="{EA0F2A53-11C3-469C-8A6A-CA28B29597B4}"/>
    <dgm:cxn modelId="{3BE0677E-CD93-4E82-9996-4550B8FE9090}" srcId="{FB96ED03-72F8-46DC-BCF0-2FFC5E96B210}" destId="{82E02743-D904-4EF6-B1CF-F090195BA43E}" srcOrd="0" destOrd="0" parTransId="{177B3B71-B357-4C9D-9B1F-29DF731A39D0}" sibTransId="{509FC552-C473-435A-8143-7B8FEF58ACB7}"/>
    <dgm:cxn modelId="{2E0F1408-5539-4366-A664-934E5E29CCBC}" srcId="{FB96ED03-72F8-46DC-BCF0-2FFC5E96B210}" destId="{FFF6F987-56AC-4B12-BC6F-3E15D5A43911}" srcOrd="3" destOrd="0" parTransId="{8F373518-0685-4754-A51D-69A95F33F0BA}" sibTransId="{8FCBBA54-AEA9-4D8B-82AF-00F4EAB1DE9B}"/>
    <dgm:cxn modelId="{16A3C131-196B-48F9-AC18-A853D8ACD97F}" type="presOf" srcId="{1C2429CC-6C3A-4DD0-9626-1DF66A419698}" destId="{22F411A6-34BD-4A46-BA9D-013BDC75DDCD}" srcOrd="0" destOrd="0" presId="urn:microsoft.com/office/officeart/2005/8/layout/pyramid2"/>
    <dgm:cxn modelId="{B48840CD-017E-48EC-92EE-F13D2F62BFD6}" type="presParOf" srcId="{27DB02C0-AD58-44C8-850E-29417B7A27F3}" destId="{4335198D-0306-4107-8A00-8591253999AA}" srcOrd="0" destOrd="0" presId="urn:microsoft.com/office/officeart/2005/8/layout/pyramid2"/>
    <dgm:cxn modelId="{F5EBBD3F-7A9D-40B7-89E0-74BAD50D1152}" type="presParOf" srcId="{27DB02C0-AD58-44C8-850E-29417B7A27F3}" destId="{1E2D0507-C4B1-4605-9726-B84561494C31}" srcOrd="1" destOrd="0" presId="urn:microsoft.com/office/officeart/2005/8/layout/pyramid2"/>
    <dgm:cxn modelId="{0BAC3718-D689-45DA-98B2-13420225DB29}" type="presParOf" srcId="{1E2D0507-C4B1-4605-9726-B84561494C31}" destId="{0440F422-6B62-4E62-A8EF-F9DD907D5E06}" srcOrd="0" destOrd="0" presId="urn:microsoft.com/office/officeart/2005/8/layout/pyramid2"/>
    <dgm:cxn modelId="{F1C491E7-697A-4849-AF03-15B1A6229FFA}" type="presParOf" srcId="{1E2D0507-C4B1-4605-9726-B84561494C31}" destId="{C716DDFE-52F7-46FB-95AE-656C3865D7D0}" srcOrd="1" destOrd="0" presId="urn:microsoft.com/office/officeart/2005/8/layout/pyramid2"/>
    <dgm:cxn modelId="{F5B6B6D3-B668-46C1-AD0F-B2716418C7C4}" type="presParOf" srcId="{1E2D0507-C4B1-4605-9726-B84561494C31}" destId="{4711FE29-492F-4C26-85E8-E4DD232C7267}" srcOrd="2" destOrd="0" presId="urn:microsoft.com/office/officeart/2005/8/layout/pyramid2"/>
    <dgm:cxn modelId="{04A1C131-112C-447B-8F73-29F1398A5897}" type="presParOf" srcId="{1E2D0507-C4B1-4605-9726-B84561494C31}" destId="{7D43357C-83A0-4920-90D6-5BF8ECCD15AB}" srcOrd="3" destOrd="0" presId="urn:microsoft.com/office/officeart/2005/8/layout/pyramid2"/>
    <dgm:cxn modelId="{98973B8A-5CA3-4D65-BCD8-6295793E323B}" type="presParOf" srcId="{1E2D0507-C4B1-4605-9726-B84561494C31}" destId="{9ECE1C88-0F90-4F76-9516-0347C1715F7D}" srcOrd="4" destOrd="0" presId="urn:microsoft.com/office/officeart/2005/8/layout/pyramid2"/>
    <dgm:cxn modelId="{28BF1391-658C-4C5E-960E-2410DADF81A8}" type="presParOf" srcId="{1E2D0507-C4B1-4605-9726-B84561494C31}" destId="{2C730D57-5C78-4311-A155-FB7D2461728D}" srcOrd="5" destOrd="0" presId="urn:microsoft.com/office/officeart/2005/8/layout/pyramid2"/>
    <dgm:cxn modelId="{5853877A-A9C5-4103-A1A2-50D2460FFCC7}" type="presParOf" srcId="{1E2D0507-C4B1-4605-9726-B84561494C31}" destId="{A70ECC87-E9A9-43B0-AF3B-BDE72F8D1FEF}" srcOrd="6" destOrd="0" presId="urn:microsoft.com/office/officeart/2005/8/layout/pyramid2"/>
    <dgm:cxn modelId="{D020DE88-228C-450D-B808-76B363412E91}" type="presParOf" srcId="{1E2D0507-C4B1-4605-9726-B84561494C31}" destId="{E54727DF-FF29-4358-A36A-56ED46CB3A8C}" srcOrd="7" destOrd="0" presId="urn:microsoft.com/office/officeart/2005/8/layout/pyramid2"/>
    <dgm:cxn modelId="{DF31B341-504A-4BE2-A066-DFBE71CBDBE5}" type="presParOf" srcId="{1E2D0507-C4B1-4605-9726-B84561494C31}" destId="{22F411A6-34BD-4A46-BA9D-013BDC75DDCD}" srcOrd="8" destOrd="0" presId="urn:microsoft.com/office/officeart/2005/8/layout/pyramid2"/>
    <dgm:cxn modelId="{BC0197AD-CA19-4F94-803B-916D22F4004D}" type="presParOf" srcId="{1E2D0507-C4B1-4605-9726-B84561494C31}" destId="{D2AFB212-5EE9-4E0D-8E0E-AE20044D76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E5047-7932-4346-9168-2D112739A6A5}">
      <dsp:nvSpPr>
        <dsp:cNvPr id="0" name=""/>
        <dsp:cNvSpPr/>
      </dsp:nvSpPr>
      <dsp:spPr>
        <a:xfrm>
          <a:off x="11814" y="0"/>
          <a:ext cx="5181600" cy="1262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Как одна из причин возможно  проявления в низкой степени  активности  родителей в воспитательно-образовательном процессе?</a:t>
          </a:r>
          <a:endParaRPr lang="ru-RU" sz="1600" kern="1200" dirty="0"/>
        </a:p>
      </dsp:txBody>
      <dsp:txXfrm>
        <a:off x="11814" y="0"/>
        <a:ext cx="3893315" cy="1262404"/>
      </dsp:txXfrm>
    </dsp:sp>
    <dsp:sp modelId="{A47429C3-ADDD-46CF-9DC1-6B7E84C1D022}">
      <dsp:nvSpPr>
        <dsp:cNvPr id="0" name=""/>
        <dsp:cNvSpPr/>
      </dsp:nvSpPr>
      <dsp:spPr>
        <a:xfrm>
          <a:off x="443883" y="1368152"/>
          <a:ext cx="5181600" cy="1262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04142"/>
            <a:satOff val="-609"/>
            <a:lumOff val="2916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Недостаточность открытого характер управления образовательным учреждением?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3883" y="1368152"/>
        <a:ext cx="3903836" cy="1262404"/>
      </dsp:txXfrm>
    </dsp:sp>
    <dsp:sp modelId="{8A22B3B2-9DAE-4A15-BED0-4643B19CA0F6}">
      <dsp:nvSpPr>
        <dsp:cNvPr id="0" name=""/>
        <dsp:cNvSpPr/>
      </dsp:nvSpPr>
      <dsp:spPr>
        <a:xfrm>
          <a:off x="914399" y="2880319"/>
          <a:ext cx="5181600" cy="1262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04142"/>
            <a:satOff val="-609"/>
            <a:lumOff val="2916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Недостаточный уровень компетентности педагогами по организации работы с семьей?</a:t>
          </a:r>
          <a:br>
            <a:rPr lang="ru-RU" sz="1600" b="1" i="1" kern="1200" dirty="0" smtClean="0">
              <a:solidFill>
                <a:srgbClr val="002060"/>
              </a:solidFill>
            </a:rPr>
          </a:br>
          <a:endParaRPr lang="ru-RU" sz="1600" kern="1200" dirty="0">
            <a:solidFill>
              <a:srgbClr val="002060"/>
            </a:solidFill>
          </a:endParaRPr>
        </a:p>
      </dsp:txBody>
      <dsp:txXfrm>
        <a:off x="914399" y="2880319"/>
        <a:ext cx="3903836" cy="1262404"/>
      </dsp:txXfrm>
    </dsp:sp>
    <dsp:sp modelId="{CCCA3CC7-B978-4961-AAB0-0EE08FD78C71}">
      <dsp:nvSpPr>
        <dsp:cNvPr id="0" name=""/>
        <dsp:cNvSpPr/>
      </dsp:nvSpPr>
      <dsp:spPr>
        <a:xfrm>
          <a:off x="4361036" y="957323"/>
          <a:ext cx="820563" cy="820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61036" y="957323"/>
        <a:ext cx="820563" cy="820563"/>
      </dsp:txXfrm>
    </dsp:sp>
    <dsp:sp modelId="{AB6470B5-75ED-4087-9C68-E4960DE1445D}">
      <dsp:nvSpPr>
        <dsp:cNvPr id="0" name=""/>
        <dsp:cNvSpPr/>
      </dsp:nvSpPr>
      <dsp:spPr>
        <a:xfrm>
          <a:off x="4818236" y="2421713"/>
          <a:ext cx="820563" cy="820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18236" y="2421713"/>
        <a:ext cx="820563" cy="8205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5198D-0306-4107-8A00-8591253999AA}">
      <dsp:nvSpPr>
        <dsp:cNvPr id="0" name=""/>
        <dsp:cNvSpPr/>
      </dsp:nvSpPr>
      <dsp:spPr>
        <a:xfrm>
          <a:off x="1310545" y="0"/>
          <a:ext cx="4608512" cy="46085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0F422-6B62-4E62-A8EF-F9DD907D5E06}">
      <dsp:nvSpPr>
        <dsp:cNvPr id="0" name=""/>
        <dsp:cNvSpPr/>
      </dsp:nvSpPr>
      <dsp:spPr>
        <a:xfrm>
          <a:off x="3672405" y="349571"/>
          <a:ext cx="2995532" cy="427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интересов и потребностей ребенка;</a:t>
          </a:r>
          <a:endParaRPr lang="ru-RU" sz="1600" b="1" kern="1200" dirty="0"/>
        </a:p>
      </dsp:txBody>
      <dsp:txXfrm>
        <a:off x="3672405" y="349571"/>
        <a:ext cx="2995532" cy="427097"/>
      </dsp:txXfrm>
    </dsp:sp>
    <dsp:sp modelId="{4711FE29-492F-4C26-85E8-E4DD232C7267}">
      <dsp:nvSpPr>
        <dsp:cNvPr id="0" name=""/>
        <dsp:cNvSpPr/>
      </dsp:nvSpPr>
      <dsp:spPr>
        <a:xfrm>
          <a:off x="3614801" y="942989"/>
          <a:ext cx="2995532" cy="1002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распределение обязанностей и ответственности между родителями в постоянно меняющихся ситуациях воспитания детей;</a:t>
          </a:r>
          <a:endParaRPr lang="ru-RU" sz="1400" b="1" kern="1200" dirty="0"/>
        </a:p>
      </dsp:txBody>
      <dsp:txXfrm>
        <a:off x="3614801" y="942989"/>
        <a:ext cx="2995532" cy="1002401"/>
      </dsp:txXfrm>
    </dsp:sp>
    <dsp:sp modelId="{9ECE1C88-0F90-4F76-9516-0347C1715F7D}">
      <dsp:nvSpPr>
        <dsp:cNvPr id="0" name=""/>
        <dsp:cNvSpPr/>
      </dsp:nvSpPr>
      <dsp:spPr>
        <a:xfrm>
          <a:off x="3672405" y="2139921"/>
          <a:ext cx="2995532" cy="593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открытости во взаимоотношениях между разными поколениями в семье;</a:t>
          </a:r>
          <a:endParaRPr lang="ru-RU" sz="1400" b="1" kern="1200" dirty="0"/>
        </a:p>
      </dsp:txBody>
      <dsp:txXfrm>
        <a:off x="3672405" y="2139921"/>
        <a:ext cx="2995532" cy="593750"/>
      </dsp:txXfrm>
    </dsp:sp>
    <dsp:sp modelId="{A70ECC87-E9A9-43B0-AF3B-BDE72F8D1FEF}">
      <dsp:nvSpPr>
        <dsp:cNvPr id="0" name=""/>
        <dsp:cNvSpPr/>
      </dsp:nvSpPr>
      <dsp:spPr>
        <a:xfrm>
          <a:off x="3672405" y="2800556"/>
          <a:ext cx="2995532" cy="610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выработка образа жизни семьи, формирование семейных традиций;</a:t>
          </a:r>
          <a:endParaRPr lang="ru-RU" sz="1600" b="1" kern="1200" dirty="0"/>
        </a:p>
      </dsp:txBody>
      <dsp:txXfrm>
        <a:off x="3672405" y="2800556"/>
        <a:ext cx="2995532" cy="610941"/>
      </dsp:txXfrm>
    </dsp:sp>
    <dsp:sp modelId="{22F411A6-34BD-4A46-BA9D-013BDC75DDCD}">
      <dsp:nvSpPr>
        <dsp:cNvPr id="0" name=""/>
        <dsp:cNvSpPr/>
      </dsp:nvSpPr>
      <dsp:spPr>
        <a:xfrm>
          <a:off x="3672405" y="3525208"/>
          <a:ext cx="2995532" cy="7823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понимание и принятие индивидуальности ребенка, доверие и уважение к нему как к уникальной личности.</a:t>
          </a:r>
          <a:endParaRPr lang="ru-RU" sz="1400" b="1" kern="1200" dirty="0"/>
        </a:p>
      </dsp:txBody>
      <dsp:txXfrm>
        <a:off x="3672405" y="3525208"/>
        <a:ext cx="2995532" cy="78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E04769-52CA-4E2E-BDD6-2590387658B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D850B7-87F3-4C62-83D3-2F358376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3013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976664" cy="3612372"/>
          </a:xfrm>
          <a:prstGeom prst="roundRect">
            <a:avLst>
              <a:gd name="adj" fmla="val 191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2274" y="4107400"/>
            <a:ext cx="825347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</a:t>
            </a:r>
            <a:r>
              <a:rPr kumimoji="0" lang="ru-RU" sz="3600" i="0" u="none" strike="noStrike" cap="none" spc="50" normalizeH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педагогов</a:t>
            </a:r>
            <a:r>
              <a:rPr kumimoji="0" lang="ru-RU" sz="3600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«Эффективность</a:t>
            </a:r>
            <a:r>
              <a:rPr kumimoji="0" lang="ru-RU" sz="3600" i="0" u="none" strike="noStrike" cap="none" spc="50" normalizeH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взаимодействия ДОУ  и  семьи»</a:t>
            </a:r>
            <a:br>
              <a:rPr kumimoji="0" lang="ru-RU" sz="3600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Ст.воспитатель  ГБДОУ №45</a:t>
            </a:r>
            <a:br>
              <a:rPr lang="ru-RU" sz="28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Минина Н.В.</a:t>
            </a:r>
            <a:endParaRPr kumimoji="0" lang="ru-RU" sz="3600" i="0" u="none" strike="noStrike" cap="non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u="sng" dirty="0" smtClean="0"/>
              <a:t>В таблице один представлены различия в сферах семейной жизни традиционной и современной семьёй: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268761"/>
          <a:ext cx="7848872" cy="460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206"/>
                <a:gridCol w="2503519"/>
                <a:gridCol w="3180147"/>
              </a:tblGrid>
              <a:tr h="4289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Сфера семейной жизнедеятельности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Традиционная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Современная семья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08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Первичный социальный 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Строго контролируется в основном поведение женщины, мужчины это касается в малой степени, и он может себе позволить то, чего не должна женщина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83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Эмоциональные отношения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Теплота и нежность, создание домашней атмосферы – прерогатива жены. Мужчина может позволить себе быть грубым.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4048" y="2132856"/>
            <a:ext cx="3024336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Семья в равной степени осуществляет контроль за отклонениями от социальных норм (грубость, пьянство и т.д.)  как мужчины, так и женщины. Внебрачные связи недопустимы.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4149080"/>
            <a:ext cx="3096344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Супруги ожидают равного вклада друг от друга в создании атмосферы теплоты, доверительности, уюта. Грубость в отношении друг друга недопустима.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Формы взаимодействия педагога и семьи ДОУ.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1214438"/>
            <a:ext cx="5143500" cy="1000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35731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428875"/>
            <a:ext cx="2571750" cy="928688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2428875"/>
            <a:ext cx="242887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2357438"/>
            <a:ext cx="2571750" cy="928687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250031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коллективные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242887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индивидуальные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2428875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наглядно-информационные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500" y="3571875"/>
            <a:ext cx="2428875" cy="28575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371475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групповые родительские собрания, конференции, «Круглые столы» и др.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86125" y="3571875"/>
            <a:ext cx="2428875" cy="2786063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143625" y="3500438"/>
            <a:ext cx="2428875" cy="2928937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75" y="3786188"/>
            <a:ext cx="1928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педагогические беседы с </a:t>
            </a:r>
            <a:r>
              <a:rPr lang="ru-RU" sz="2000" b="1" dirty="0" smtClean="0">
                <a:latin typeface="Calibri" pitchFamily="34" charset="0"/>
              </a:rPr>
              <a:t>родителями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консультации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43625" y="3571875"/>
            <a:ext cx="23574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аудио-видеофрагменты организации различных видов деятельности, режимных моментов, занятий; фотовыставки, стенды, ширмы, папки-передвижки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14313"/>
            <a:ext cx="8501063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000125" y="1500188"/>
            <a:ext cx="714375" cy="714375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7643813" y="1428750"/>
            <a:ext cx="642937" cy="785813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6250" y="2143125"/>
            <a:ext cx="357188" cy="4286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3954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Нетрадиционные формы общения с родителями</a:t>
            </a:r>
            <a:br>
              <a:rPr lang="ru-RU" sz="2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1800" i="1" cap="none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7456884" cy="3943846"/>
        </p:xfrm>
        <a:graphic>
          <a:graphicData uri="http://schemas.openxmlformats.org/drawingml/2006/table">
            <a:tbl>
              <a:tblPr/>
              <a:tblGrid>
                <a:gridCol w="2136087"/>
                <a:gridCol w="2835169"/>
                <a:gridCol w="2485628"/>
              </a:tblGrid>
              <a:tr h="850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использования этой 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проведения  общения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6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интересов, потребностей, запросов родителей, уровня их педагогической грамотности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социологических срезов, опросов, «Почтовый ящик»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Установление эмоционального контакта между педагогами, родителями, детьми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досуги, праздники, участие родителей и детей в выставках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50" y="357188"/>
            <a:ext cx="864393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357188"/>
          <a:ext cx="8175823" cy="6143625"/>
        </p:xfrm>
        <a:graphic>
          <a:graphicData uri="http://schemas.openxmlformats.org/drawingml/2006/table">
            <a:tbl>
              <a:tblPr/>
              <a:tblGrid>
                <a:gridCol w="2537324"/>
                <a:gridCol w="2466844"/>
                <a:gridCol w="3171655"/>
              </a:tblGrid>
              <a:tr h="3333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навыков воспитания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Семинары-практикумы, педагогический брифинг, педагогическая гостиная, проведение собраний, консультаций в нетрадиционной форме, устные педагогические журналы, игры с педагогическим содержанием, педагогическая библиотека для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Наглядно-информационные: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информационно-ознакомительные;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информационно-просветительские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работой дошкольного учреждения, особенностями детей. Формирование у родителей знаний о воспитании и развитии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105400" cy="136815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проблемы по недостаточной эффективности взаимодействия с родителями</a:t>
            </a:r>
            <a:endParaRPr lang="ru-RU" sz="24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060848"/>
            <a:ext cx="5114778" cy="110124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0" y="2204864"/>
          <a:ext cx="6096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7239000" cy="48463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 smtClean="0"/>
              <a:t>Главная цель педагогов дошкольного учреждения – профессионально помочь семье в воспитании детей, при этом, не подменяя ее, а дополняя и обеспечивая более полную реализацию ее воспитательных функций: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772816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уважения к детству и родительству;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для изучения их семейной микросреды;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 содействие общей культуры семьи и психолого-педагогической компетентности родителей;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практической и теоретической помощи родителям воспитанников через трансляцию основ теоретических знаний и формирование умений и навыков практической работы с детьми;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 родителями различных форм сотрудничества и совместного творчества, исходя из индивидуально-дифференцированного подхода к семьям.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Данная цель реализуется через следующие задачи: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условия, необходимы для повышения эффективности взаимодействия  семьи и ДОУ?</a:t>
            </a:r>
          </a:p>
          <a:p>
            <a:endParaRPr lang="ru-RU" dirty="0"/>
          </a:p>
        </p:txBody>
      </p:sp>
      <p:pic>
        <p:nvPicPr>
          <p:cNvPr id="5" name="Рисунок 4" descr="1648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364665"/>
            <a:ext cx="2509421" cy="249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700808"/>
            <a:ext cx="5832648" cy="4608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семей воспитанников: учет различий в возрасте родителей, их образовании, общем культурном уровне, личностных особенностей родителей, их взглядов на воспитание, структуры и характера семейных отношений и др.;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открытость детского сада семье;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педагога на работу с детьми и родителями;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нетрадиционных форм взаимодействия  с семьей педагогами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Эффективное  взаимодействие ДОУ с родителями 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/>
              <a:t>Проявление у родителей интереса к содержанию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с детьми;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Сформированность представлений родителей о сфере педагогической деятельности 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Изменение характера вопросов родителей к педагогам детского сада, рост их педагогических интересов и знаний.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Владение необходимыми практическими умениями и навыками воспитания и обучения детей дошкольного возраста.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возникновение дискуссий, диспутов по их инициативе; ответы на вопросы родителей ими самими; приведение примеров из собственного опыта;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их активности при анализе педагогических ситуаций, решение задач и обсуждение дискуссионных вопросов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 посещаемости родителями мероприятий по педагогическому просвещению, их активность; участие в конкурсах, досугах, праздниках и т.д. 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Понимание родителями практической и воспитательной значимости их помощи детскому саду в хозяйственной и педагогической работе.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Общественное мнение родителей о воспитании дошкольников в детском саду.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620688"/>
            <a:ext cx="5610046" cy="25202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разных форм и методов  взаимодействия дошкольного учреждения с семьей способствует повышению эффективности работы с родителями.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429000"/>
            <a:ext cx="5472608" cy="29523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m5-tub-ru.yandex.net/i?id=464319025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468052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1.Семья – дошкольное учреждение– на пути взаимодействия.</a:t>
            </a:r>
          </a:p>
          <a:p>
            <a:pPr marL="0" lvl="0" indent="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Классификация и особенности семьи.</a:t>
            </a:r>
          </a:p>
          <a:p>
            <a:pPr marL="0" lvl="0" indent="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Формы взаимодействия педагога и семьи ДОУ.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Анализ проблемы по недостаточной эффективности взаимодействия с семьей.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Рекомендации по изучению методической литературы.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7200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Рекомендуемая методическая литература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ig_72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1368182" cy="1983864"/>
          </a:xfrm>
        </p:spPr>
      </p:pic>
      <p:pic>
        <p:nvPicPr>
          <p:cNvPr id="5" name="Рисунок 4" descr="538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556792"/>
            <a:ext cx="1648408" cy="2316083"/>
          </a:xfrm>
          <a:prstGeom prst="rect">
            <a:avLst/>
          </a:prstGeom>
        </p:spPr>
      </p:pic>
      <p:pic>
        <p:nvPicPr>
          <p:cNvPr id="6" name="Рисунок 5" descr="1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1707431" cy="2299687"/>
          </a:xfrm>
          <a:prstGeom prst="rect">
            <a:avLst/>
          </a:prstGeom>
        </p:spPr>
      </p:pic>
      <p:pic>
        <p:nvPicPr>
          <p:cNvPr id="7" name="Рисунок 6" descr="0d1b4ea26ef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024327"/>
            <a:ext cx="1728192" cy="2476709"/>
          </a:xfrm>
          <a:prstGeom prst="rect">
            <a:avLst/>
          </a:prstGeom>
        </p:spPr>
      </p:pic>
      <p:pic>
        <p:nvPicPr>
          <p:cNvPr id="8" name="Рисунок 7" descr="11008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556792"/>
            <a:ext cx="1773361" cy="2559714"/>
          </a:xfrm>
          <a:prstGeom prst="rect">
            <a:avLst/>
          </a:prstGeom>
        </p:spPr>
      </p:pic>
      <p:pic>
        <p:nvPicPr>
          <p:cNvPr id="9" name="Рисунок 8" descr="1194205_Roditelskie_sobraniya_v_detskom_sadu_Uchebno-metodicheskoe_posob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293096"/>
            <a:ext cx="1567433" cy="2331182"/>
          </a:xfrm>
          <a:prstGeom prst="rect">
            <a:avLst/>
          </a:prstGeom>
        </p:spPr>
      </p:pic>
      <p:pic>
        <p:nvPicPr>
          <p:cNvPr id="10" name="Рисунок 9" descr="10002647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1628800"/>
            <a:ext cx="1616968" cy="2441622"/>
          </a:xfrm>
          <a:prstGeom prst="rect">
            <a:avLst/>
          </a:prstGeom>
        </p:spPr>
      </p:pic>
      <p:pic>
        <p:nvPicPr>
          <p:cNvPr id="12" name="Рисунок 11" descr="6937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4365104"/>
            <a:ext cx="1500386" cy="222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Рекомендуемая методическая литература: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4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1656184" cy="2476679"/>
          </a:xfrm>
          <a:prstGeom prst="rect">
            <a:avLst/>
          </a:prstGeom>
        </p:spPr>
      </p:pic>
      <p:pic>
        <p:nvPicPr>
          <p:cNvPr id="13" name="Рисунок 12" descr="1005415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77072"/>
            <a:ext cx="1656184" cy="2440692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20888"/>
            <a:ext cx="1656184" cy="2459679"/>
          </a:xfrm>
          <a:prstGeom prst="rect">
            <a:avLst/>
          </a:prstGeom>
        </p:spPr>
      </p:pic>
      <p:pic>
        <p:nvPicPr>
          <p:cNvPr id="17" name="Рисунок 16" descr="картин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700808"/>
            <a:ext cx="1596176" cy="237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Королева Н.Н., Савинова О.Н., Эффективное взаимодействие семьи и ДОУ// Справочник руководителя дошкольного учреждения. 2007. № 9. С. 8-12 Куликова Т. А. Семейная педагогика и домашнее воспитание: Учебник для студ. сред,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Учеб. Заведений. - М: Издательский центр «Академия», 1999.-232 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Зверева О.Л., Кротова Т.В «Общение педагога с родителями в ДОУ: методический аспект» Издательство Сфера, 2005 год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Антонова Т., Волкова Е., Мишина Н. Проблемы и поиск современных форм сотрудничества педагогов детского сада с семьей ребенка // Дошкольное воспитание. 1998. N 6. С. 66 - 70.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Байбородова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В. Взаимодействие школы и семьи: Учебно-методическое пособие. - Ярославль: Академия развития, Академия холдинг, 2003. - 224 с.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70306090_1297005649_28948_200904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28604"/>
            <a:ext cx="3949040" cy="25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12-012-Spasibo-za-vnim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7429552" cy="316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7991"/>
            <a:ext cx="8253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– дошкольное учреждение – </a:t>
            </a:r>
            <a:b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пути взаимодействия.</a:t>
            </a:r>
            <a:b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kumimoji="0" lang="ru-RU" sz="3200" i="0" u="none" strike="noStrike" cap="non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95536" y="1527175"/>
            <a:ext cx="741682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Обновление системы дошкольного образования, процессы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гуманизации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демократизации в нем обусловили необходимость активизации взаимодействия дошкольного учреждения с семьей.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51520" y="2579639"/>
            <a:ext cx="748883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этом же говорят и современные специалисты, и ученые в области семьи (Т.А. Маркова, О.Л. Зверева, Е.П.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Арнаутова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В.П. Дуброва, И.В.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Лапицкая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др.). Они считают, что семейный институт есть институт эмоциональных отношений. Каждый ребенок сегодня, как и во все времена, ожидает от своих родных и близких ему людей (матери, отца, бабушки, дедушки, сестры, брата) безоговорочной любви: его любят не за хорошее поведение и оценки, а просто так и таким, какой он есть, и за то, что он просто есть.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7991"/>
            <a:ext cx="8253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– дошкольное учреждение – </a:t>
            </a:r>
            <a:b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пути взаимодействия.</a:t>
            </a:r>
            <a:b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kumimoji="0" lang="ru-RU" sz="3200" i="0" u="none" strike="noStrike" cap="non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95536" y="1700808"/>
            <a:ext cx="741682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Сотрудничество</a:t>
            </a: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smtClean="0"/>
              <a:t> это общение «на равных», где никому не принадлежит привилегия указывать, контролировать и оценивать.</a:t>
            </a:r>
          </a:p>
          <a:p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Взаимодействие</a:t>
            </a:r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dirty="0" smtClean="0"/>
              <a:t> представляет собой организации совместной деятельности, которая осуществляется на основании социальной перцепции и с помощью общения.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user\Мои документы\ЛОГОТИПЫ\UnitedWa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09120"/>
            <a:ext cx="3744416" cy="208823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7991"/>
            <a:ext cx="8253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– дошкольное учреждение – </a:t>
            </a:r>
            <a:b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пути взаимодействия.</a:t>
            </a:r>
            <a:br>
              <a:rPr lang="ru-RU" sz="32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kumimoji="0" lang="ru-RU" sz="3200" i="0" u="none" strike="noStrike" cap="non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95536" y="1885475"/>
            <a:ext cx="741682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</a:rPr>
              <a:t>Семья</a:t>
            </a:r>
            <a:r>
              <a:rPr lang="ru-RU" sz="2400" b="1" i="1" dirty="0"/>
              <a:t> </a:t>
            </a:r>
            <a:r>
              <a:rPr lang="ru-RU" sz="2400" dirty="0"/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уникальный первичный социум, дающий ребенку ощущение психологической защищенности, «эмоционального тыла», поддержку, безусловного безоценочного принятия. В этом непреходящее значение семьи для человека вообще, а для дошкольника в особенности.</a:t>
            </a:r>
          </a:p>
        </p:txBody>
      </p:sp>
      <p:pic>
        <p:nvPicPr>
          <p:cNvPr id="8" name="Рисунок 7" descr="1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437112"/>
            <a:ext cx="1928826" cy="219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Американские психологи супруги О Нилл в своей книге «Открытый брак» анализируют два типа семей: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«Замкнутый брак» - традиционная семья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«Открытый брак» - современная сем</a:t>
            </a:r>
            <a:r>
              <a:rPr lang="ru-RU" dirty="0" smtClean="0"/>
              <a:t>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u="sng" dirty="0" smtClean="0"/>
              <a:t>В таблице один представлены различия в сферах семейной жизни традиционной и современной семьёй: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1" y="1412776"/>
          <a:ext cx="8352930" cy="52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5104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Сфера семейной жизнедеятельности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Традиционная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Современная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05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Женщина должная заниматься домашним хозяйством, в крайнем случае – только подрабатывать.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6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репродуктивность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семье должно быть много детей. Чем больше, тем лучше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21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Воспитание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Строгая  дисциплина, иногда телесные наказания.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Стиль воспитания выбирает отец, выполняет мать.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68144" y="1916832"/>
            <a:ext cx="2592288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Мужчине и женщине предоставляются равные  возможности для работы и карьеры, общественной деятельности.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3140968"/>
            <a:ext cx="273630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Супруги имеют столько детей, сколько могут обеспечить и воспитать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4077072"/>
            <a:ext cx="2736304" cy="2376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Стиль воспитания, основанный  на убеждения и на силе примера. Телесные наказания  недопустимы.</a:t>
            </a:r>
            <a:endParaRPr lang="ru-RU" sz="14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Осуществляется в соответствии  с интересами и возможностями ребёнка, участвуют оба супруга в равной степени.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u="sng" dirty="0" smtClean="0"/>
              <a:t>В таблице один представлены различия в сферах семейной жизни традиционной и современной семьёй: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196753"/>
          <a:ext cx="8352930" cy="612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664296"/>
                <a:gridCol w="3384377"/>
              </a:tblGrid>
              <a:tr h="5627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Сфера семейной жизнедеятельности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Традиционная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Современная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81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Хозяйство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Хозяйство ведет  женщина, мужчина иногда делает физическую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работу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4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Материальная сфера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Добытчиком в семье является муж, жена только распоряжается деньгами, которые муж ей выдает.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1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досуг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Супруги развлекаются вместе либо муж имеет право развлекаться один, а жена должна находится дома.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220072" y="1556792"/>
            <a:ext cx="3312368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Гибкое распределение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обязанностей между супругами  (каждый в состоянии заменить другого) с учётом умений, навыков, занятости  на производстве, на основе договорённости между супругами.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3140968"/>
            <a:ext cx="3384376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Оба супруга вносят вклад в бюджет семьи в зависимости от профессионального положения и возможностей дополнительного заработка.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4509120"/>
            <a:ext cx="3240360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Муж и жена имеют одинаковые возможности проводить  время  вне дома, иногда проводят досуг в разных компаниях.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u="sng" dirty="0" smtClean="0"/>
              <a:t>В таблице один представлены различия в сферах семейной жизни традиционной и современной семьёй: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268761"/>
          <a:ext cx="8352930" cy="508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664296"/>
                <a:gridCol w="3384377"/>
              </a:tblGrid>
              <a:tr h="4289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Сфера семейной жизнедеятельности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Традиционная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Современная семья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08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Духовное общение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Общение супругов в основном связано с семейными делами и заботами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83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Отношения с друзьями и родственниками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Обязательно общение с широким кругом родственников, личные друзья – только у мужа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0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Распределение власти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Муж-глава семьи и принимает все основные решения.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220072" y="1844824"/>
            <a:ext cx="3384376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Общение супругов носит товарищеский характер, помимо  семейных проблем, обсуждаются производственные, увлечения  друг другом и т.д.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3429000"/>
            <a:ext cx="331236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Общение по интересам, ориентация  скорее  на дружеское общение  с родственниками.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4509120"/>
            <a:ext cx="3240360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Все основные вопросы обсуждаются совместно. Возможно, что в разных сферах семейной жизни есть свой лидер.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401</TotalTime>
  <Words>1477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Консультация для педагогов «Эффективность    взаимодействия ДОУ  и  семьи» Ст.воспитатель  ГБДОУ №45 Минина Н.В.</vt:lpstr>
      <vt:lpstr>ПЛАН</vt:lpstr>
      <vt:lpstr>Семья – дошкольное учреждение –  на пути взаимодействия. </vt:lpstr>
      <vt:lpstr>Семья – дошкольное учреждение –  на пути взаимодействия. </vt:lpstr>
      <vt:lpstr>Семья – дошкольное учреждение –  на пути взаимодействия. </vt:lpstr>
      <vt:lpstr>Слайд 6</vt:lpstr>
      <vt:lpstr>В таблице один представлены различия в сферах семейной жизни традиционной и современной семьёй: </vt:lpstr>
      <vt:lpstr>В таблице один представлены различия в сферах семейной жизни традиционной и современной семьёй: </vt:lpstr>
      <vt:lpstr>В таблице один представлены различия в сферах семейной жизни традиционной и современной семьёй: </vt:lpstr>
      <vt:lpstr>В таблице один представлены различия в сферах семейной жизни традиционной и современной семьёй: </vt:lpstr>
      <vt:lpstr>Формы взаимодействия педагога и семьи ДОУ.</vt:lpstr>
      <vt:lpstr>Нетрадиционные формы общения с родителями </vt:lpstr>
      <vt:lpstr>Слайд 13</vt:lpstr>
      <vt:lpstr>Анализ проблемы по недостаточной эффективности взаимодействия с родителями</vt:lpstr>
      <vt:lpstr>Слайд 15</vt:lpstr>
      <vt:lpstr>Слайд 16</vt:lpstr>
      <vt:lpstr>Слайд 17</vt:lpstr>
      <vt:lpstr>Эффективное  взаимодействие ДОУ с родителями ?</vt:lpstr>
      <vt:lpstr>Слайд 19</vt:lpstr>
      <vt:lpstr>Рекомендуемая методическая литература:</vt:lpstr>
      <vt:lpstr>Рекомендуемая методическая литература:</vt:lpstr>
      <vt:lpstr>Литература: 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«Эффективное    взаимодействие ДОУ  и  семьи»</dc:title>
  <dc:creator>Я</dc:creator>
  <cp:lastModifiedBy>user1</cp:lastModifiedBy>
  <cp:revision>6</cp:revision>
  <dcterms:created xsi:type="dcterms:W3CDTF">2013-12-02T15:23:10Z</dcterms:created>
  <dcterms:modified xsi:type="dcterms:W3CDTF">2013-12-16T05:34:05Z</dcterms:modified>
</cp:coreProperties>
</file>