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7" r:id="rId4"/>
    <p:sldId id="260" r:id="rId5"/>
    <p:sldId id="258" r:id="rId6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06C41-944C-44BF-96F5-30FD51AB67DE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B86-E2AF-4723-B238-7BCD1F40D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10B86-E2AF-4723-B238-7BCD1F40D5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10B86-E2AF-4723-B238-7BCD1F40D5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Котенок «Шалун»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Цель: автоматизация звука «</a:t>
            </a:r>
            <a:r>
              <a:rPr lang="ru-RU" i="1" dirty="0" err="1" smtClean="0"/>
              <a:t>ш</a:t>
            </a:r>
            <a:r>
              <a:rPr lang="ru-RU" i="1" dirty="0" smtClean="0"/>
              <a:t>» в словах.</a:t>
            </a:r>
          </a:p>
          <a:p>
            <a:r>
              <a:rPr lang="ru-RU" i="1" dirty="0" smtClean="0"/>
              <a:t>Материал</a:t>
            </a:r>
            <a:r>
              <a:rPr lang="ru-RU" i="1" dirty="0" smtClean="0"/>
              <a:t>: </a:t>
            </a:r>
            <a:r>
              <a:rPr lang="ru-RU" dirty="0" smtClean="0"/>
              <a:t>клубочки из картона, котёнок, корзинка.</a:t>
            </a:r>
            <a:endParaRPr lang="ru-RU" dirty="0" smtClean="0"/>
          </a:p>
          <a:p>
            <a:r>
              <a:rPr lang="ru-RU" i="1" dirty="0" smtClean="0"/>
              <a:t>Ход игры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Клубочки </a:t>
            </a:r>
            <a:r>
              <a:rPr lang="ru-RU" dirty="0" smtClean="0"/>
              <a:t>раскладываются на столе. Ребенку объясняем, что котенок разбросал бабушкины клубочки. Чтобы </a:t>
            </a:r>
            <a:r>
              <a:rPr lang="ru-RU" dirty="0" smtClean="0"/>
              <a:t>бабушка </a:t>
            </a:r>
            <a:r>
              <a:rPr lang="ru-RU" dirty="0" smtClean="0"/>
              <a:t>не огорчилась, их надо </a:t>
            </a:r>
            <a:r>
              <a:rPr lang="ru-RU" dirty="0" smtClean="0"/>
              <a:t>собрать. Собираем </a:t>
            </a:r>
            <a:r>
              <a:rPr lang="ru-RU" dirty="0" smtClean="0"/>
              <a:t>клубочки </a:t>
            </a:r>
            <a:r>
              <a:rPr lang="ru-RU" dirty="0" smtClean="0"/>
              <a:t>в корзинку.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На каждом клубочке имеется предметная картинка, которую </a:t>
            </a:r>
            <a:r>
              <a:rPr lang="ru-RU" dirty="0" smtClean="0"/>
              <a:t>ребенок должен правильно назвать.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1.liveinternet.ru/images/attach/c/4/83/903/83903937_0_6fe10_a4ffe499_XL.png"/>
          <p:cNvPicPr>
            <a:picLocks noChangeAspect="1" noChangeArrowheads="1"/>
          </p:cNvPicPr>
          <p:nvPr/>
        </p:nvPicPr>
        <p:blipFill>
          <a:blip r:embed="rId2"/>
          <a:srcRect l="7964" t="4444" r="13122" b="3333"/>
          <a:stretch>
            <a:fillRect/>
          </a:stretch>
        </p:blipFill>
        <p:spPr bwMode="auto">
          <a:xfrm>
            <a:off x="457200" y="304800"/>
            <a:ext cx="8305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3" cstate="print"/>
          <a:srcRect l="14139" t="9639" r="10769" b="16466"/>
          <a:stretch>
            <a:fillRect/>
          </a:stretch>
        </p:blipFill>
        <p:spPr bwMode="auto">
          <a:xfrm>
            <a:off x="2971800" y="0"/>
            <a:ext cx="3124200" cy="2944369"/>
          </a:xfrm>
          <a:prstGeom prst="rect">
            <a:avLst/>
          </a:prstGeom>
          <a:noFill/>
        </p:spPr>
      </p:pic>
      <p:pic>
        <p:nvPicPr>
          <p:cNvPr id="14339" name="Picture 3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3" cstate="print"/>
          <a:srcRect l="12308" t="9639" r="10769" b="16466"/>
          <a:stretch>
            <a:fillRect/>
          </a:stretch>
        </p:blipFill>
        <p:spPr bwMode="auto">
          <a:xfrm>
            <a:off x="0" y="0"/>
            <a:ext cx="3064565" cy="2819400"/>
          </a:xfrm>
          <a:prstGeom prst="rect">
            <a:avLst/>
          </a:prstGeom>
          <a:noFill/>
        </p:spPr>
      </p:pic>
      <p:pic>
        <p:nvPicPr>
          <p:cNvPr id="14338" name="Picture 2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4" cstate="print"/>
          <a:srcRect l="15000" t="8308" r="10000" b="15989"/>
          <a:stretch>
            <a:fillRect/>
          </a:stretch>
        </p:blipFill>
        <p:spPr bwMode="auto">
          <a:xfrm>
            <a:off x="0" y="3657600"/>
            <a:ext cx="3074277" cy="2971800"/>
          </a:xfrm>
          <a:prstGeom prst="rect">
            <a:avLst/>
          </a:prstGeom>
          <a:noFill/>
        </p:spPr>
      </p:pic>
      <p:pic>
        <p:nvPicPr>
          <p:cNvPr id="8" name="Picture 3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3" cstate="print"/>
          <a:srcRect l="14833" t="9639" r="10769" b="16466"/>
          <a:stretch>
            <a:fillRect/>
          </a:stretch>
        </p:blipFill>
        <p:spPr bwMode="auto">
          <a:xfrm>
            <a:off x="6019800" y="0"/>
            <a:ext cx="3124200" cy="2971800"/>
          </a:xfrm>
          <a:prstGeom prst="rect">
            <a:avLst/>
          </a:prstGeom>
          <a:noFill/>
        </p:spPr>
      </p:pic>
      <p:pic>
        <p:nvPicPr>
          <p:cNvPr id="10" name="Picture 2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4" cstate="print"/>
          <a:srcRect l="15000" t="8308" r="10000" b="15989"/>
          <a:stretch>
            <a:fillRect/>
          </a:stretch>
        </p:blipFill>
        <p:spPr bwMode="auto">
          <a:xfrm>
            <a:off x="6069723" y="3657600"/>
            <a:ext cx="3074277" cy="2971800"/>
          </a:xfrm>
          <a:prstGeom prst="rect">
            <a:avLst/>
          </a:prstGeom>
          <a:noFill/>
        </p:spPr>
      </p:pic>
      <p:pic>
        <p:nvPicPr>
          <p:cNvPr id="11" name="Picture 2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4" cstate="print"/>
          <a:srcRect l="15000" t="8308" r="10000" b="15989"/>
          <a:stretch>
            <a:fillRect/>
          </a:stretch>
        </p:blipFill>
        <p:spPr bwMode="auto">
          <a:xfrm>
            <a:off x="2971800" y="3657600"/>
            <a:ext cx="3074277" cy="2971800"/>
          </a:xfrm>
          <a:prstGeom prst="rect">
            <a:avLst/>
          </a:prstGeom>
          <a:noFill/>
        </p:spPr>
      </p:pic>
      <p:pic>
        <p:nvPicPr>
          <p:cNvPr id="12" name="Picture 2" descr="http://high-stone.org/uploads/monthly_01_2013/post-10377-0-07492400-1357799685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57331">
            <a:off x="533400" y="762000"/>
            <a:ext cx="2133600" cy="1752600"/>
          </a:xfrm>
          <a:prstGeom prst="rect">
            <a:avLst/>
          </a:prstGeom>
          <a:noFill/>
        </p:spPr>
      </p:pic>
      <p:pic>
        <p:nvPicPr>
          <p:cNvPr id="13" name="Picture 4" descr="http://www.megakot.ru/pictures/muzykalnaya_shkatulka_00051860_thum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962400"/>
            <a:ext cx="2266950" cy="2266951"/>
          </a:xfrm>
          <a:prstGeom prst="rect">
            <a:avLst/>
          </a:prstGeom>
          <a:noFill/>
        </p:spPr>
      </p:pic>
      <p:pic>
        <p:nvPicPr>
          <p:cNvPr id="14" name="Picture 6" descr="http://nakleyko.at.ua/_ph/131/2/64049560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7600" b="10400"/>
          <a:stretch>
            <a:fillRect/>
          </a:stretch>
        </p:blipFill>
        <p:spPr bwMode="auto">
          <a:xfrm>
            <a:off x="152400" y="3886200"/>
            <a:ext cx="2133600" cy="2297723"/>
          </a:xfrm>
          <a:prstGeom prst="rect">
            <a:avLst/>
          </a:prstGeom>
          <a:noFill/>
        </p:spPr>
      </p:pic>
      <p:pic>
        <p:nvPicPr>
          <p:cNvPr id="15" name="Picture 8" descr="http://img-fotki.yandex.ru/get/6304/160879638.20/0_93e5f_39add4e3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685800"/>
            <a:ext cx="2235200" cy="1676400"/>
          </a:xfrm>
          <a:prstGeom prst="rect">
            <a:avLst/>
          </a:prstGeom>
          <a:noFill/>
        </p:spPr>
      </p:pic>
      <p:pic>
        <p:nvPicPr>
          <p:cNvPr id="16" name="Picture 2" descr="D:\для работы\картинный материал\Картинки для диагностики произношения звуков позднего онтогенеза\Слайд6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7" t="27778" b="24444"/>
          <a:stretch>
            <a:fillRect/>
          </a:stretch>
        </p:blipFill>
        <p:spPr bwMode="auto">
          <a:xfrm>
            <a:off x="3581400" y="685800"/>
            <a:ext cx="2209800" cy="1524000"/>
          </a:xfrm>
          <a:prstGeom prst="rect">
            <a:avLst/>
          </a:prstGeom>
          <a:noFill/>
        </p:spPr>
      </p:pic>
      <p:pic>
        <p:nvPicPr>
          <p:cNvPr id="17" name="Picture 3" descr="D:\для работы\картинный материал\Картинки для диагностики произношения звуков позднего онтогенеза\Слайд5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18432">
            <a:off x="6400800" y="41910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3" cstate="print"/>
          <a:srcRect l="14139" t="9639" r="10769" b="16466"/>
          <a:stretch>
            <a:fillRect/>
          </a:stretch>
        </p:blipFill>
        <p:spPr bwMode="auto">
          <a:xfrm>
            <a:off x="2971800" y="0"/>
            <a:ext cx="3124200" cy="2944369"/>
          </a:xfrm>
          <a:prstGeom prst="rect">
            <a:avLst/>
          </a:prstGeom>
          <a:noFill/>
        </p:spPr>
      </p:pic>
      <p:pic>
        <p:nvPicPr>
          <p:cNvPr id="14339" name="Picture 3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3" cstate="print"/>
          <a:srcRect l="12308" t="9639" r="10769" b="16466"/>
          <a:stretch>
            <a:fillRect/>
          </a:stretch>
        </p:blipFill>
        <p:spPr bwMode="auto">
          <a:xfrm>
            <a:off x="0" y="0"/>
            <a:ext cx="3064565" cy="2819400"/>
          </a:xfrm>
          <a:prstGeom prst="rect">
            <a:avLst/>
          </a:prstGeom>
          <a:noFill/>
        </p:spPr>
      </p:pic>
      <p:pic>
        <p:nvPicPr>
          <p:cNvPr id="14338" name="Picture 2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4" cstate="print"/>
          <a:srcRect l="15000" t="8308" r="10000" b="15989"/>
          <a:stretch>
            <a:fillRect/>
          </a:stretch>
        </p:blipFill>
        <p:spPr bwMode="auto">
          <a:xfrm>
            <a:off x="0" y="3657600"/>
            <a:ext cx="3074277" cy="2971800"/>
          </a:xfrm>
          <a:prstGeom prst="rect">
            <a:avLst/>
          </a:prstGeom>
          <a:noFill/>
        </p:spPr>
      </p:pic>
      <p:pic>
        <p:nvPicPr>
          <p:cNvPr id="8" name="Picture 3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3" cstate="print"/>
          <a:srcRect l="14833" t="9639" r="10769" b="16466"/>
          <a:stretch>
            <a:fillRect/>
          </a:stretch>
        </p:blipFill>
        <p:spPr bwMode="auto">
          <a:xfrm>
            <a:off x="6019800" y="0"/>
            <a:ext cx="3124200" cy="2971800"/>
          </a:xfrm>
          <a:prstGeom prst="rect">
            <a:avLst/>
          </a:prstGeom>
          <a:noFill/>
        </p:spPr>
      </p:pic>
      <p:pic>
        <p:nvPicPr>
          <p:cNvPr id="10" name="Picture 2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4" cstate="print"/>
          <a:srcRect l="15000" t="8308" r="10000" b="15989"/>
          <a:stretch>
            <a:fillRect/>
          </a:stretch>
        </p:blipFill>
        <p:spPr bwMode="auto">
          <a:xfrm>
            <a:off x="6069723" y="3657600"/>
            <a:ext cx="3074277" cy="2971800"/>
          </a:xfrm>
          <a:prstGeom prst="rect">
            <a:avLst/>
          </a:prstGeom>
          <a:noFill/>
        </p:spPr>
      </p:pic>
      <p:pic>
        <p:nvPicPr>
          <p:cNvPr id="11" name="Picture 2" descr="C:\Documents and Settings\паор\Рабочий стол\nitki.JPG"/>
          <p:cNvPicPr>
            <a:picLocks noChangeAspect="1" noChangeArrowheads="1"/>
          </p:cNvPicPr>
          <p:nvPr/>
        </p:nvPicPr>
        <p:blipFill>
          <a:blip r:embed="rId4" cstate="print"/>
          <a:srcRect l="15000" t="8308" r="10000" b="15989"/>
          <a:stretch>
            <a:fillRect/>
          </a:stretch>
        </p:blipFill>
        <p:spPr bwMode="auto">
          <a:xfrm>
            <a:off x="2971800" y="3657600"/>
            <a:ext cx="3074277" cy="2971800"/>
          </a:xfrm>
          <a:prstGeom prst="rect">
            <a:avLst/>
          </a:prstGeom>
          <a:noFill/>
        </p:spPr>
      </p:pic>
      <p:pic>
        <p:nvPicPr>
          <p:cNvPr id="6145" name="Picture 1" descr="D:\для работы\картинный материал\Картинки для диагностики произношения звуков позднего онтогенеза\Слайд5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57" t="11111" r="20238"/>
          <a:stretch>
            <a:fillRect/>
          </a:stretch>
        </p:blipFill>
        <p:spPr bwMode="auto">
          <a:xfrm>
            <a:off x="533400" y="533400"/>
            <a:ext cx="1981200" cy="2133600"/>
          </a:xfrm>
          <a:prstGeom prst="rect">
            <a:avLst/>
          </a:prstGeom>
          <a:noFill/>
        </p:spPr>
      </p:pic>
      <p:pic>
        <p:nvPicPr>
          <p:cNvPr id="6146" name="Picture 2" descr="D:\для работы\картинный материал\Картинки для диагностики произношения звуков позднего онтогенеза\Слайд5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7" t="22222" r="9167" b="20000"/>
          <a:stretch>
            <a:fillRect/>
          </a:stretch>
        </p:blipFill>
        <p:spPr bwMode="auto">
          <a:xfrm>
            <a:off x="381000" y="4267200"/>
            <a:ext cx="2209800" cy="1905000"/>
          </a:xfrm>
          <a:prstGeom prst="rect">
            <a:avLst/>
          </a:prstGeom>
          <a:noFill/>
        </p:spPr>
      </p:pic>
      <p:pic>
        <p:nvPicPr>
          <p:cNvPr id="6147" name="Picture 3" descr="D:\для работы\картинный материал\Картинки для диагностики произношения звуков позднего онтогенеза\Слайд5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33" t="4444" r="10000" b="10000"/>
          <a:stretch>
            <a:fillRect/>
          </a:stretch>
        </p:blipFill>
        <p:spPr bwMode="auto">
          <a:xfrm>
            <a:off x="3581400" y="457200"/>
            <a:ext cx="2297875" cy="2057400"/>
          </a:xfrm>
          <a:prstGeom prst="rect">
            <a:avLst/>
          </a:prstGeom>
          <a:noFill/>
        </p:spPr>
      </p:pic>
      <p:pic>
        <p:nvPicPr>
          <p:cNvPr id="6148" name="Picture 4" descr="D:\для работы\картинный материал\Картинки для диагностики произношения звуков позднего онтогенеза\Слайд5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7" t="10000" r="25833" b="11111"/>
          <a:stretch>
            <a:fillRect/>
          </a:stretch>
        </p:blipFill>
        <p:spPr bwMode="auto">
          <a:xfrm>
            <a:off x="6553200" y="304800"/>
            <a:ext cx="1896414" cy="2362200"/>
          </a:xfrm>
          <a:prstGeom prst="rect">
            <a:avLst/>
          </a:prstGeom>
          <a:noFill/>
        </p:spPr>
      </p:pic>
      <p:pic>
        <p:nvPicPr>
          <p:cNvPr id="6149" name="Picture 5" descr="D:\для работы\картинный материал\Картинки для диагностики произношения звуков позднего онтогенеза\Слайд5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11111" r="22917" b="2778"/>
          <a:stretch>
            <a:fillRect/>
          </a:stretch>
        </p:blipFill>
        <p:spPr bwMode="auto">
          <a:xfrm>
            <a:off x="3581400" y="4114800"/>
            <a:ext cx="1905000" cy="2362200"/>
          </a:xfrm>
          <a:prstGeom prst="rect">
            <a:avLst/>
          </a:prstGeom>
          <a:noFill/>
        </p:spPr>
      </p:pic>
      <p:pic>
        <p:nvPicPr>
          <p:cNvPr id="6150" name="Picture 6" descr="D:\для работы\картинный материал\Картинки для диагностики произношения звуков позднего онтогенеза\Слайд6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t="4444" r="31667" b="4444"/>
          <a:stretch>
            <a:fillRect/>
          </a:stretch>
        </p:blipFill>
        <p:spPr bwMode="auto">
          <a:xfrm>
            <a:off x="7010400" y="4191000"/>
            <a:ext cx="1211766" cy="216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azvitierebenka.net/znurovki/jarlyki/korzina-kopi.gif"/>
          <p:cNvPicPr>
            <a:picLocks noChangeAspect="1" noChangeArrowheads="1"/>
          </p:cNvPicPr>
          <p:nvPr/>
        </p:nvPicPr>
        <p:blipFill>
          <a:blip r:embed="rId2" cstate="print"/>
          <a:srcRect l="24178" r="20795" b="20482"/>
          <a:stretch>
            <a:fillRect/>
          </a:stretch>
        </p:blipFill>
        <p:spPr bwMode="auto">
          <a:xfrm>
            <a:off x="381000" y="3810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71</Words>
  <Application>Microsoft Office PowerPoint</Application>
  <PresentationFormat>Экран (4:3)</PresentationFormat>
  <Paragraphs>8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Котенок «Шалун»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10</cp:revision>
  <dcterms:modified xsi:type="dcterms:W3CDTF">2014-07-02T04:44:45Z</dcterms:modified>
</cp:coreProperties>
</file>