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8" r:id="rId15"/>
    <p:sldId id="271" r:id="rId16"/>
    <p:sldId id="288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7" r:id="rId29"/>
    <p:sldId id="286" r:id="rId30"/>
    <p:sldId id="274" r:id="rId31"/>
    <p:sldId id="285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44" autoAdjust="0"/>
    <p:restoredTop sz="95341" autoAdjust="0"/>
  </p:normalViewPr>
  <p:slideViewPr>
    <p:cSldViewPr>
      <p:cViewPr>
        <p:scale>
          <a:sx n="66" d="100"/>
          <a:sy n="66" d="100"/>
        </p:scale>
        <p:origin x="-126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6"/>
    </p:cViewPr>
  </p:notesText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5AA9F-51DB-433E-B05E-98D1EF6C1EC4}" type="datetimeFigureOut">
              <a:rPr lang="ru-RU" smtClean="0"/>
              <a:pPr/>
              <a:t>02.02.2013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BB10D-674D-43B4-9A91-044B39E6BF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45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BB10D-674D-43B4-9A91-044B39E6BF3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BB10D-674D-43B4-9A91-044B39E6BF3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 descr="C:\Users\9999\Desktop\Без имени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"/>
            <a:ext cx="9144000" cy="6375984"/>
          </a:xfrm>
          <a:prstGeom prst="rect">
            <a:avLst/>
          </a:prstGeom>
          <a:noFill/>
        </p:spPr>
      </p:pic>
      <p:pic>
        <p:nvPicPr>
          <p:cNvPr id="3074" name="Picture 2" descr="C:\Users\9999\Desktop\6962709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85720" y="4786322"/>
            <a:ext cx="1752576" cy="15811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47FA-FA4A-43E0-8118-05908EB79F08}" type="datetimeFigureOut">
              <a:rPr lang="ru-RU" smtClean="0"/>
              <a:pPr/>
              <a:t>02.02.2013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48B1-8017-4B4A-8860-E454B8E805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9999\Desktop\winter_swirls.jpg"/>
          <p:cNvPicPr>
            <a:picLocks noChangeAspect="1" noChangeArrowheads="1"/>
          </p:cNvPicPr>
          <p:nvPr/>
        </p:nvPicPr>
        <p:blipFill>
          <a:blip r:embed="rId2" cstate="print">
            <a:lum bright="46000" contrast="-42000"/>
          </a:blip>
          <a:srcRect/>
          <a:stretch>
            <a:fillRect/>
          </a:stretch>
        </p:blipFill>
        <p:spPr bwMode="auto">
          <a:xfrm>
            <a:off x="0" y="1"/>
            <a:ext cx="9143999" cy="6375796"/>
          </a:xfrm>
          <a:prstGeom prst="rect">
            <a:avLst/>
          </a:prstGeom>
          <a:noFill/>
        </p:spPr>
      </p:pic>
      <p:pic>
        <p:nvPicPr>
          <p:cNvPr id="1027" name="Picture 3" descr="C:\Users\9999\Desktop\ptah9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3467100" cy="225722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714356"/>
            <a:ext cx="78581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МУНИЦИПАЛЬНОЕ БЮДЖЕТНОЕ ДОШКОЛЬНОЕ ОБРАЗОВАТЕЛЬНОЕ УЧРЕЖДЕНИЕ «ДЕТСКИЙ САД ОБЩЕРАЗВИВАЮЩЕГО ВИДА № 16 «АЛЁНКА» Г.О. СПАССК-ДАЛЬНИЙ</a:t>
            </a:r>
          </a:p>
          <a:p>
            <a:pPr algn="ctr"/>
            <a:endParaRPr lang="ru-RU" sz="4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Проект </a:t>
            </a:r>
          </a:p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«Зимующие птицы</a:t>
            </a:r>
          </a:p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		нашего края» 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4857760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Автор: воспитатель 		      старшей группы 	      Алдошина Л.Г.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Содержание работы в процессе реализации проекта. </a:t>
            </a:r>
            <a:br>
              <a:rPr lang="ru-RU" b="1" i="1" dirty="0" smtClean="0"/>
            </a:br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</a:rPr>
              <a:t>Игровая деятельность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001056" cy="41687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Дидактические игры: </a:t>
            </a:r>
          </a:p>
          <a:p>
            <a:pPr marL="0" indent="0">
              <a:buNone/>
            </a:pPr>
            <a:r>
              <a:rPr lang="ru-RU" i="1" dirty="0" smtClean="0"/>
              <a:t>«Один-много», «Назови ласково», «Счет птиц» , «Четвертый лишний», "Угадай птицу по описанию", «Чей хвост?», «Кто что ест», « Узнай по голосу», «Что едят птицы». </a:t>
            </a:r>
          </a:p>
          <a:p>
            <a:pPr marL="0" indent="0">
              <a:buNone/>
            </a:pPr>
            <a:r>
              <a:rPr lang="ru-RU" b="1" i="1" dirty="0" smtClean="0"/>
              <a:t>Н/и </a:t>
            </a:r>
            <a:r>
              <a:rPr lang="ru-RU" i="1" dirty="0" smtClean="0"/>
              <a:t>«Разрезные картинки». «Лабиринт «Зимующие птицы». </a:t>
            </a:r>
          </a:p>
          <a:p>
            <a:pPr marL="1440000" indent="0">
              <a:buNone/>
            </a:pPr>
            <a:r>
              <a:rPr lang="ru-RU" b="1" i="1" dirty="0" smtClean="0"/>
              <a:t>Сюжетно-ролевые игры: </a:t>
            </a:r>
          </a:p>
          <a:p>
            <a:pPr marL="1440000" indent="0">
              <a:buNone/>
            </a:pPr>
            <a:r>
              <a:rPr lang="ru-RU" i="1" dirty="0" smtClean="0"/>
              <a:t>«Птичий двор». </a:t>
            </a:r>
          </a:p>
          <a:p>
            <a:pPr marL="1440000" indent="0">
              <a:buNone/>
            </a:pPr>
            <a:r>
              <a:rPr lang="ru-RU" b="1" i="1" dirty="0" smtClean="0"/>
              <a:t>Театрализация: </a:t>
            </a:r>
          </a:p>
          <a:p>
            <a:pPr marL="1440000" indent="0">
              <a:buNone/>
            </a:pPr>
            <a:r>
              <a:rPr lang="ru-RU" i="1" dirty="0" smtClean="0"/>
              <a:t>«Где обедал воробей».</a:t>
            </a:r>
            <a:endParaRPr lang="ru-RU" dirty="0"/>
          </a:p>
        </p:txBody>
      </p:sp>
    </p:spTree>
  </p:cSld>
  <p:clrMapOvr>
    <a:masterClrMapping/>
  </p:clrMapOvr>
  <p:transition spd="slow" advClick="0" advTm="5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9999\Desktop\fdshfudsjlfa\P10104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1643050"/>
            <a:ext cx="4143404" cy="2762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2" descr="C:\Users\9999\Desktop\fdshfudsjlfa\P10104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785926"/>
            <a:ext cx="385798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3" descr="C:\Users\9999\Desktop\fdshfudsjlfa\P101041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3786190"/>
            <a:ext cx="385798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1538" y="714356"/>
            <a:ext cx="685804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дидактические игры</a:t>
            </a:r>
            <a:endParaRPr kumimoji="0" lang="ru-RU" sz="32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1428760" cy="4525963"/>
          </a:xfrm>
        </p:spPr>
        <p:txBody>
          <a:bodyPr vert="wordArtVert">
            <a:noAutofit/>
          </a:bodyPr>
          <a:lstStyle/>
          <a:p>
            <a:pPr>
              <a:buNone/>
            </a:pPr>
            <a:r>
              <a:rPr lang="ru-RU" b="1" spc="-1000" dirty="0" smtClean="0">
                <a:ln w="1143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РАЗРЕЗНЫЕ КАРТИНКИ</a:t>
            </a:r>
          </a:p>
        </p:txBody>
      </p:sp>
      <p:pic>
        <p:nvPicPr>
          <p:cNvPr id="1031" name="Picture 7" descr="C:\Users\9999\Desktop\fdshfudsjlfa\P10104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5036347" y="1107265"/>
            <a:ext cx="2643207" cy="2000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Users\9999\Desktop\fdshfudsjlfa\P10104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5893689" y="3964872"/>
            <a:ext cx="2643206" cy="2000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C:\Users\9999\Desktop\fdshfudsjlfa\P10104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1896313" y="1104026"/>
            <a:ext cx="2643206" cy="2006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5" name="Picture 11" descr="C:\Users\9999\Desktop\fdshfudsjlfa\P101043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2753573" y="3961542"/>
            <a:ext cx="2643205" cy="2006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/>
          <a:lstStyle/>
          <a:p>
            <a:r>
              <a:rPr lang="ru-RU" b="1" i="1" dirty="0" smtClean="0"/>
              <a:t>Подвижные игры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572428" cy="4525963"/>
          </a:xfrm>
        </p:spPr>
        <p:txBody>
          <a:bodyPr/>
          <a:lstStyle/>
          <a:p>
            <a:pPr marL="0"/>
            <a:r>
              <a:rPr lang="ru-RU" dirty="0" smtClean="0"/>
              <a:t>«</a:t>
            </a:r>
            <a:r>
              <a:rPr lang="ru-RU" dirty="0" err="1" smtClean="0"/>
              <a:t>Совушка</a:t>
            </a:r>
            <a:r>
              <a:rPr lang="ru-RU" dirty="0" smtClean="0"/>
              <a:t>». </a:t>
            </a:r>
          </a:p>
          <a:p>
            <a:pPr marL="0"/>
            <a:r>
              <a:rPr lang="ru-RU" dirty="0" smtClean="0"/>
              <a:t>«Воробушки и автомобиль». </a:t>
            </a:r>
          </a:p>
          <a:p>
            <a:pPr marL="0"/>
            <a:r>
              <a:rPr lang="ru-RU" dirty="0" smtClean="0"/>
              <a:t>«Воробушки и кот».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714356"/>
            <a:ext cx="6858048" cy="85725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Подвижные игры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C:\Users\9999\Desktop\fdshfudsjlfa\P10104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4214818"/>
            <a:ext cx="3357586" cy="2238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9999\Desktop\fdshfudsjlfa\P10104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4214818"/>
            <a:ext cx="3357586" cy="2238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C:\Users\9999\Desktop\fdshfudsjlfa\P10104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85852" y="1500174"/>
            <a:ext cx="3357586" cy="2238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Users\9999\Desktop\fdshfudsjlfa\P10104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072066" y="1500174"/>
            <a:ext cx="3357586" cy="22381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C:\Users\9999\Desktop\fdshfudsjlfa\P101042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448741" y="1928802"/>
            <a:ext cx="2317956" cy="26897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Познавательная деятельность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800105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Формирование целостной картины мира: </a:t>
            </a:r>
          </a:p>
          <a:p>
            <a:pPr>
              <a:buNone/>
            </a:pPr>
            <a:r>
              <a:rPr lang="ru-RU" i="1" dirty="0" smtClean="0"/>
              <a:t>Тема: «Зимующие птицы» </a:t>
            </a:r>
          </a:p>
          <a:p>
            <a:pPr marL="1062000" indent="0">
              <a:buNone/>
            </a:pPr>
            <a:r>
              <a:rPr lang="ru-RU" i="1" dirty="0" smtClean="0"/>
              <a:t>Цели: формирование знаний у детей о зимующих птицах, объяснение причины их перелетов (перелетные, зимующие),   воспитание заботливого отношения к птицам. </a:t>
            </a: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572428" cy="5483245"/>
          </a:xfrm>
        </p:spPr>
        <p:txBody>
          <a:bodyPr/>
          <a:lstStyle/>
          <a:p>
            <a:pPr algn="ctr">
              <a:buNone/>
            </a:pPr>
            <a:r>
              <a:rPr lang="ru-RU" sz="3000" b="1" i="1" dirty="0" smtClean="0"/>
              <a:t>ФЭМП :</a:t>
            </a:r>
          </a:p>
          <a:p>
            <a:pPr>
              <a:buNone/>
            </a:pPr>
            <a:endParaRPr lang="ru-RU" b="1" i="1" dirty="0" smtClean="0"/>
          </a:p>
          <a:p>
            <a:pPr algn="just">
              <a:buNone/>
            </a:pPr>
            <a:r>
              <a:rPr lang="ru-RU" i="1" dirty="0" smtClean="0"/>
              <a:t>	Тема: «Сколько птиц к кормушке нашей прилетело?» </a:t>
            </a:r>
          </a:p>
          <a:p>
            <a:pPr marL="1062000" indent="0">
              <a:buNone/>
            </a:pPr>
            <a:r>
              <a:rPr lang="ru-RU" i="1" dirty="0" smtClean="0"/>
              <a:t>Цель:  обучение порядковому и количественному счету в пределах 10, закрепление знаний о последовательности дней недели.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6858048" cy="51689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b="1" i="1" dirty="0" smtClean="0"/>
              <a:t>Беседы: </a:t>
            </a:r>
          </a:p>
          <a:p>
            <a:r>
              <a:rPr lang="ru-RU" i="1" dirty="0" smtClean="0"/>
              <a:t>«Как живут наши пернатые друзья зимой».</a:t>
            </a:r>
          </a:p>
          <a:p>
            <a:r>
              <a:rPr lang="ru-RU" i="1" dirty="0" smtClean="0"/>
              <a:t>«Кто заботится о птицах».</a:t>
            </a:r>
          </a:p>
          <a:p>
            <a:r>
              <a:rPr lang="ru-RU" i="1" dirty="0" smtClean="0"/>
              <a:t>«Пользу или вред приносят птицы?».</a:t>
            </a:r>
          </a:p>
          <a:p>
            <a:r>
              <a:rPr lang="ru-RU" i="1" dirty="0" smtClean="0"/>
              <a:t> «Меню птиц». </a:t>
            </a:r>
          </a:p>
          <a:p>
            <a:r>
              <a:rPr lang="ru-RU" i="1" dirty="0" smtClean="0"/>
              <a:t>«Как дети с родителями заботятся о птицах зимой?». </a:t>
            </a:r>
          </a:p>
        </p:txBody>
      </p:sp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Решение проблемной ситуации:</a:t>
            </a:r>
            <a:br>
              <a:rPr lang="ru-RU" sz="3600" b="1" i="1" dirty="0" smtClean="0"/>
            </a:br>
            <a:r>
              <a:rPr lang="ru-RU" sz="3600" i="1" dirty="0" smtClean="0"/>
              <a:t>«Что может произойти, если не подкармливать птиц зимой?»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/>
              <a:t>Наблюдение за птицами зимой </a:t>
            </a:r>
            <a:br>
              <a:rPr lang="ru-RU" sz="3600" b="1" i="1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143248"/>
            <a:ext cx="6858048" cy="2982915"/>
          </a:xfrm>
        </p:spPr>
        <p:txBody>
          <a:bodyPr/>
          <a:lstStyle/>
          <a:p>
            <a:r>
              <a:rPr lang="ru-RU" i="1" dirty="0" smtClean="0"/>
              <a:t>за синицей;</a:t>
            </a:r>
          </a:p>
          <a:p>
            <a:r>
              <a:rPr lang="ru-RU" i="1" dirty="0" smtClean="0"/>
              <a:t>за вороной;</a:t>
            </a:r>
          </a:p>
          <a:p>
            <a:r>
              <a:rPr lang="ru-RU" i="1" dirty="0" smtClean="0"/>
              <a:t>за снегирем;</a:t>
            </a:r>
          </a:p>
          <a:p>
            <a:r>
              <a:rPr lang="ru-RU" i="1" dirty="0" smtClean="0"/>
              <a:t>за голубем.</a:t>
            </a:r>
            <a:endParaRPr lang="ru-RU" dirty="0"/>
          </a:p>
        </p:txBody>
      </p:sp>
    </p:spTree>
  </p:cSld>
  <p:clrMapOvr>
    <a:masterClrMapping/>
  </p:clrMapOvr>
  <p:transition spd="slow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Коммуникация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/>
              <a:t>	Чтение рассказов: </a:t>
            </a:r>
            <a:r>
              <a:rPr lang="ru-RU" i="1" dirty="0" smtClean="0"/>
              <a:t>И. Тургенева «Воробей», М. Горького «</a:t>
            </a:r>
            <a:r>
              <a:rPr lang="ru-RU" i="1" dirty="0" err="1" smtClean="0"/>
              <a:t>Воробьишко</a:t>
            </a:r>
            <a:r>
              <a:rPr lang="ru-RU" i="1" dirty="0" smtClean="0"/>
              <a:t>» + просмотр мультфильма, Н. Рубцова «Воробей» и «Ворона». </a:t>
            </a:r>
          </a:p>
          <a:p>
            <a:pPr>
              <a:buNone/>
            </a:pPr>
            <a:r>
              <a:rPr lang="ru-RU" i="1" dirty="0" smtClean="0"/>
              <a:t>	Сухомлинского «О чем плачет синичка», просмотр мультфильма «Высокая горка», просмотр презентаций: "Зимующие птицы", "Кормушки". </a:t>
            </a:r>
          </a:p>
          <a:p>
            <a:pPr marL="1440000" indent="0">
              <a:buNone/>
            </a:pPr>
            <a:r>
              <a:rPr lang="ru-RU" b="1" i="1" dirty="0" smtClean="0"/>
              <a:t>Творческое рассказывание: </a:t>
            </a:r>
            <a:r>
              <a:rPr lang="ru-RU" i="1" dirty="0" smtClean="0"/>
              <a:t>«Как я спас птичку».  Заучивание стихотворения «Покормите птиц зимой». Отгадывание загадок, рассматривание иллюстраций с изображением зимующих птиц.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71538" y="714356"/>
            <a:ext cx="6515120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ПОКОРМИТЕ ПТИЦ</a:t>
            </a:r>
            <a:endParaRPr lang="en-US" b="1" i="1" dirty="0" smtClean="0"/>
          </a:p>
          <a:p>
            <a:pPr marL="504000">
              <a:lnSpc>
                <a:spcPct val="70000"/>
              </a:lnSpc>
              <a:buNone/>
            </a:pPr>
            <a:r>
              <a:rPr lang="ru-RU" dirty="0" smtClean="0"/>
              <a:t>Покормите птиц зимой. </a:t>
            </a:r>
            <a:endParaRPr lang="en-US" dirty="0" smtClean="0"/>
          </a:p>
          <a:p>
            <a:pPr marL="504000">
              <a:lnSpc>
                <a:spcPct val="70000"/>
              </a:lnSpc>
              <a:buNone/>
            </a:pPr>
            <a:r>
              <a:rPr lang="ru-RU" dirty="0" smtClean="0"/>
              <a:t>Пусть со всех концов </a:t>
            </a:r>
            <a:endParaRPr lang="en-US" dirty="0" smtClean="0"/>
          </a:p>
          <a:p>
            <a:pPr marL="504000">
              <a:lnSpc>
                <a:spcPct val="70000"/>
              </a:lnSpc>
              <a:buNone/>
            </a:pPr>
            <a:r>
              <a:rPr lang="ru-RU" dirty="0" smtClean="0"/>
              <a:t>К вам слетятся, как домой, </a:t>
            </a:r>
            <a:endParaRPr lang="en-US" dirty="0" smtClean="0"/>
          </a:p>
          <a:p>
            <a:pPr marL="504000">
              <a:lnSpc>
                <a:spcPct val="70000"/>
              </a:lnSpc>
              <a:buNone/>
            </a:pPr>
            <a:r>
              <a:rPr lang="ru-RU" dirty="0" smtClean="0"/>
              <a:t>Стайки на крыльцо. </a:t>
            </a:r>
            <a:endParaRPr lang="en-US" dirty="0" smtClean="0"/>
          </a:p>
          <a:p>
            <a:pPr marL="504000">
              <a:lnSpc>
                <a:spcPct val="70000"/>
              </a:lnSpc>
              <a:buNone/>
            </a:pPr>
            <a:r>
              <a:rPr lang="ru-RU" dirty="0" smtClean="0"/>
              <a:t>Не богаты их корма. </a:t>
            </a:r>
            <a:endParaRPr lang="en-US" dirty="0" smtClean="0"/>
          </a:p>
          <a:p>
            <a:pPr marL="504000">
              <a:lnSpc>
                <a:spcPct val="70000"/>
              </a:lnSpc>
              <a:buNone/>
            </a:pPr>
            <a:r>
              <a:rPr lang="ru-RU" dirty="0" smtClean="0"/>
              <a:t>Горсть зерна нужна, </a:t>
            </a:r>
            <a:endParaRPr lang="en-US" dirty="0" smtClean="0"/>
          </a:p>
          <a:p>
            <a:pPr marL="504000">
              <a:lnSpc>
                <a:spcPct val="70000"/>
              </a:lnSpc>
              <a:buNone/>
            </a:pPr>
            <a:r>
              <a:rPr lang="ru-RU" dirty="0" smtClean="0"/>
              <a:t>Горсть одна — И не страшна </a:t>
            </a:r>
            <a:endParaRPr lang="en-US" dirty="0" smtClean="0"/>
          </a:p>
          <a:p>
            <a:pPr marL="504000">
              <a:lnSpc>
                <a:spcPct val="70000"/>
              </a:lnSpc>
              <a:buNone/>
            </a:pPr>
            <a:r>
              <a:rPr lang="ru-RU" dirty="0" smtClean="0"/>
              <a:t>Будет им зима.</a:t>
            </a:r>
            <a:endParaRPr lang="en-US" dirty="0" smtClean="0"/>
          </a:p>
          <a:p>
            <a:pPr marL="504000" algn="r">
              <a:lnSpc>
                <a:spcPct val="70000"/>
              </a:lnSpc>
              <a:buNone/>
            </a:pPr>
            <a:r>
              <a:rPr lang="ru-RU" dirty="0" smtClean="0"/>
              <a:t>А.Яшин</a:t>
            </a:r>
            <a:endParaRPr lang="ru-RU" dirty="0"/>
          </a:p>
        </p:txBody>
      </p:sp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870" y="974739"/>
            <a:ext cx="7800972" cy="123981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Выставка книг и иллюстраций о зимующих птицах нашего края 	на книжной полке.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9999\Desktop\fdshfudsjlfa\P10104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71736" y="2214554"/>
            <a:ext cx="5065856" cy="36622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Художественное творчество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143800" cy="4525963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Рисование «Снегири» </a:t>
            </a:r>
          </a:p>
          <a:p>
            <a:pPr marL="0" indent="0">
              <a:buNone/>
            </a:pPr>
            <a:r>
              <a:rPr lang="ru-RU" i="1" dirty="0" smtClean="0"/>
              <a:t>Цель: развитие интереса и положительного отношения к нетрадиционной технике рисования – ладошками. </a:t>
            </a:r>
            <a:endParaRPr lang="ru-RU" i="1" dirty="0"/>
          </a:p>
        </p:txBody>
      </p:sp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9999\Desktop\fdshfudsjlfa\P10103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29256" y="3571876"/>
            <a:ext cx="3250438" cy="21667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C:\Users\9999\Desktop\fdshfudsjlfa\P10103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1214422"/>
            <a:ext cx="3265446" cy="2176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C:\Users\9999\Desktop\fdshfudsjlfa\P10103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493565" y="1615881"/>
            <a:ext cx="3265446" cy="2176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9999\Desktop\fdshfudsjlfa\P10103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5984" y="4071942"/>
            <a:ext cx="3265446" cy="21767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Лепка «Учимся лепить птиц»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857232"/>
            <a:ext cx="7286676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i="1" dirty="0" smtClean="0"/>
              <a:t>Цель: обучение умению лепить птиц из целого куска. </a:t>
            </a:r>
            <a:endParaRPr lang="ru-RU" dirty="0"/>
          </a:p>
        </p:txBody>
      </p:sp>
      <p:pic>
        <p:nvPicPr>
          <p:cNvPr id="4" name="Picture 2" descr="C:\Users\9999\Desktop\fdshfudsjlfa\P10104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1893200"/>
            <a:ext cx="2765697" cy="2074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9999\Desktop\fdshfudsjlfa\P10104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4250654"/>
            <a:ext cx="2714644" cy="2035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9999\Desktop\fdshfudsjlfa\P10104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1893200"/>
            <a:ext cx="2714644" cy="2035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9999\Desktop\fdshfudsjlfa\P101044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71670" y="4250654"/>
            <a:ext cx="2714644" cy="2035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:\Users\9999\Desktop\fdshfudsjlfa\P101045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357554" y="2857496"/>
            <a:ext cx="2875102" cy="1852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5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76757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Конструирование: </a:t>
            </a:r>
            <a:endParaRPr lang="ru-RU" sz="4000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000100" y="1124744"/>
            <a:ext cx="7143800" cy="5328592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Тема: «Ворона»</a:t>
            </a:r>
          </a:p>
          <a:p>
            <a:pPr marL="0" indent="0">
              <a:buNone/>
            </a:pPr>
            <a:r>
              <a:rPr lang="ru-RU" i="1" dirty="0" smtClean="0"/>
              <a:t>Цель: обучение умению передавать особенности строения птицы, развитие фантазии и воображения.</a:t>
            </a:r>
            <a:endParaRPr lang="ru-RU" dirty="0"/>
          </a:p>
        </p:txBody>
      </p:sp>
      <p:pic>
        <p:nvPicPr>
          <p:cNvPr id="7176" name="Picture 8" descr="C:\Users\9999\Desktop\fdshfudsjlfa\P10104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69980" y="3501008"/>
            <a:ext cx="5179375" cy="27994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9999\Desktop\fdshfudsjlfa\P10104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714356"/>
            <a:ext cx="3051132" cy="2129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6" name="Picture 4" descr="C:\Users\9999\Desktop\fdshfudsjlfa\P10104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714356"/>
            <a:ext cx="2571768" cy="2129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8" name="Picture 6" descr="C:\Users\9999\Desktop\fdshfudsjlfa\P10104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6050" y="2214554"/>
            <a:ext cx="2928958" cy="2129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4" name="Picture 2" descr="C:\Users\9999\Desktop\fdshfudsjlfa\P10104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57290" y="4214818"/>
            <a:ext cx="2143140" cy="2129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197" name="Picture 5" descr="C:\Users\9999\Desktop\fdshfudsjlfa\P1010407.JPG"/>
          <p:cNvPicPr>
            <a:picLocks noChangeAspect="1" noChangeArrowheads="1"/>
          </p:cNvPicPr>
          <p:nvPr/>
        </p:nvPicPr>
        <p:blipFill>
          <a:blip r:embed="rId6" cstate="screen">
            <a:lum bright="20000" contrast="30000"/>
          </a:blip>
          <a:srcRect/>
          <a:stretch>
            <a:fillRect/>
          </a:stretch>
        </p:blipFill>
        <p:spPr bwMode="auto">
          <a:xfrm>
            <a:off x="5214942" y="4357694"/>
            <a:ext cx="3194008" cy="2129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Работа с родителями: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00200"/>
            <a:ext cx="7858180" cy="4525963"/>
          </a:xfrm>
        </p:spPr>
        <p:txBody>
          <a:bodyPr/>
          <a:lstStyle/>
          <a:p>
            <a:endParaRPr lang="ru-RU" dirty="0" smtClean="0"/>
          </a:p>
          <a:p>
            <a:pPr marL="0" indent="0"/>
            <a:r>
              <a:rPr lang="ru-RU" i="1" dirty="0" smtClean="0"/>
              <a:t>Консультации для родителей «Как и из чего можно сделать кормушку для птиц».</a:t>
            </a:r>
          </a:p>
          <a:p>
            <a:pPr marL="0" indent="0"/>
            <a:r>
              <a:rPr lang="ru-RU" i="1" dirty="0" smtClean="0"/>
              <a:t>Задание родителям: помочь детям подобрать корм для птиц.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i="1" dirty="0" smtClean="0"/>
              <a:t>III </a:t>
            </a:r>
            <a:r>
              <a:rPr lang="ru-RU" b="1" i="1" dirty="0" smtClean="0"/>
              <a:t>этап - заключительный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•</a:t>
            </a:r>
            <a:r>
              <a:rPr lang="ru-RU" i="1" dirty="0" smtClean="0"/>
              <a:t>Оформление результата проекта в виде презентации. </a:t>
            </a:r>
          </a:p>
          <a:p>
            <a:pPr>
              <a:buNone/>
            </a:pPr>
            <a:r>
              <a:rPr lang="ru-RU" dirty="0" smtClean="0"/>
              <a:t>•</a:t>
            </a:r>
            <a:r>
              <a:rPr lang="ru-RU" i="1" dirty="0" smtClean="0"/>
              <a:t>Организация и участие родителей в мероприятии «Кормушка для птиц».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357298"/>
            <a:ext cx="3286148" cy="4525963"/>
          </a:xfrm>
        </p:spPr>
        <p:txBody>
          <a:bodyPr/>
          <a:lstStyle/>
          <a:p>
            <a:pPr marL="0">
              <a:buNone/>
            </a:pPr>
            <a:r>
              <a:rPr lang="ru-RU" i="1" dirty="0" smtClean="0"/>
              <a:t>Маргарита: «А мы с папой сделали кормушку…».</a:t>
            </a:r>
          </a:p>
          <a:p>
            <a:pPr marL="0">
              <a:buNone/>
            </a:pPr>
            <a:r>
              <a:rPr lang="ru-RU" i="1" dirty="0" smtClean="0"/>
              <a:t>Ванечка: «И мой дедушка Сережа тоже сделал 	кормушку».</a:t>
            </a:r>
            <a:endParaRPr lang="ru-RU" i="1" dirty="0"/>
          </a:p>
        </p:txBody>
      </p:sp>
      <p:pic>
        <p:nvPicPr>
          <p:cNvPr id="10242" name="Picture 2" descr="C:\Users\9999\Desktop\fdshfudsjlfa\P101045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16200000">
            <a:off x="3261309" y="1882173"/>
            <a:ext cx="4862926" cy="324167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9999\Desktop\fdshfudsjlfa\P10104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4810" y="4071942"/>
            <a:ext cx="3000396" cy="2250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C:\Users\9999\Desktop\fdshfudsjlfa\P10104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4810" y="1571612"/>
            <a:ext cx="3000396" cy="2250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C:\Users\9999\Desktop\fdshfudsjlfa\P10104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6200000">
            <a:off x="1267928" y="2161040"/>
            <a:ext cx="3000396" cy="2250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1071538" y="714356"/>
            <a:ext cx="685804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0">
                  <a:solidFill>
                    <a:schemeClr val="tx2">
                      <a:lumMod val="5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Подкормка птиц</a:t>
            </a:r>
            <a:endParaRPr kumimoji="0" lang="ru-RU" sz="3200" b="1" i="0" u="none" strike="noStrike" kern="1200" cap="all" spc="0" normalizeH="0" baseline="0" noProof="0" dirty="0">
              <a:ln w="0">
                <a:solidFill>
                  <a:schemeClr val="tx2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 ПРОЕКТЕ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797245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 smtClean="0"/>
              <a:t>Тип проекта: </a:t>
            </a:r>
            <a:r>
              <a:rPr lang="ru-RU" i="1" dirty="0" smtClean="0"/>
              <a:t>информационно-творческий</a:t>
            </a:r>
            <a:r>
              <a:rPr lang="ru-RU" b="1" i="1" dirty="0" smtClean="0"/>
              <a:t> </a:t>
            </a:r>
          </a:p>
          <a:p>
            <a:pPr marL="0" indent="0">
              <a:buNone/>
            </a:pPr>
            <a:r>
              <a:rPr lang="ru-RU" b="1" i="1" dirty="0" smtClean="0"/>
              <a:t>Участники проекта: </a:t>
            </a:r>
            <a:r>
              <a:rPr lang="ru-RU" i="1" dirty="0" smtClean="0"/>
              <a:t>дети старшей группы, родители воспитанников, воспитатели группы </a:t>
            </a:r>
          </a:p>
          <a:p>
            <a:pPr marL="1440000" indent="0">
              <a:buNone/>
            </a:pPr>
            <a:r>
              <a:rPr lang="ru-RU" b="1" i="1" dirty="0" smtClean="0"/>
              <a:t>	Срок реализации проекта: </a:t>
            </a:r>
            <a:r>
              <a:rPr lang="ru-RU" i="1" dirty="0" smtClean="0"/>
              <a:t>краткосрочный </a:t>
            </a:r>
          </a:p>
          <a:p>
            <a:pPr marL="1440000" indent="0">
              <a:buNone/>
            </a:pPr>
            <a:r>
              <a:rPr lang="ru-RU" b="1" i="1" dirty="0" smtClean="0"/>
              <a:t>	Формы работы: </a:t>
            </a:r>
            <a:r>
              <a:rPr lang="ru-RU" i="1" dirty="0" smtClean="0"/>
              <a:t>игровая, познавательная, продуктивная, 	работа с родителями </a:t>
            </a:r>
            <a:endParaRPr lang="ru-RU" dirty="0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9999\Desktop\fdshfudsjlfa\DSC0338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1357298"/>
            <a:ext cx="4610011" cy="3457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9999\Desktop\fdshfudsjlfa\DSC033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378879"/>
            <a:ext cx="4643470" cy="3336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071538" y="714356"/>
            <a:ext cx="6858048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ЧИСТКА КОРМУШЕК</a:t>
            </a:r>
            <a:endParaRPr kumimoji="0" lang="ru-RU" sz="3200" b="1" i="0" u="none" strike="noStrike" kern="1200" cap="all" spc="0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Результаты реализации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980728"/>
            <a:ext cx="7429552" cy="502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•</a:t>
            </a:r>
            <a:r>
              <a:rPr lang="ru-RU" sz="2400" i="1" dirty="0" smtClean="0"/>
              <a:t>Расширился кругозор детей о зимующих птицах Приморского края (какие птицы прилетали на участок, внешний вид, чем питаются).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•Р</a:t>
            </a:r>
            <a:r>
              <a:rPr lang="ru-RU" sz="2400" i="1" dirty="0" smtClean="0"/>
              <a:t>азвивающая среда группы пополнилась: литературой, фотографиями, иллюстрациями, стихотворениями, рассказами о птицах, загадками, презентациями о зимующих птицах.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• </a:t>
            </a:r>
            <a:r>
              <a:rPr lang="ru-RU" sz="2400" i="1" dirty="0" smtClean="0"/>
              <a:t>У детей сформировалась любознательность, творческие способности, познавательная активность, коммуникативные навыки. </a:t>
            </a:r>
          </a:p>
          <a:p>
            <a:pPr marL="1440000" indent="0">
              <a:buNone/>
            </a:pPr>
            <a:r>
              <a:rPr lang="ru-RU" sz="2400" dirty="0" smtClean="0"/>
              <a:t>• </a:t>
            </a:r>
            <a:r>
              <a:rPr lang="ru-RU" sz="2400" i="1" dirty="0" smtClean="0"/>
              <a:t>Воспитанники и их родители приняли активное участие в оказании помощи птицам в трудных зимних условиях. </a:t>
            </a:r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СПАСИБО ЗА </a:t>
            </a:r>
            <a:r>
              <a:rPr lang="ru-RU" sz="6000" dirty="0" smtClean="0"/>
              <a:t>ВНИМАНИЕ!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4094884931"/>
      </p:ext>
    </p:extLst>
  </p:cSld>
  <p:clrMapOvr>
    <a:masterClrMapping/>
  </p:clrMapOvr>
  <p:transition spd="slow" advClick="0"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pPr indent="0" algn="ctr">
              <a:buNone/>
            </a:pPr>
            <a:r>
              <a:rPr lang="ru-RU" sz="4400" b="1" i="1" dirty="0" smtClean="0"/>
              <a:t>Проблема: </a:t>
            </a:r>
          </a:p>
          <a:p>
            <a:pPr indent="0" algn="ctr">
              <a:buNone/>
            </a:pPr>
            <a:r>
              <a:rPr lang="ru-RU" sz="4000" b="1" i="1" dirty="0" smtClean="0"/>
              <a:t>Недостаточные представления о зимующих птицах у детей старшего дошкольного возраста. </a:t>
            </a:r>
            <a:endParaRPr lang="ru-RU" sz="4000" dirty="0"/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6672"/>
            <a:ext cx="8229600" cy="45954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/>
              <a:t>Цель: </a:t>
            </a:r>
            <a:r>
              <a:rPr lang="ru-RU" sz="2800" dirty="0" smtClean="0"/>
              <a:t>формирование экологических знаний о зимующих птицах Приморского края и ответственного, бережного отношения к ним.</a:t>
            </a:r>
          </a:p>
          <a:p>
            <a:pPr>
              <a:buNone/>
            </a:pPr>
            <a:r>
              <a:rPr lang="ru-RU" sz="2800" b="1" i="1" dirty="0" smtClean="0"/>
              <a:t>Задачи:</a:t>
            </a:r>
          </a:p>
          <a:p>
            <a:pPr marL="360000" indent="-514350">
              <a:buAutoNum type="arabicPeriod"/>
            </a:pPr>
            <a:r>
              <a:rPr lang="ru-RU" sz="2800" dirty="0" smtClean="0"/>
              <a:t>Формировать умение различать и называть зимующих птиц.</a:t>
            </a:r>
          </a:p>
          <a:p>
            <a:pPr marL="720000" indent="-514350">
              <a:buAutoNum type="arabicPeriod"/>
            </a:pPr>
            <a:r>
              <a:rPr lang="ru-RU" sz="2800" dirty="0" smtClean="0"/>
              <a:t>Расширять кругозор о зимующих птицах (внешний вид, среда обитания, питание).</a:t>
            </a:r>
          </a:p>
          <a:p>
            <a:pPr marL="1080000" indent="-514350">
              <a:buAutoNum type="arabicPeriod"/>
            </a:pPr>
            <a:r>
              <a:rPr lang="ru-RU" sz="2800" dirty="0" smtClean="0"/>
              <a:t>Развивать творческие и интеллектуальные способности детей.</a:t>
            </a:r>
          </a:p>
          <a:p>
            <a:pPr marL="1440000" indent="-514350">
              <a:buAutoNum type="arabicPeriod"/>
            </a:pPr>
            <a:r>
              <a:rPr lang="ru-RU" sz="2800" dirty="0" smtClean="0"/>
              <a:t>Привлечь воспитанников и родителей к данной проблеме.</a:t>
            </a:r>
            <a:endParaRPr lang="ru-RU" sz="2800" dirty="0"/>
          </a:p>
        </p:txBody>
      </p:sp>
    </p:spTree>
  </p:cSld>
  <p:clrMapOvr>
    <a:masterClrMapping/>
  </p:clrMapOvr>
  <p:transition spd="slow" advClick="0" advTm="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974739"/>
            <a:ext cx="7000924" cy="3525831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/>
              <a:t>Этапы реализации проекта: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I </a:t>
            </a:r>
            <a:r>
              <a:rPr lang="ru-RU" b="1" i="1" dirty="0" smtClean="0"/>
              <a:t>этап – подготовительный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II </a:t>
            </a:r>
            <a:r>
              <a:rPr lang="ru-RU" b="1" i="1" dirty="0" smtClean="0"/>
              <a:t>этап – основной ( практический) </a:t>
            </a:r>
          </a:p>
          <a:p>
            <a:pPr>
              <a:lnSpc>
                <a:spcPct val="150000"/>
              </a:lnSpc>
              <a:buNone/>
            </a:pPr>
            <a:r>
              <a:rPr lang="en-US" b="1" i="1" dirty="0" smtClean="0"/>
              <a:t>III </a:t>
            </a:r>
            <a:r>
              <a:rPr lang="ru-RU" b="1" i="1" dirty="0" smtClean="0"/>
              <a:t>этап- заключительный </a:t>
            </a:r>
            <a:endParaRPr lang="ru-RU" dirty="0"/>
          </a:p>
        </p:txBody>
      </p:sp>
    </p:spTree>
  </p:cSld>
  <p:clrMapOvr>
    <a:masterClrMapping/>
  </p:clrMapOvr>
  <p:transition spd="slow" advClick="0" advTm="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i="1" dirty="0" smtClean="0"/>
              <a:t>I </a:t>
            </a:r>
            <a:r>
              <a:rPr lang="ru-RU" b="1" i="1" dirty="0" smtClean="0"/>
              <a:t>этап – подготовительный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957391"/>
            <a:ext cx="7572428" cy="37576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i="1" dirty="0" smtClean="0"/>
              <a:t>Обсуждение цели, задачи с детьми и родителями. </a:t>
            </a:r>
          </a:p>
          <a:p>
            <a:pPr>
              <a:lnSpc>
                <a:spcPct val="120000"/>
              </a:lnSpc>
            </a:pPr>
            <a:r>
              <a:rPr lang="ru-RU" i="1" dirty="0" smtClean="0"/>
              <a:t>Создание необходимых условий для реализации проекта. </a:t>
            </a:r>
          </a:p>
          <a:p>
            <a:pPr>
              <a:lnSpc>
                <a:spcPct val="120000"/>
              </a:lnSpc>
            </a:pPr>
            <a:r>
              <a:rPr lang="ru-RU" i="1" dirty="0" smtClean="0"/>
              <a:t>Перспективное планирование проекта. </a:t>
            </a:r>
          </a:p>
          <a:p>
            <a:pPr marL="1080000">
              <a:lnSpc>
                <a:spcPct val="120000"/>
              </a:lnSpc>
            </a:pPr>
            <a:r>
              <a:rPr lang="ru-RU" i="1" dirty="0" smtClean="0"/>
              <a:t>Разработка и накопление методических материалов по проблеме. </a:t>
            </a:r>
          </a:p>
        </p:txBody>
      </p:sp>
    </p:spTree>
  </p:cSld>
  <p:clrMapOvr>
    <a:masterClrMapping/>
  </p:clrMapOvr>
  <p:transition spd="slow" advClick="0" advTm="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indent="0">
              <a:buNone/>
            </a:pPr>
            <a:r>
              <a:rPr lang="ru-RU" i="1" dirty="0" smtClean="0"/>
              <a:t>Внедрение в </a:t>
            </a:r>
            <a:r>
              <a:rPr lang="ru-RU" i="1" dirty="0" err="1" smtClean="0"/>
              <a:t>воспитательно</a:t>
            </a:r>
            <a:r>
              <a:rPr lang="ru-RU" i="1" dirty="0" smtClean="0"/>
              <a:t> – образовательный процесс эффективных методов и приемов по расширению знаний дошкольников о зимующих птицах.</a:t>
            </a: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i="1" dirty="0" smtClean="0"/>
              <a:t> II </a:t>
            </a:r>
            <a:r>
              <a:rPr lang="ru-RU" b="1" i="1" dirty="0" smtClean="0"/>
              <a:t>этап – основной (практический)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Домашние задание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001056" cy="4525963"/>
          </a:xfrm>
        </p:spPr>
        <p:txBody>
          <a:bodyPr>
            <a:normAutofit fontScale="77500" lnSpcReduction="20000"/>
          </a:bodyPr>
          <a:lstStyle/>
          <a:p>
            <a:pPr indent="0"/>
            <a:r>
              <a:rPr lang="ru-RU" i="1" dirty="0" smtClean="0"/>
              <a:t>Накопить знания (СМИ, Интернет, энциклопедическая литература).</a:t>
            </a:r>
          </a:p>
          <a:p>
            <a:pPr indent="0"/>
            <a:r>
              <a:rPr lang="ru-RU" i="1" dirty="0" smtClean="0"/>
              <a:t>Наблюдение на прогулках (внешний вид, среда обитания и т.д.). </a:t>
            </a:r>
          </a:p>
          <a:p>
            <a:pPr indent="0"/>
            <a:r>
              <a:rPr lang="ru-RU" i="1" dirty="0" smtClean="0"/>
              <a:t>Изготовить совместно с ребенком кормушку. </a:t>
            </a:r>
          </a:p>
          <a:p>
            <a:pPr indent="0"/>
            <a:r>
              <a:rPr lang="ru-RU" i="1" dirty="0" smtClean="0"/>
              <a:t>Подобрать корм, развивать словарный запас. </a:t>
            </a:r>
          </a:p>
          <a:p>
            <a:pPr indent="0"/>
            <a:r>
              <a:rPr lang="ru-RU" i="1" dirty="0" smtClean="0"/>
              <a:t>Выучить стихотворение о зимующих птицах. </a:t>
            </a:r>
          </a:p>
          <a:p>
            <a:pPr indent="0"/>
            <a:r>
              <a:rPr lang="ru-RU" i="1" dirty="0" smtClean="0"/>
              <a:t>Подобрать загадки о зимующих птицах. </a:t>
            </a:r>
          </a:p>
          <a:p>
            <a:pPr marL="1440000" indent="0"/>
            <a:r>
              <a:rPr lang="ru-RU" i="1" dirty="0" smtClean="0"/>
              <a:t>Рассмотреть зимующих птиц на иллюстрациях в книгах и журналах.</a:t>
            </a:r>
          </a:p>
          <a:p>
            <a:pPr marL="1440000" indent="0"/>
            <a:r>
              <a:rPr lang="ru-RU" i="1" dirty="0" smtClean="0"/>
              <a:t>Пополнить библиотеку группы книгами о зимующих птицах.</a:t>
            </a:r>
            <a:endParaRPr lang="ru-RU" dirty="0"/>
          </a:p>
        </p:txBody>
      </p:sp>
    </p:spTree>
  </p:cSld>
  <p:clrMapOvr>
    <a:masterClrMapping/>
  </p:clrMapOvr>
  <p:transition spd="slow" advClick="0" advTm="500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687</Words>
  <Application>Microsoft Office PowerPoint</Application>
  <PresentationFormat>Экран (4:3)</PresentationFormat>
  <Paragraphs>119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О ПРОЕКТЕ</vt:lpstr>
      <vt:lpstr>Слайд 4</vt:lpstr>
      <vt:lpstr>Слайд 5</vt:lpstr>
      <vt:lpstr>Слайд 6</vt:lpstr>
      <vt:lpstr> I этап – подготовительный </vt:lpstr>
      <vt:lpstr>  II этап – основной (практический)  </vt:lpstr>
      <vt:lpstr> Домашние задание родителям</vt:lpstr>
      <vt:lpstr> Содержание работы в процессе реализации проекта.  Игровая деятельность</vt:lpstr>
      <vt:lpstr>Слайд 11</vt:lpstr>
      <vt:lpstr>Слайд 12</vt:lpstr>
      <vt:lpstr>Подвижные игры</vt:lpstr>
      <vt:lpstr>Слайд 14</vt:lpstr>
      <vt:lpstr>Познавательная деятельность </vt:lpstr>
      <vt:lpstr>Слайд 16</vt:lpstr>
      <vt:lpstr>Слайд 17</vt:lpstr>
      <vt:lpstr>Решение проблемной ситуации: «Что может произойти, если не подкармливать птиц зимой?»  Наблюдение за птицами зимой  </vt:lpstr>
      <vt:lpstr> Коммуникация </vt:lpstr>
      <vt:lpstr>Слайд 20</vt:lpstr>
      <vt:lpstr> Художественное творчество </vt:lpstr>
      <vt:lpstr>Слайд 22</vt:lpstr>
      <vt:lpstr>Лепка «Учимся лепить птиц»</vt:lpstr>
      <vt:lpstr>Конструирование: </vt:lpstr>
      <vt:lpstr>Слайд 25</vt:lpstr>
      <vt:lpstr> Работа с родителями: </vt:lpstr>
      <vt:lpstr> III этап - заключительный </vt:lpstr>
      <vt:lpstr>Слайд 28</vt:lpstr>
      <vt:lpstr>Слайд 29</vt:lpstr>
      <vt:lpstr>Слайд 30</vt:lpstr>
      <vt:lpstr>Результаты реализации проекта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sViNkA</dc:creator>
  <cp:lastModifiedBy>sViNkA</cp:lastModifiedBy>
  <cp:revision>148</cp:revision>
  <dcterms:created xsi:type="dcterms:W3CDTF">2013-01-22T04:55:59Z</dcterms:created>
  <dcterms:modified xsi:type="dcterms:W3CDTF">2013-02-02T04:34:47Z</dcterms:modified>
</cp:coreProperties>
</file>