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A63C1-F9DA-4FC8-A412-1DFB8DBCEEAF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BC3E4-6AC6-4D6B-8365-5E816F3EB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18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9EC75-FAB7-43A3-975C-31BDC093F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693824"/>
      </p:ext>
    </p:extLst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2B79B-25B3-4B4D-9ADD-A07F44174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723345"/>
      </p:ext>
    </p:extLst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5813" cy="4681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681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4E521-06ED-49F4-81CF-C96B1E09F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140266"/>
      </p:ext>
    </p:extLst>
  </p:cSld>
  <p:clrMapOvr>
    <a:masterClrMapping/>
  </p:clrMapOvr>
  <p:transition spd="slow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8013" cy="17351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9BC73-1961-49E6-897E-56146E179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80967"/>
      </p:ext>
    </p:extLst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4A860-9C8F-46DA-8A1A-7E14357F1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59129"/>
      </p:ext>
    </p:extLst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48B92-8142-49F4-A07D-C0BD466ED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584399"/>
      </p:ext>
    </p:extLst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3434B-0AD4-4F4B-AF9C-457D15C9A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42961"/>
      </p:ext>
    </p:extLst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DC7DE-E89C-4660-9A82-705D7877D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04042"/>
      </p:ext>
    </p:extLst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AF67-4ECC-4419-9FDC-A4B41DD36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086909"/>
      </p:ext>
    </p:extLst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149D3-59C6-4C0B-8373-FD6407094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206605"/>
      </p:ext>
    </p:extLst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21F49-131C-41B2-8633-DD627F090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681127"/>
      </p:ext>
    </p:extLst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3857-D10E-4EEF-9C1D-A453FCEC7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431002"/>
      </p:ext>
    </p:extLst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746"/>
            </a:gs>
            <a:gs pos="100000">
              <a:srgbClr val="00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6350" y="20638"/>
            <a:ext cx="9142413" cy="6856412"/>
            <a:chOff x="-4" y="13"/>
            <a:chExt cx="5759" cy="4319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-4" y="3085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33CCCC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-4" y="13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746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2052" name="Freeform 4"/>
          <p:cNvSpPr>
            <a:spLocks noChangeArrowheads="1"/>
          </p:cNvSpPr>
          <p:nvPr/>
        </p:nvSpPr>
        <p:spPr bwMode="auto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FFCC"/>
              </a:gs>
              <a:gs pos="100000">
                <a:srgbClr val="003399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-1588" y="6034088"/>
            <a:ext cx="7842251" cy="849312"/>
            <a:chOff x="-1" y="3801"/>
            <a:chExt cx="4940" cy="535"/>
          </a:xfrm>
        </p:grpSpPr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1487" y="3801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37763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85" y="3801"/>
              <a:ext cx="2454" cy="535"/>
              <a:chOff x="2485" y="3801"/>
              <a:chExt cx="2454" cy="535"/>
            </a:xfrm>
          </p:grpSpPr>
          <p:sp>
            <p:nvSpPr>
              <p:cNvPr id="2056" name="Freeform 8"/>
              <p:cNvSpPr>
                <a:spLocks noChangeArrowheads="1"/>
              </p:cNvSpPr>
              <p:nvPr/>
            </p:nvSpPr>
            <p:spPr bwMode="auto">
              <a:xfrm>
                <a:off x="3947" y="3808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057" name="Freeform 9"/>
              <p:cNvSpPr>
                <a:spLocks noChangeArrowheads="1"/>
              </p:cNvSpPr>
              <p:nvPr/>
            </p:nvSpPr>
            <p:spPr bwMode="auto">
              <a:xfrm>
                <a:off x="2676" y="3801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" name="Freeform 10"/>
              <p:cNvSpPr>
                <a:spLocks noChangeArrowheads="1"/>
              </p:cNvSpPr>
              <p:nvPr/>
            </p:nvSpPr>
            <p:spPr bwMode="auto">
              <a:xfrm>
                <a:off x="3029" y="3902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>
                <a:off x="3627" y="3875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2485" y="3868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61" name="Freeform 13"/>
            <p:cNvSpPr>
              <a:spLocks noChangeArrowheads="1"/>
            </p:cNvSpPr>
            <p:nvPr/>
          </p:nvSpPr>
          <p:spPr bwMode="auto">
            <a:xfrm>
              <a:off x="-1" y="3801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2644E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2053" name="Group 14"/>
          <p:cNvGrpSpPr>
            <a:grpSpLocks/>
          </p:cNvGrpSpPr>
          <p:nvPr/>
        </p:nvGrpSpPr>
        <p:grpSpPr bwMode="auto">
          <a:xfrm>
            <a:off x="627063" y="6021388"/>
            <a:ext cx="5683250" cy="847725"/>
            <a:chOff x="395" y="3793"/>
            <a:chExt cx="3580" cy="534"/>
          </a:xfrm>
        </p:grpSpPr>
        <p:sp>
          <p:nvSpPr>
            <p:cNvPr id="2063" name="Freeform 15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4" name="Freeform 16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5" name="Freeform 17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6" name="Freeform 18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8" name="Freeform 20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20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8228013" cy="173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FFFFFF"/>
              </a:buClr>
              <a:buSzPct val="45000"/>
              <a:buFont typeface="Wingdings" pitchFamily="2" charset="2"/>
              <a:buNone/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FFFFFF"/>
              </a:buClr>
              <a:buSzPct val="45000"/>
              <a:buFont typeface="Wingdings" pitchFamily="2" charset="2"/>
              <a:buNone/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DF8643A-31D4-48E3-AD03-51B7C79B13AA}" type="slidenum">
              <a:rPr lang="ru-RU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FFFFFF"/>
              </a:buClr>
              <a:buSzPct val="45000"/>
              <a:buFont typeface="Wingdings" pitchFamily="2" charset="2"/>
              <a:buNone/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2058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299035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wheel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0"/>
          <a:cs typeface="SimSun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0"/>
          <a:cs typeface="SimSun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0"/>
          <a:cs typeface="SimSun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0"/>
          <a:cs typeface="SimSun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0"/>
          <a:cs typeface="SimSun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0"/>
          <a:cs typeface="SimSun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0"/>
          <a:cs typeface="SimSun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906463"/>
            <a:ext cx="8229600" cy="17399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5400" smtClean="0">
                <a:solidFill>
                  <a:srgbClr val="FF0000"/>
                </a:solidFill>
              </a:rPr>
              <a:t>Раздельное написание не с деепричастиями.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995738" y="3284538"/>
            <a:ext cx="4713287" cy="2449512"/>
          </a:xfrm>
        </p:spPr>
        <p:txBody>
          <a:bodyPr lIns="90000" tIns="46800" rIns="90000" bIns="46800"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mtClean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endParaRPr lang="ru-RU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24175"/>
            <a:ext cx="3748087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832883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357188"/>
            <a:ext cx="7772400" cy="1500187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Не с деепричастиями</a:t>
            </a:r>
          </a:p>
        </p:txBody>
      </p:sp>
      <p:sp>
        <p:nvSpPr>
          <p:cNvPr id="296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1928813"/>
            <a:ext cx="8786812" cy="3709987"/>
          </a:xfrm>
        </p:spPr>
        <p:txBody>
          <a:bodyPr/>
          <a:lstStyle/>
          <a:p>
            <a:pPr eaLnBrk="1" hangingPunct="1"/>
            <a:r>
              <a:rPr lang="ru-RU" sz="4400" smtClean="0"/>
              <a:t>не_ задумываясь       н</a:t>
            </a:r>
            <a:r>
              <a:rPr lang="ru-RU" sz="4400" u="sng" smtClean="0"/>
              <a:t>ен</a:t>
            </a:r>
            <a:r>
              <a:rPr lang="ru-RU" sz="4400" smtClean="0"/>
              <a:t>авидя</a:t>
            </a:r>
            <a:br>
              <a:rPr lang="ru-RU" sz="4400" smtClean="0"/>
            </a:br>
            <a:r>
              <a:rPr lang="ru-RU" sz="4400" smtClean="0"/>
              <a:t>не_думая                 н</a:t>
            </a:r>
            <a:r>
              <a:rPr lang="ru-RU" sz="4400" u="sng" smtClean="0"/>
              <a:t>ег</a:t>
            </a:r>
            <a:r>
              <a:rPr lang="ru-RU" sz="4400" smtClean="0"/>
              <a:t>одуя</a:t>
            </a:r>
            <a:br>
              <a:rPr lang="ru-RU" sz="4400" smtClean="0"/>
            </a:br>
            <a:r>
              <a:rPr lang="ru-RU" sz="4400" smtClean="0"/>
              <a:t>не_прочитав          н</a:t>
            </a:r>
            <a:r>
              <a:rPr lang="ru-RU" sz="4400" u="sng" smtClean="0"/>
              <a:t>ед</a:t>
            </a:r>
            <a:r>
              <a:rPr lang="ru-RU" sz="4400" smtClean="0"/>
              <a:t>оумевая</a:t>
            </a:r>
            <a:br>
              <a:rPr lang="ru-RU" sz="4400" smtClean="0"/>
            </a:br>
            <a:r>
              <a:rPr lang="ru-RU" sz="4400" smtClean="0"/>
              <a:t>не_двигаясь          н</a:t>
            </a:r>
            <a:r>
              <a:rPr lang="ru-RU" sz="4400" u="sng" smtClean="0"/>
              <a:t>ев</a:t>
            </a:r>
            <a:r>
              <a:rPr lang="ru-RU" sz="4400" smtClean="0"/>
              <a:t>злюбив</a:t>
            </a:r>
          </a:p>
          <a:p>
            <a:pPr algn="l"/>
            <a:r>
              <a:rPr lang="ru-RU" sz="2000" smtClean="0">
                <a:solidFill>
                  <a:schemeClr val="tx1"/>
                </a:solidFill>
              </a:rPr>
              <a:t>- Проведем исследование, </a:t>
            </a:r>
          </a:p>
          <a:p>
            <a:pPr algn="l"/>
            <a:r>
              <a:rPr lang="ru-RU" sz="2000" smtClean="0">
                <a:solidFill>
                  <a:schemeClr val="tx1"/>
                </a:solidFill>
              </a:rPr>
              <a:t>– Сравните написание деепричастий с НЕ в левом столбике и в правом.</a:t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>– Какую закономерность слитного или раздельного написания НЕ с деепричастиями  вы отметили?</a:t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>– Сделайте вывод о написании не с деепричастиями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55536946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63"/>
            <a:ext cx="8858250" cy="2214562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Запомни правило!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Не с 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деепричастиями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пишутся </a:t>
            </a:r>
            <a:r>
              <a:rPr lang="ru-RU" sz="66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раздельно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dirty="0" smtClean="0"/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3000375"/>
            <a:ext cx="8429625" cy="2638425"/>
          </a:xfrm>
        </p:spPr>
        <p:txBody>
          <a:bodyPr/>
          <a:lstStyle/>
          <a:p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Кроме тех случаев, когда без не деепричастие не употребляется</a:t>
            </a:r>
          </a:p>
        </p:txBody>
      </p:sp>
    </p:spTree>
    <p:extLst>
      <p:ext uri="{BB962C8B-B14F-4D97-AF65-F5344CB8AC3E}">
        <p14:creationId xmlns:p14="http://schemas.microsoft.com/office/powerpoint/2010/main" val="3691327091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10001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Алгоритм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1571625"/>
            <a:ext cx="8358187" cy="4067175"/>
          </a:xfrm>
        </p:spPr>
        <p:txBody>
          <a:bodyPr/>
          <a:lstStyle/>
          <a:p>
            <a:pPr eaLnBrk="1" hangingPunct="1"/>
            <a:r>
              <a:rPr lang="ru-RU" smtClean="0"/>
              <a:t>1. Определить часть речи.</a:t>
            </a:r>
          </a:p>
          <a:p>
            <a:pPr eaLnBrk="1" hangingPunct="1"/>
            <a:r>
              <a:rPr lang="ru-RU" smtClean="0"/>
              <a:t>2. Проверить - употребляется слово </a:t>
            </a:r>
          </a:p>
          <a:p>
            <a:pPr eaLnBrk="1" hangingPunct="1"/>
            <a:r>
              <a:rPr lang="ru-RU" smtClean="0"/>
              <a:t>без не.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 </a:t>
            </a:r>
            <a:r>
              <a:rPr lang="ru-RU" b="1" smtClean="0">
                <a:solidFill>
                  <a:srgbClr val="FFFF00"/>
                </a:solidFill>
              </a:rPr>
              <a:t>Да </a:t>
            </a:r>
            <a:r>
              <a:rPr lang="ru-RU" smtClean="0"/>
              <a:t>                   </a:t>
            </a:r>
            <a:r>
              <a:rPr lang="ru-RU" b="1" smtClean="0">
                <a:solidFill>
                  <a:srgbClr val="FFFF00"/>
                </a:solidFill>
              </a:rPr>
              <a:t>Нет</a:t>
            </a:r>
          </a:p>
          <a:p>
            <a:pPr algn="l" eaLnBrk="1" hangingPunct="1"/>
            <a:r>
              <a:rPr lang="ru-RU" smtClean="0"/>
              <a:t>                            </a:t>
            </a:r>
          </a:p>
          <a:p>
            <a:pPr eaLnBrk="1" hangingPunct="1"/>
            <a:r>
              <a:rPr lang="ru-RU" b="1" smtClean="0">
                <a:solidFill>
                  <a:srgbClr val="FFFF00"/>
                </a:solidFill>
              </a:rPr>
              <a:t>Раздельно </a:t>
            </a:r>
            <a:r>
              <a:rPr lang="ru-RU" smtClean="0"/>
              <a:t>       </a:t>
            </a:r>
            <a:r>
              <a:rPr lang="ru-RU" b="1" smtClean="0">
                <a:solidFill>
                  <a:srgbClr val="FFFF00"/>
                </a:solidFill>
              </a:rPr>
              <a:t>Слитно</a:t>
            </a:r>
          </a:p>
          <a:p>
            <a:pPr eaLnBrk="1" hangingPunct="1"/>
            <a:endParaRPr lang="ru-RU" smtClean="0"/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 rot="5400000">
            <a:off x="3357563" y="3214688"/>
            <a:ext cx="785812" cy="78581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 bwMode="auto">
          <a:xfrm rot="16200000" flipH="1">
            <a:off x="4857750" y="3214688"/>
            <a:ext cx="857250" cy="8572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 bwMode="auto">
          <a:xfrm rot="5400000">
            <a:off x="2929732" y="4714081"/>
            <a:ext cx="571500" cy="15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 bwMode="auto">
          <a:xfrm rot="5400000">
            <a:off x="5786438" y="4643438"/>
            <a:ext cx="573087" cy="15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965035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 sz="4000" dirty="0">
                <a:solidFill>
                  <a:srgbClr val="E37373"/>
                </a:solidFill>
              </a:rPr>
              <a:t>Игра «Будь внимателен!»</a:t>
            </a:r>
            <a:r>
              <a:rPr lang="ru-RU" sz="4000">
                <a:solidFill>
                  <a:srgbClr val="E37373"/>
                </a:solidFill>
              </a:rPr>
              <a:t/>
            </a:r>
            <a:br>
              <a:rPr lang="ru-RU" sz="4000">
                <a:solidFill>
                  <a:srgbClr val="E37373"/>
                </a:solidFill>
              </a:rPr>
            </a:br>
            <a:r>
              <a:rPr lang="ru-RU" sz="4000" dirty="0">
                <a:solidFill>
                  <a:srgbClr val="FFFF00"/>
                </a:solidFill>
              </a:rPr>
              <a:t/>
            </a:r>
            <a:br>
              <a:rPr lang="ru-RU" sz="4000" dirty="0">
                <a:solidFill>
                  <a:srgbClr val="FFFF00"/>
                </a:solidFill>
              </a:rPr>
            </a:b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73238"/>
            <a:ext cx="2592388" cy="201612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1773238"/>
            <a:ext cx="8280400" cy="425132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(не)торопясь                        (не)доумевая</a:t>
            </a:r>
          </a:p>
          <a:p>
            <a:pPr>
              <a:buFontTx/>
              <a:buNone/>
            </a:pPr>
            <a:r>
              <a:rPr lang="ru-RU"/>
              <a:t> (не)годуя                              (не)говоря</a:t>
            </a:r>
          </a:p>
          <a:p>
            <a:pPr>
              <a:buFontTx/>
              <a:buNone/>
            </a:pPr>
            <a:r>
              <a:rPr lang="ru-RU"/>
              <a:t> (не)читая                              (не)смеясь</a:t>
            </a:r>
          </a:p>
          <a:p>
            <a:pPr>
              <a:buFontTx/>
              <a:buNone/>
            </a:pPr>
            <a:r>
              <a:rPr lang="ru-RU"/>
              <a:t> (не)навидя                            (не)досыпая</a:t>
            </a:r>
          </a:p>
        </p:txBody>
      </p:sp>
      <p:pic>
        <p:nvPicPr>
          <p:cNvPr id="9226" name="Picture 10" descr="сканирование0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005263"/>
            <a:ext cx="2484437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 descr="сканирование0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05263"/>
            <a:ext cx="2484438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732793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938"/>
          </a:xfrm>
        </p:spPr>
        <p:txBody>
          <a:bodyPr/>
          <a:lstStyle/>
          <a:p>
            <a:r>
              <a:rPr lang="ru-RU">
                <a:solidFill>
                  <a:srgbClr val="F72933"/>
                </a:solidFill>
              </a:rPr>
              <a:t>Проверьте!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05263"/>
            <a:ext cx="8229600" cy="20907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</a:t>
            </a:r>
            <a:r>
              <a:rPr lang="ru-RU" sz="2400">
                <a:solidFill>
                  <a:srgbClr val="FFFF00"/>
                </a:solidFill>
              </a:rPr>
              <a:t>не торопясь                                         негодуя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FFFF00"/>
                </a:solidFill>
              </a:rPr>
              <a:t> не читая                                               недоумевая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FFFF00"/>
                </a:solidFill>
              </a:rPr>
              <a:t> не говоря                                             ненавидя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FFFF00"/>
                </a:solidFill>
              </a:rPr>
              <a:t> не смеясь                                             недосыпая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6600"/>
                </a:solidFill>
              </a:rPr>
              <a:t>                                                                                            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724525" y="52292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516688" y="52292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295" name="Picture 7" descr="сканирование0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2808288" cy="280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сканирование00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052513"/>
            <a:ext cx="2555875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023009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Творческая работа.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8013" cy="6129339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    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Замени </a:t>
            </a:r>
            <a:r>
              <a:rPr lang="ru-RU" dirty="0">
                <a:solidFill>
                  <a:srgbClr val="FFFF00"/>
                </a:solidFill>
              </a:rPr>
              <a:t>выделенные слова      деепричастиями с</a:t>
            </a:r>
            <a:r>
              <a:rPr lang="ru-RU" dirty="0">
                <a:solidFill>
                  <a:srgbClr val="006600"/>
                </a:solidFill>
              </a:rPr>
              <a:t> </a:t>
            </a:r>
            <a:r>
              <a:rPr lang="ru-RU" b="1" i="1" dirty="0"/>
              <a:t>не</a:t>
            </a:r>
            <a:r>
              <a:rPr lang="ru-RU" b="1" i="1" dirty="0" smtClean="0"/>
              <a:t>.</a:t>
            </a:r>
          </a:p>
          <a:p>
            <a:pPr>
              <a:buNone/>
            </a:pPr>
            <a:endParaRPr lang="ru-RU" b="1" i="1" dirty="0"/>
          </a:p>
          <a:p>
            <a:pPr>
              <a:buNone/>
            </a:pPr>
            <a:endParaRPr lang="ru-RU" b="1" i="1" dirty="0"/>
          </a:p>
          <a:p>
            <a:pPr>
              <a:buFontTx/>
              <a:buNone/>
            </a:pPr>
            <a:r>
              <a:rPr lang="ru-RU" b="1" i="1" dirty="0" smtClean="0"/>
              <a:t>    </a:t>
            </a:r>
            <a:r>
              <a:rPr lang="ru-RU" sz="3600" dirty="0">
                <a:solidFill>
                  <a:srgbClr val="FF0066"/>
                </a:solidFill>
              </a:rPr>
              <a:t>Ласточки </a:t>
            </a:r>
            <a:r>
              <a:rPr lang="ru-RU" sz="3600" b="1" i="1" dirty="0">
                <a:solidFill>
                  <a:srgbClr val="FF0066"/>
                </a:solidFill>
              </a:rPr>
              <a:t>без умолку</a:t>
            </a:r>
            <a:r>
              <a:rPr lang="ru-RU" sz="3600" dirty="0">
                <a:solidFill>
                  <a:srgbClr val="FF0066"/>
                </a:solidFill>
              </a:rPr>
              <a:t> щебетали</a:t>
            </a:r>
            <a:r>
              <a:rPr lang="ru-RU" sz="3600" dirty="0" smtClean="0">
                <a:solidFill>
                  <a:srgbClr val="FF0066"/>
                </a:solidFill>
              </a:rPr>
              <a:t>.</a:t>
            </a:r>
            <a:endParaRPr lang="ru-RU" sz="3600" dirty="0">
              <a:solidFill>
                <a:srgbClr val="FF0066"/>
              </a:solidFill>
            </a:endParaRPr>
          </a:p>
          <a:p>
            <a:pPr>
              <a:buFontTx/>
              <a:buNone/>
            </a:pPr>
            <a:r>
              <a:rPr lang="ru-RU" sz="3600" dirty="0">
                <a:solidFill>
                  <a:srgbClr val="FF0066"/>
                </a:solidFill>
              </a:rPr>
              <a:t>    Снег шел всю неделю</a:t>
            </a:r>
            <a:r>
              <a:rPr lang="ru-RU" sz="3600" b="1" i="1" dirty="0">
                <a:solidFill>
                  <a:srgbClr val="FF0066"/>
                </a:solidFill>
              </a:rPr>
              <a:t> беспрестанно</a:t>
            </a:r>
            <a:r>
              <a:rPr lang="ru-RU" sz="3600" dirty="0">
                <a:solidFill>
                  <a:srgbClr val="FF0066"/>
                </a:solidFill>
              </a:rPr>
              <a:t>.</a:t>
            </a:r>
          </a:p>
          <a:p>
            <a:pPr>
              <a:buFontTx/>
              <a:buNone/>
            </a:pPr>
            <a:r>
              <a:rPr lang="ru-RU" sz="3600" dirty="0">
                <a:solidFill>
                  <a:srgbClr val="FF0066"/>
                </a:solidFill>
              </a:rPr>
              <a:t>    Ребята работали в поле </a:t>
            </a:r>
            <a:r>
              <a:rPr lang="ru-RU" sz="3600" b="1" i="1" dirty="0">
                <a:solidFill>
                  <a:srgbClr val="FF0066"/>
                </a:solidFill>
              </a:rPr>
              <a:t>без устали</a:t>
            </a:r>
            <a:r>
              <a:rPr lang="ru-RU" sz="3600" dirty="0">
                <a:solidFill>
                  <a:srgbClr val="FF00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7366900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361685" cy="16981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Лексическая работа. 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i="1" dirty="0" smtClean="0"/>
              <a:t>1</a:t>
            </a:r>
            <a:r>
              <a:rPr lang="ru-RU" i="1" dirty="0"/>
              <a:t>. </a:t>
            </a:r>
            <a:r>
              <a:rPr lang="ru-RU" i="1" dirty="0" err="1"/>
              <a:t>Пиша</a:t>
            </a:r>
            <a:r>
              <a:rPr lang="ru-RU" i="1" dirty="0"/>
              <a:t> тебе об этом…</a:t>
            </a:r>
            <a:br>
              <a:rPr lang="ru-RU" i="1" dirty="0"/>
            </a:br>
            <a:r>
              <a:rPr lang="ru-RU" i="1" dirty="0"/>
              <a:t>(у </a:t>
            </a:r>
            <a:r>
              <a:rPr lang="ru-RU" i="1" dirty="0" err="1"/>
              <a:t>Н.Некрасова</a:t>
            </a:r>
            <a:r>
              <a:rPr lang="ru-RU" i="1" dirty="0"/>
              <a:t>)</a:t>
            </a:r>
            <a:endParaRPr lang="ru-RU" dirty="0"/>
          </a:p>
          <a:p>
            <a:r>
              <a:rPr lang="ru-RU" i="1" dirty="0"/>
              <a:t>2. </a:t>
            </a:r>
            <a:r>
              <a:rPr lang="ru-RU" i="1" dirty="0" err="1"/>
              <a:t>Бежа</a:t>
            </a:r>
            <a:r>
              <a:rPr lang="ru-RU" i="1" dirty="0"/>
              <a:t> изо всех сил…</a:t>
            </a:r>
            <a:br>
              <a:rPr lang="ru-RU" i="1" dirty="0"/>
            </a:br>
            <a:r>
              <a:rPr lang="ru-RU" i="1" dirty="0"/>
              <a:t>(у </a:t>
            </a:r>
            <a:r>
              <a:rPr lang="ru-RU" i="1" dirty="0" err="1"/>
              <a:t>М.Ю.Лермонтова</a:t>
            </a:r>
            <a:r>
              <a:rPr lang="ru-RU" i="1" dirty="0"/>
              <a:t>)</a:t>
            </a:r>
            <a:endParaRPr lang="ru-RU" dirty="0"/>
          </a:p>
          <a:p>
            <a:r>
              <a:rPr lang="ru-RU" i="1" dirty="0"/>
              <a:t>3. Лия горькие слезы…</a:t>
            </a:r>
            <a:br>
              <a:rPr lang="ru-RU" i="1" dirty="0"/>
            </a:br>
            <a:r>
              <a:rPr lang="ru-RU" i="1" dirty="0" err="1"/>
              <a:t>Могя</a:t>
            </a:r>
            <a:r>
              <a:rPr lang="ru-RU" i="1" dirty="0"/>
              <a:t> это сделать…</a:t>
            </a:r>
            <a:br>
              <a:rPr lang="ru-RU" i="1" dirty="0"/>
            </a:br>
            <a:r>
              <a:rPr lang="ru-RU" i="1" dirty="0"/>
              <a:t>Громко поя песни…</a:t>
            </a:r>
            <a:br>
              <a:rPr lang="ru-RU" i="1" dirty="0"/>
            </a:br>
            <a:r>
              <a:rPr lang="ru-RU" i="1" dirty="0"/>
              <a:t>(у </a:t>
            </a:r>
            <a:r>
              <a:rPr lang="ru-RU" i="1" dirty="0" err="1"/>
              <a:t>Л.Толстого</a:t>
            </a:r>
            <a:r>
              <a:rPr lang="ru-RU" i="1" dirty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011468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126</Words>
  <Application>Microsoft Office PowerPoint</Application>
  <PresentationFormat>Экран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Раздельное написание не с деепричастиями.</vt:lpstr>
      <vt:lpstr>Не с деепричастиями</vt:lpstr>
      <vt:lpstr> Запомни правило! Не с деепричастиями пишутся раздельно </vt:lpstr>
      <vt:lpstr>Алгоритм</vt:lpstr>
      <vt:lpstr>Игра «Будь внимателен!»  </vt:lpstr>
      <vt:lpstr>Проверьте!</vt:lpstr>
      <vt:lpstr>Творческая работа.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Раздельное написание не с деепричастиями.</dc:title>
  <dc:creator>6-37</dc:creator>
  <cp:lastModifiedBy>6-37</cp:lastModifiedBy>
  <cp:revision>5</cp:revision>
  <dcterms:created xsi:type="dcterms:W3CDTF">2014-12-01T11:16:01Z</dcterms:created>
  <dcterms:modified xsi:type="dcterms:W3CDTF">2015-05-07T08:20:53Z</dcterms:modified>
</cp:coreProperties>
</file>