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95"/>
    <a:srgbClr val="00FF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D358FC-0089-4B35-94BA-5FC6BC608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EA783-7432-462E-B513-3F6DA0D75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5AD3A-37E7-476A-B278-C6119E89A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E049-F11A-42FE-ABE1-F3FB45EC5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AFA99-7455-4FB9-B237-BB2691822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63CB5-8788-4290-AC95-2DBB44EE9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B693-91E9-4B5E-8922-E01E67D05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C5717-7153-41BA-9812-24D2D78DF9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27BFF-1BE8-40FA-A80E-864FA7FC8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BD195-CB30-404E-B97A-CE2F1E30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844409-3C5E-4474-916A-FC1298CC8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0AC9DB-1232-4313-B785-82DC306E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500043"/>
            <a:ext cx="8281987" cy="18573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u="sng" dirty="0">
                <a:solidFill>
                  <a:srgbClr val="00FFFE"/>
                </a:solidFill>
              </a:rPr>
              <a:t/>
            </a:r>
            <a:br>
              <a:rPr lang="ru-RU" sz="4800" u="sng" dirty="0">
                <a:solidFill>
                  <a:srgbClr val="00FFFE"/>
                </a:solidFill>
              </a:rPr>
            </a:br>
            <a:r>
              <a:rPr lang="ru-RU" sz="4800" u="sng" dirty="0"/>
              <a:t>Бактериологическое оружие и его воздействие на организм человека.</a:t>
            </a:r>
          </a:p>
        </p:txBody>
      </p:sp>
      <p:pic>
        <p:nvPicPr>
          <p:cNvPr id="7" name="Рисунок 6" descr="pic_1358822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86058"/>
            <a:ext cx="7358114" cy="3857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8424863" cy="4679950"/>
          </a:xfrm>
        </p:spPr>
        <p:txBody>
          <a:bodyPr/>
          <a:lstStyle/>
          <a:p>
            <a:r>
              <a:rPr lang="ru-RU" b="1">
                <a:latin typeface="Comic Sans MS" pitchFamily="66" charset="0"/>
              </a:rPr>
              <a:t>вдыхания ими заражённого воздуха;</a:t>
            </a:r>
          </a:p>
          <a:p>
            <a:r>
              <a:rPr lang="ru-RU" b="1">
                <a:latin typeface="Comic Sans MS" pitchFamily="66" charset="0"/>
              </a:rPr>
              <a:t>попадания микробов или токсинов на слизистую оболочку и повреждённую кожу;</a:t>
            </a:r>
          </a:p>
          <a:p>
            <a:r>
              <a:rPr lang="ru-RU" b="1">
                <a:latin typeface="Comic Sans MS" pitchFamily="66" charset="0"/>
              </a:rPr>
              <a:t>употребления в пищу заражённых продуктов питания и воды;</a:t>
            </a:r>
          </a:p>
          <a:p>
            <a:r>
              <a:rPr lang="ru-RU" b="1">
                <a:latin typeface="Comic Sans MS" pitchFamily="66" charset="0"/>
              </a:rPr>
              <a:t>укусов заражённых насекомых и клещей;</a:t>
            </a:r>
          </a:p>
        </p:txBody>
      </p:sp>
      <p:sp>
        <p:nvSpPr>
          <p:cNvPr id="7783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u="sng">
                <a:latin typeface="Comic Sans MS" pitchFamily="66" charset="0"/>
              </a:rPr>
              <a:t>Заболевание людей происходит в результате: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23850" y="1428736"/>
            <a:ext cx="8521700" cy="2500330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>
                <a:latin typeface="Comic Sans MS" pitchFamily="66" charset="0"/>
              </a:rPr>
              <a:t>соприкосновения с заражёнными предметами или непосредственного общения с больными людьми;</a:t>
            </a:r>
          </a:p>
          <a:p>
            <a:r>
              <a:rPr lang="ru-RU" sz="2900" b="1" dirty="0">
                <a:latin typeface="Comic Sans MS" pitchFamily="66" charset="0"/>
              </a:rPr>
              <a:t>ранения осколками боеприпасов, снаряжённых бактериальными средствами;  </a:t>
            </a:r>
          </a:p>
          <a:p>
            <a:r>
              <a:rPr lang="ru-RU" sz="2900" b="1" dirty="0">
                <a:solidFill>
                  <a:schemeClr val="tx2"/>
                </a:solidFill>
                <a:latin typeface="Comic Sans MS" pitchFamily="66" charset="0"/>
              </a:rPr>
              <a:t>Ряд заболеваний быстро передаётся от больных людей к здоровым и вызывает эпидемии(чумы, холеры, тифа, гриппа).</a:t>
            </a:r>
          </a:p>
        </p:txBody>
      </p:sp>
      <p:sp>
        <p:nvSpPr>
          <p:cNvPr id="819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u="sng">
                <a:latin typeface="Comic Sans MS" pitchFamily="66" charset="0"/>
              </a:rPr>
              <a:t>Заражение людей происходит в результате:</a:t>
            </a:r>
          </a:p>
        </p:txBody>
      </p:sp>
      <p:pic>
        <p:nvPicPr>
          <p:cNvPr id="6" name="Рисунок 5" descr="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429000"/>
            <a:ext cx="734139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95288" y="1905000"/>
            <a:ext cx="8450262" cy="259557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chemeClr val="tx2"/>
                </a:solidFill>
                <a:latin typeface="Comic Sans MS" pitchFamily="66" charset="0"/>
              </a:rPr>
              <a:t>Вакцино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 – сывороточные препараты</a:t>
            </a:r>
            <a:r>
              <a:rPr lang="ru-RU" b="1" dirty="0">
                <a:latin typeface="Comic Sans MS" pitchFamily="66" charset="0"/>
              </a:rPr>
              <a:t>;</a:t>
            </a:r>
          </a:p>
          <a:p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Антибиотики;</a:t>
            </a:r>
          </a:p>
          <a:p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Сульфаниламидные</a:t>
            </a:r>
            <a:r>
              <a:rPr lang="ru-RU" b="1" dirty="0">
                <a:latin typeface="Comic Sans MS" pitchFamily="66" charset="0"/>
              </a:rPr>
              <a:t> и др. 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лекарственные вещества</a:t>
            </a:r>
            <a:r>
              <a:rPr lang="ru-RU" b="1" dirty="0">
                <a:latin typeface="Comic Sans MS" pitchFamily="66" charset="0"/>
              </a:rPr>
              <a:t>, используемые для специальной и экстренной профилактики инфекционных болезней; </a:t>
            </a:r>
          </a:p>
          <a:p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специальные химические вещества.</a:t>
            </a:r>
          </a:p>
        </p:txBody>
      </p:sp>
      <p:sp>
        <p:nvSpPr>
          <p:cNvPr id="849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u="sng">
                <a:latin typeface="Comic Sans MS" pitchFamily="66" charset="0"/>
              </a:rPr>
              <a:t>К медицинским средствам защиты населения от бактериологического оружия относятся:</a:t>
            </a:r>
          </a:p>
        </p:txBody>
      </p:sp>
      <p:pic>
        <p:nvPicPr>
          <p:cNvPr id="6" name="Рисунок 5" descr="a-vaccine-with-gold-dust-stimulates-the-immune-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433588"/>
            <a:ext cx="4310066" cy="2424412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357694"/>
            <a:ext cx="400052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113087"/>
          </a:xfrm>
        </p:spPr>
        <p:txBody>
          <a:bodyPr>
            <a:normAutofit fontScale="90000"/>
          </a:bodyPr>
          <a:lstStyle/>
          <a:p>
            <a:r>
              <a:rPr lang="ru-RU" sz="4000" u="sng" dirty="0">
                <a:latin typeface="Comic Sans MS" pitchFamily="66" charset="0"/>
              </a:rPr>
              <a:t>При обнаружении признаков применения данного оружия немедленно надевают противогазы(респираторы, маски, а также средства для защиты кожи).</a:t>
            </a:r>
          </a:p>
        </p:txBody>
      </p:sp>
      <p:pic>
        <p:nvPicPr>
          <p:cNvPr id="5" name="Рисунок 4" descr="Ebola_do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000372"/>
            <a:ext cx="4357718" cy="3714776"/>
          </a:xfrm>
          <a:prstGeom prst="rect">
            <a:avLst/>
          </a:prstGeom>
        </p:spPr>
      </p:pic>
      <p:pic>
        <p:nvPicPr>
          <p:cNvPr id="6" name="Рисунок 5" descr="virus-eb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4476759" cy="298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309099" flipV="1">
            <a:off x="645622" y="1355334"/>
            <a:ext cx="8115328" cy="17196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так часто желаем друг другу здоровье и так редко задумываемся, что это такое!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4786322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mile 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57496"/>
            <a:ext cx="2687614" cy="200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353425" cy="2087563"/>
          </a:xfrm>
        </p:spPr>
        <p:txBody>
          <a:bodyPr>
            <a:normAutofit fontScale="90000"/>
          </a:bodyPr>
          <a:lstStyle/>
          <a:p>
            <a:r>
              <a:rPr lang="ru-RU" sz="3600" u="sng">
                <a:latin typeface="Comic Sans MS" pitchFamily="66" charset="0"/>
              </a:rPr>
              <a:t>Бактериологическое оружие</a:t>
            </a:r>
            <a:r>
              <a:rPr lang="ru-RU" sz="3200">
                <a:latin typeface="Comic Sans MS" pitchFamily="66" charset="0"/>
              </a:rPr>
              <a:t> – это специальные боеприпасы и боевые приборы, снаряжённые биологическими средствами.</a:t>
            </a:r>
            <a:r>
              <a:rPr lang="ru-RU" sz="3200" b="0"/>
              <a:t> 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643182"/>
            <a:ext cx="8715436" cy="3857652"/>
          </a:xfrm>
        </p:spPr>
        <p:txBody>
          <a:bodyPr/>
          <a:lstStyle/>
          <a:p>
            <a:endParaRPr lang="ru-RU" b="1" u="sng" dirty="0">
              <a:latin typeface="Comic Sans MS" pitchFamily="66" charset="0"/>
            </a:endParaRPr>
          </a:p>
          <a:p>
            <a:r>
              <a:rPr lang="ru-RU" b="1" u="sng" dirty="0">
                <a:latin typeface="Comic Sans MS" pitchFamily="66" charset="0"/>
              </a:rPr>
              <a:t>Разновидности биологического оружия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258888" y="3644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4643438" y="3644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7885113" y="37163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132138" y="36449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6372225" y="37163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95288" y="4292600"/>
            <a:ext cx="178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Comic Sans MS" pitchFamily="66" charset="0"/>
              </a:rPr>
              <a:t>Бактерии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571736" y="4786322"/>
            <a:ext cx="1485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Comic Sans MS" pitchFamily="66" charset="0"/>
              </a:rPr>
              <a:t>Вирусы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708400" y="4292600"/>
            <a:ext cx="1952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  <a:latin typeface="Comic Sans MS" pitchFamily="66" charset="0"/>
              </a:rPr>
              <a:t>Риккетсии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724525" y="4797425"/>
            <a:ext cx="1385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  <a:latin typeface="Comic Sans MS" pitchFamily="66" charset="0"/>
              </a:rPr>
              <a:t>Грибки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164388" y="4365625"/>
            <a:ext cx="1704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latin typeface="Comic Sans MS" pitchFamily="66" charset="0"/>
              </a:rPr>
              <a:t>Токсины</a:t>
            </a:r>
          </a:p>
        </p:txBody>
      </p:sp>
      <p:pic>
        <p:nvPicPr>
          <p:cNvPr id="16" name="Рисунок 15" descr="0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2570408" cy="1928802"/>
          </a:xfrm>
          <a:prstGeom prst="rect">
            <a:avLst/>
          </a:prstGeom>
        </p:spPr>
      </p:pic>
      <p:pic>
        <p:nvPicPr>
          <p:cNvPr id="17" name="Рисунок 16" descr="2282759-wirus-643-4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5286388"/>
            <a:ext cx="1919280" cy="1357322"/>
          </a:xfrm>
          <a:prstGeom prst="rect">
            <a:avLst/>
          </a:prstGeom>
        </p:spPr>
      </p:pic>
      <p:pic>
        <p:nvPicPr>
          <p:cNvPr id="18" name="Рисунок 17" descr="RICKETTSIA_RICKETTS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786322"/>
            <a:ext cx="1765108" cy="1785925"/>
          </a:xfrm>
          <a:prstGeom prst="rect">
            <a:avLst/>
          </a:prstGeom>
        </p:spPr>
      </p:pic>
      <p:pic>
        <p:nvPicPr>
          <p:cNvPr id="19" name="Рисунок 18" descr="5-12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5286388"/>
            <a:ext cx="1703113" cy="1428760"/>
          </a:xfrm>
          <a:prstGeom prst="rect">
            <a:avLst/>
          </a:prstGeom>
        </p:spPr>
      </p:pic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929198"/>
            <a:ext cx="178591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6" grpId="0" animBg="1"/>
      <p:bldP spid="56327" grpId="0" animBg="1"/>
      <p:bldP spid="56328" grpId="0" animBg="1"/>
      <p:bldP spid="56329" grpId="0" animBg="1"/>
      <p:bldP spid="563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353425" cy="411321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поражающее действие основано на использовании болезнетворных свойств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микроорганизмов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вырабатываемых некоторыми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бактериями ядов(токсинов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).Оно предназначено для массового поражения людей и т.д.Оказывает поражающее воздействие в течение длительного времени, имеет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скрытый(инкубационный) период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определяется с помощью лабораторных исследований. Микробы и токсины трудно обнаруживаются во внешней среде, могут проникать вместе с воздухом в негерметизированные укрытия и помещения</a:t>
            </a:r>
            <a:r>
              <a:rPr lang="ru-RU" sz="26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" name="Рисунок 4" descr="mikrob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857628"/>
            <a:ext cx="728667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571612"/>
            <a:ext cx="8377237" cy="30003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500" b="1" dirty="0">
                <a:latin typeface="Comic Sans MS" pitchFamily="66" charset="0"/>
              </a:rPr>
              <a:t>Глухой, в отличие от обычных боеприпасов, звук разрыва снарядов и бомб;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Comic Sans MS" pitchFamily="66" charset="0"/>
              </a:rPr>
              <a:t>Наличие в местах разрывов крупных осколков и отдельных частей боеприпасов;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Comic Sans MS" pitchFamily="66" charset="0"/>
              </a:rPr>
              <a:t>Появление капель жидкости или порошкообразных веществ на местности;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Comic Sans MS" pitchFamily="66" charset="0"/>
              </a:rPr>
              <a:t>Необычное скопление насекомых и клещей в местах разрыва боеприпасов и падения контейнеров;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Comic Sans MS" pitchFamily="66" charset="0"/>
              </a:rPr>
              <a:t>Массовые заболевание людей и животных.</a:t>
            </a:r>
          </a:p>
          <a:p>
            <a:pPr>
              <a:lnSpc>
                <a:spcPct val="90000"/>
              </a:lnSpc>
            </a:pPr>
            <a:endParaRPr lang="ru-RU" sz="1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u="sng" dirty="0">
                <a:latin typeface="Comic Sans MS" pitchFamily="66" charset="0"/>
              </a:rPr>
              <a:t>Признаки применяемого бактериологического оружия:</a:t>
            </a:r>
          </a:p>
        </p:txBody>
      </p:sp>
      <p:pic>
        <p:nvPicPr>
          <p:cNvPr id="6" name="Рисунок 5" descr="54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429132"/>
            <a:ext cx="3571900" cy="2428868"/>
          </a:xfrm>
          <a:prstGeom prst="rect">
            <a:avLst/>
          </a:prstGeom>
        </p:spPr>
      </p:pic>
      <p:pic>
        <p:nvPicPr>
          <p:cNvPr id="7" name="Рисунок 6" descr="kene_yok_ama_dikkat_h15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357694"/>
            <a:ext cx="3214686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204200" cy="1727200"/>
          </a:xfrm>
        </p:spPr>
        <p:txBody>
          <a:bodyPr/>
          <a:lstStyle/>
          <a:p>
            <a:r>
              <a:rPr lang="ru-RU" sz="3400" b="0" u="sng">
                <a:latin typeface="Comic Sans MS" pitchFamily="66" charset="0"/>
              </a:rPr>
              <a:t>Бактерии </a:t>
            </a:r>
            <a:r>
              <a:rPr lang="ru-RU" sz="3400" b="0">
                <a:latin typeface="Comic Sans MS" pitchFamily="66" charset="0"/>
              </a:rPr>
              <a:t>– одноклеточные микроорганизмы растительного происхождения.</a:t>
            </a:r>
            <a:r>
              <a:rPr lang="ru-RU" sz="2400" b="0"/>
              <a:t> </a:t>
            </a:r>
            <a:r>
              <a:rPr lang="ru-RU" sz="3200" b="0"/>
              <a:t> </a:t>
            </a:r>
            <a:endParaRPr lang="ru-RU" sz="3200" u="sng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133601"/>
            <a:ext cx="8208963" cy="20812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Comic Sans MS" pitchFamily="66" charset="0"/>
              </a:rPr>
              <a:t>Некоторые виды во внешней среде образуют защитные оболочки, повышающие их устойчивость к дезинфицирующими средствами.</a:t>
            </a:r>
          </a:p>
          <a:p>
            <a:pPr>
              <a:lnSpc>
                <a:spcPct val="90000"/>
              </a:lnSpc>
            </a:pPr>
            <a:endParaRPr lang="ru-RU" sz="3600" b="1" u="sng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u="sng" dirty="0">
                <a:solidFill>
                  <a:schemeClr val="tx2"/>
                </a:solidFill>
                <a:latin typeface="Comic Sans MS" pitchFamily="66" charset="0"/>
              </a:rPr>
              <a:t>Пример заболеваний: чума, холера, бруцеллез, сибирская язва, столбняк. </a:t>
            </a:r>
          </a:p>
        </p:txBody>
      </p:sp>
      <p:pic>
        <p:nvPicPr>
          <p:cNvPr id="6" name="Рисунок 5" descr="01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143380"/>
            <a:ext cx="2857500" cy="2200275"/>
          </a:xfrm>
          <a:prstGeom prst="rect">
            <a:avLst/>
          </a:prstGeom>
        </p:spPr>
      </p:pic>
      <p:pic>
        <p:nvPicPr>
          <p:cNvPr id="7" name="Рисунок 6" descr="anthr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143380"/>
            <a:ext cx="2240280" cy="1947672"/>
          </a:xfrm>
          <a:prstGeom prst="rect">
            <a:avLst/>
          </a:prstGeom>
        </p:spPr>
      </p:pic>
      <p:pic>
        <p:nvPicPr>
          <p:cNvPr id="8" name="Рисунок 7" descr="russsecrt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143380"/>
            <a:ext cx="2357434" cy="2250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772400" cy="1736725"/>
          </a:xfrm>
        </p:spPr>
        <p:txBody>
          <a:bodyPr/>
          <a:lstStyle/>
          <a:p>
            <a:r>
              <a:rPr lang="ru-RU" sz="4800" u="sng">
                <a:latin typeface="Comic Sans MS" pitchFamily="66" charset="0"/>
              </a:rPr>
              <a:t>Вирусы</a:t>
            </a:r>
            <a:r>
              <a:rPr lang="ru-RU" sz="4000" u="sng">
                <a:latin typeface="Comic Sans MS" pitchFamily="66" charset="0"/>
              </a:rPr>
              <a:t> </a:t>
            </a:r>
            <a:r>
              <a:rPr lang="ru-RU" sz="4000">
                <a:latin typeface="Comic Sans MS" pitchFamily="66" charset="0"/>
              </a:rPr>
              <a:t>-</a:t>
            </a:r>
            <a:r>
              <a:rPr lang="ru-RU">
                <a:latin typeface="Comic Sans MS" pitchFamily="66" charset="0"/>
              </a:rPr>
              <a:t> </a:t>
            </a:r>
            <a:r>
              <a:rPr lang="ru-RU" sz="4000">
                <a:latin typeface="Comic Sans MS" pitchFamily="66" charset="0"/>
              </a:rPr>
              <a:t>мельчайшие</a:t>
            </a:r>
            <a:r>
              <a:rPr lang="ru-RU" sz="4400">
                <a:latin typeface="Comic Sans MS" pitchFamily="66" charset="0"/>
              </a:rPr>
              <a:t> </a:t>
            </a:r>
            <a:r>
              <a:rPr lang="ru-RU" sz="4000">
                <a:latin typeface="Comic Sans MS" pitchFamily="66" charset="0"/>
              </a:rPr>
              <a:t>микроорганизмы.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989138"/>
            <a:ext cx="8137525" cy="229711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Arial Black" pitchFamily="34" charset="0"/>
              </a:rPr>
              <a:t>В </a:t>
            </a:r>
            <a:r>
              <a:rPr lang="ru-RU" sz="2800" b="1" dirty="0">
                <a:latin typeface="Comic Sans MS" pitchFamily="66" charset="0"/>
              </a:rPr>
              <a:t>отличие от бактерий могут расти и размножаться только в живых тканях. Хорошо переносят высушивание.</a:t>
            </a:r>
          </a:p>
          <a:p>
            <a:endParaRPr lang="ru-RU" sz="3600" b="1" u="sng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z="3600" b="1" u="sng" dirty="0">
                <a:solidFill>
                  <a:schemeClr val="tx2"/>
                </a:solidFill>
                <a:latin typeface="Comic Sans MS" pitchFamily="66" charset="0"/>
              </a:rPr>
              <a:t>Вызывают у человека натуральную оспу, жёлтую лихорадку. </a:t>
            </a:r>
          </a:p>
        </p:txBody>
      </p:sp>
      <p:pic>
        <p:nvPicPr>
          <p:cNvPr id="6" name="Рисунок 5" descr="1332132325_x_3228ca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38608"/>
            <a:ext cx="3767231" cy="2719392"/>
          </a:xfrm>
          <a:prstGeom prst="rect">
            <a:avLst/>
          </a:prstGeom>
        </p:spPr>
      </p:pic>
      <p:pic>
        <p:nvPicPr>
          <p:cNvPr id="7" name="Рисунок 6" descr="270_270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286256"/>
            <a:ext cx="2643206" cy="2571744"/>
          </a:xfrm>
          <a:prstGeom prst="rect">
            <a:avLst/>
          </a:prstGeom>
        </p:spPr>
      </p:pic>
      <p:pic>
        <p:nvPicPr>
          <p:cNvPr id="8" name="Рисунок 7" descr="small-p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214818"/>
            <a:ext cx="2547937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374062" cy="4470409"/>
          </a:xfrm>
        </p:spPr>
        <p:txBody>
          <a:bodyPr>
            <a:normAutofit fontScale="90000"/>
          </a:bodyPr>
          <a:lstStyle/>
          <a:p>
            <a:r>
              <a:rPr lang="ru-RU" sz="4000" b="0" u="sng" dirty="0">
                <a:latin typeface="Comic Sans MS" pitchFamily="66" charset="0"/>
              </a:rPr>
              <a:t>Риккетсии</a:t>
            </a:r>
            <a:r>
              <a:rPr lang="ru-RU" sz="4000" b="0" dirty="0">
                <a:latin typeface="Comic Sans MS" pitchFamily="66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latin typeface="Comic Sans MS" pitchFamily="66" charset="0"/>
              </a:rPr>
              <a:t>занимают</a:t>
            </a:r>
            <a:r>
              <a:rPr lang="ru-RU" sz="32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latin typeface="Comic Sans MS" pitchFamily="66" charset="0"/>
              </a:rPr>
              <a:t>промежуточное положение между бактериями и вирусами. По размерам и форме близки к бактериям, размножаются простым делением, но живут только в тканях поражаемого ими органа.</a:t>
            </a:r>
            <a:br>
              <a:rPr lang="ru-RU" sz="2800" b="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0" u="sng" dirty="0">
                <a:latin typeface="Comic Sans MS" pitchFamily="66" charset="0"/>
              </a:rPr>
              <a:t>Попадая в организм человека, вызывают у него сыпной тиф, лихорадку.</a:t>
            </a:r>
            <a:br>
              <a:rPr lang="ru-RU" sz="3600" b="0" u="sng" dirty="0">
                <a:latin typeface="Comic Sans MS" pitchFamily="66" charset="0"/>
              </a:rPr>
            </a:br>
            <a:r>
              <a:rPr lang="ru-RU" sz="3200" b="0" dirty="0">
                <a:solidFill>
                  <a:schemeClr val="tx1"/>
                </a:solidFill>
              </a:rPr>
              <a:t/>
            </a:r>
            <a:br>
              <a:rPr lang="ru-RU" sz="3200" b="0" dirty="0">
                <a:solidFill>
                  <a:schemeClr val="tx1"/>
                </a:solidFill>
              </a:rPr>
            </a:br>
            <a:endParaRPr lang="ru-RU" sz="3200" b="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Typhu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857628"/>
            <a:ext cx="2143140" cy="2786082"/>
          </a:xfrm>
          <a:prstGeom prst="rect">
            <a:avLst/>
          </a:prstGeom>
        </p:spPr>
      </p:pic>
      <p:pic>
        <p:nvPicPr>
          <p:cNvPr id="6" name="Рисунок 5" descr="20120829-011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857628"/>
            <a:ext cx="38100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1439862"/>
          </a:xfrm>
        </p:spPr>
        <p:txBody>
          <a:bodyPr/>
          <a:lstStyle/>
          <a:p>
            <a:pPr algn="ctr"/>
            <a:r>
              <a:rPr lang="ru-RU" sz="4400" u="sng">
                <a:latin typeface="Comic Sans MS" pitchFamily="66" charset="0"/>
              </a:rPr>
              <a:t>Грибки</a:t>
            </a:r>
            <a:r>
              <a:rPr lang="ru-RU" sz="4000">
                <a:latin typeface="Comic Sans MS" pitchFamily="66" charset="0"/>
              </a:rPr>
              <a:t> – одноклеточные и многоклеточные организмы.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628775"/>
            <a:ext cx="8424863" cy="27289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ru-RU" sz="36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>
                <a:latin typeface="Comic Sans MS" pitchFamily="66" charset="0"/>
              </a:rPr>
              <a:t>Могут образовывать споры. Хорошо переносят высушивание, воздействие солнечного света и дезинфицирующих средств.</a:t>
            </a:r>
          </a:p>
          <a:p>
            <a:pPr>
              <a:lnSpc>
                <a:spcPct val="90000"/>
              </a:lnSpc>
            </a:pPr>
            <a:r>
              <a:rPr lang="ru-RU" sz="3600" b="1" dirty="0">
                <a:latin typeface="Comic Sans MS" pitchFamily="66" charset="0"/>
              </a:rPr>
              <a:t>Вызываемые ими заболевания у человека и животных называются </a:t>
            </a:r>
            <a:r>
              <a:rPr lang="ru-RU" sz="3600" b="1" u="sng" dirty="0">
                <a:solidFill>
                  <a:schemeClr val="tx2"/>
                </a:solidFill>
                <a:latin typeface="Comic Sans MS" pitchFamily="66" charset="0"/>
              </a:rPr>
              <a:t>кандидозами.</a:t>
            </a:r>
            <a:r>
              <a:rPr lang="ru-RU" sz="2800" b="1" dirty="0">
                <a:latin typeface="Comic Sans MS" pitchFamily="66" charset="0"/>
              </a:rPr>
              <a:t>  </a:t>
            </a:r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071942"/>
            <a:ext cx="354331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23850" y="244475"/>
            <a:ext cx="8518525" cy="3327401"/>
          </a:xfrm>
        </p:spPr>
        <p:txBody>
          <a:bodyPr>
            <a:normAutofit fontScale="90000"/>
          </a:bodyPr>
          <a:lstStyle/>
          <a:p>
            <a:r>
              <a:rPr lang="ru-RU" sz="4000" u="sng" dirty="0">
                <a:latin typeface="Comic Sans MS" pitchFamily="66" charset="0"/>
              </a:rPr>
              <a:t>Токсины</a:t>
            </a:r>
            <a:r>
              <a:rPr lang="ru-RU" sz="4000" dirty="0">
                <a:latin typeface="Comic Sans MS" pitchFamily="66" charset="0"/>
              </a:rPr>
              <a:t> – </a:t>
            </a:r>
            <a:r>
              <a:rPr lang="ru-RU" sz="3600" dirty="0">
                <a:latin typeface="Comic Sans MS" pitchFamily="66" charset="0"/>
              </a:rPr>
              <a:t>это продукты</a:t>
            </a:r>
            <a:r>
              <a:rPr lang="ru-RU" sz="4000" dirty="0">
                <a:latin typeface="Comic Sans MS" pitchFamily="66" charset="0"/>
              </a:rPr>
              <a:t> </a:t>
            </a:r>
            <a:r>
              <a:rPr lang="ru-RU" sz="3600" dirty="0">
                <a:latin typeface="Comic Sans MS" pitchFamily="66" charset="0"/>
              </a:rPr>
              <a:t>жизнедеятельности некоторых бактерий.</a:t>
            </a:r>
            <a:br>
              <a:rPr lang="ru-RU" sz="3600" dirty="0">
                <a:latin typeface="Comic Sans MS" pitchFamily="66" charset="0"/>
              </a:rPr>
            </a:br>
            <a:r>
              <a:rPr lang="ru-RU" sz="3600" dirty="0">
                <a:latin typeface="Comic Sans MS" pitchFamily="66" charset="0"/>
              </a:rPr>
              <a:t/>
            </a:r>
            <a:br>
              <a:rPr lang="ru-RU" sz="3600" dirty="0">
                <a:latin typeface="Comic Sans MS" pitchFamily="66" charset="0"/>
              </a:rPr>
            </a:br>
            <a:r>
              <a:rPr lang="ru-RU" sz="3400" dirty="0">
                <a:solidFill>
                  <a:schemeClr val="tx1"/>
                </a:solidFill>
                <a:latin typeface="Comic Sans MS" pitchFamily="66" charset="0"/>
              </a:rPr>
              <a:t>В высушенном состоянии сохраняют токсичность до нескольких месяцев.</a:t>
            </a:r>
            <a:r>
              <a:rPr lang="ru-RU" sz="3600" dirty="0">
                <a:latin typeface="Comic Sans MS" pitchFamily="66" charset="0"/>
              </a:rPr>
              <a:t> Чрезвычайно ядовитым является токсин ботулизма, он вызывает у человека тяжёлые отравления.</a:t>
            </a:r>
          </a:p>
        </p:txBody>
      </p:sp>
      <p:pic>
        <p:nvPicPr>
          <p:cNvPr id="5" name="Рисунок 4" descr="PKA3d2882_profimedia_0004830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929066"/>
            <a:ext cx="3667836" cy="2747966"/>
          </a:xfrm>
          <a:prstGeom prst="rect">
            <a:avLst/>
          </a:prstGeom>
        </p:spPr>
      </p:pic>
      <p:pic>
        <p:nvPicPr>
          <p:cNvPr id="6" name="Рисунок 5" descr="tossine-e13283949094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822" y="3500438"/>
            <a:ext cx="4193896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</TotalTime>
  <Words>438</Words>
  <Application>Microsoft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Arial Black</vt:lpstr>
      <vt:lpstr>Arial</vt:lpstr>
      <vt:lpstr>Wingdings</vt:lpstr>
      <vt:lpstr>Comic Sans MS</vt:lpstr>
      <vt:lpstr>Открытая</vt:lpstr>
      <vt:lpstr> Бактериологическое оружие и его воздействие на организм человека.</vt:lpstr>
      <vt:lpstr>Бактериологическое оружие – это специальные боеприпасы и боевые приборы, снаряжённые биологическими средствами. </vt:lpstr>
      <vt:lpstr>Его поражающее действие основано на использовании болезнетворных свойств микроорганизмов, а также вырабатываемых некоторыми бактериями ядов(токсинов).Оно предназначено для массового поражения людей и т.д.Оказывает поражающее воздействие в течение длительного времени, имеет скрытый(инкубационный) период, определяется с помощью лабораторных исследований. Микробы и токсины трудно обнаруживаются во внешней среде, могут проникать вместе с воздухом в негерметизированные укрытия и помещения.</vt:lpstr>
      <vt:lpstr>Признаки применяемого бактериологического оружия:</vt:lpstr>
      <vt:lpstr>Бактерии – одноклеточные микроорганизмы растительного происхождения.  </vt:lpstr>
      <vt:lpstr>Вирусы - мельчайшие микроорганизмы.</vt:lpstr>
      <vt:lpstr>Риккетсии занимают промежуточное положение между бактериями и вирусами. По размерам и форме близки к бактериям, размножаются простым делением, но живут только в тканях поражаемого ими органа.  Попадая в организм человека, вызывают у него сыпной тиф, лихорадку.  </vt:lpstr>
      <vt:lpstr>Грибки – одноклеточные и многоклеточные организмы.</vt:lpstr>
      <vt:lpstr>Токсины – это продукты жизнедеятельности некоторых бактерий.  В высушенном состоянии сохраняют токсичность до нескольких месяцев. Чрезвычайно ядовитым является токсин ботулизма, он вызывает у человека тяжёлые отравления.</vt:lpstr>
      <vt:lpstr>Заболевание людей происходит в результате:</vt:lpstr>
      <vt:lpstr>Заражение людей происходит в результате:</vt:lpstr>
      <vt:lpstr>К медицинским средствам защиты населения от бактериологического оружия относятся:</vt:lpstr>
      <vt:lpstr>При обнаружении признаков применения данного оружия немедленно надевают противогазы(респираторы, маски, а также средства для защиты кожи).</vt:lpstr>
      <vt:lpstr>Мы так часто желаем друг другу здоровье и так редко задумываемся, что это такое!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Бактериологическое оружие</dc:title>
  <dc:creator>user</dc:creator>
  <cp:lastModifiedBy>user</cp:lastModifiedBy>
  <cp:revision>14</cp:revision>
  <dcterms:created xsi:type="dcterms:W3CDTF">1601-01-01T00:00:00Z</dcterms:created>
  <dcterms:modified xsi:type="dcterms:W3CDTF">2015-02-09T18:42:28Z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0008001602000000000001024140</vt:lpwstr>
  </property>
</Properties>
</file>