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2" r:id="rId3"/>
    <p:sldId id="257" r:id="rId4"/>
    <p:sldId id="258" r:id="rId5"/>
    <p:sldId id="263" r:id="rId6"/>
    <p:sldId id="260" r:id="rId7"/>
    <p:sldId id="268" r:id="rId8"/>
    <p:sldId id="266" r:id="rId9"/>
    <p:sldId id="264" r:id="rId10"/>
    <p:sldId id="265" r:id="rId11"/>
    <p:sldId id="261" r:id="rId12"/>
    <p:sldId id="262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E6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6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09174-13C2-40C4-A972-B2516A20085E}" type="datetimeFigureOut">
              <a:rPr lang="ru-RU" smtClean="0"/>
              <a:t>18.02.2010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806D5-7FBF-4F7C-9184-9F7106BBEE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3B813-61E3-4CEB-B6EF-A3DAA6AE64A9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307016-3F68-4C47-9B20-524CAA6C4696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C62760-A9C1-47E4-88D1-B0D59B51D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7219-4B80-41F7-9BC0-270720810E13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81826-5573-43B3-A733-01AFD2156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0691-8944-46CF-91E6-4E048EA46A42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F5D04-178C-49A4-958B-26C4279B2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DE0D4-814B-4E5C-8153-C86CA3BBF052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5694-3716-49C6-9521-F0365A729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27E03-6407-412A-9225-E758227E2C1D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D4A5F7-4975-4E0D-ABAF-C6BAFD2AB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EB769-BEE5-4CBE-9925-33F49007EA02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9B30-4977-4498-B804-3C8814FF8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82F867-9129-4CEA-8865-549A58ACBE3D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996693-6064-452D-B268-9167C186D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52B1-0B8C-45CB-B6B1-8BE3C65190A9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3B51D-7D5A-4FB5-8019-9EA875BD0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5A3C84-16A0-4B44-9B6F-643DC183AF06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38D154-AC9A-4102-B789-4087D83DC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060F8F-7284-407E-B7C6-334A7C91BF09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294C34-FB03-499B-88A2-F084047E2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321D6B-B27D-49BB-A6C0-AE3FFC24E4EE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049A80-97B1-4F34-AC91-B0C7E7832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7F216D1-C2D8-430C-A9CD-77D95FE4426A}" type="datetimeFigureOut">
              <a:rPr lang="ru-RU"/>
              <a:pPr>
                <a:defRPr/>
              </a:pPr>
              <a:t>17.02.2010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6FC12C9-552A-47FC-90C6-8D6464536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444455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Arial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FADA7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3429000"/>
            <a:ext cx="7407275" cy="314325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</a:t>
            </a:r>
            <a:r>
              <a:rPr lang="ru-RU" dirty="0" smtClean="0"/>
              <a:t>6 </a:t>
            </a:r>
            <a:r>
              <a:rPr lang="ru-RU" dirty="0" smtClean="0"/>
              <a:t>класс.</a:t>
            </a:r>
            <a:endParaRPr lang="ru-RU" dirty="0" smtClean="0"/>
          </a:p>
          <a:p>
            <a:pPr marL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учебник под редакцией</a:t>
            </a:r>
          </a:p>
          <a:p>
            <a:pPr marL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</a:t>
            </a:r>
            <a:r>
              <a:rPr lang="ru-RU" dirty="0" smtClean="0"/>
              <a:t>Дорофеева Г.В., </a:t>
            </a:r>
            <a:r>
              <a:rPr lang="ru-RU" dirty="0" err="1" smtClean="0"/>
              <a:t>И.Ф.Шарыгина</a:t>
            </a:r>
            <a:r>
              <a:rPr lang="ru-RU" dirty="0" smtClean="0"/>
              <a:t>.</a:t>
            </a:r>
            <a:endParaRPr lang="ru-RU" dirty="0" smtClean="0"/>
          </a:p>
          <a:p>
            <a:pPr mar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</a:t>
            </a:r>
            <a:r>
              <a:rPr lang="ru-RU" dirty="0" smtClean="0"/>
              <a:t>Подготовил:  </a:t>
            </a:r>
            <a:r>
              <a:rPr lang="ru-RU" dirty="0" smtClean="0"/>
              <a:t>учитель </a:t>
            </a:r>
            <a:r>
              <a:rPr lang="ru-RU" dirty="0" smtClean="0"/>
              <a:t>математики и </a:t>
            </a:r>
          </a:p>
          <a:p>
            <a:pPr marL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информатики  МОУ СОШ №76</a:t>
            </a:r>
          </a:p>
          <a:p>
            <a:pPr marL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Прилука Т.И.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2892" y="714356"/>
            <a:ext cx="775110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Сложение целых чисел.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707964">
            <a:off x="2416175" y="4608513"/>
            <a:ext cx="90011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525" y="2571750"/>
            <a:ext cx="8001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373450">
            <a:off x="2714625" y="2428875"/>
            <a:ext cx="10001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50">
            <a:hlinkClick r:id="rId5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16913" y="609282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358214" cy="4800600"/>
          </a:xfrm>
        </p:spPr>
        <p:txBody>
          <a:bodyPr/>
          <a:lstStyle/>
          <a:p>
            <a:pPr indent="0">
              <a:buNone/>
            </a:pPr>
            <a:r>
              <a:rPr lang="ru-RU" dirty="0" smtClean="0"/>
              <a:t>Провели игру «4 кубика». Найдите в каждом случае сумму очков.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(+2) + (+3) =	   </a:t>
            </a:r>
            <a:r>
              <a:rPr lang="ru-RU" dirty="0" smtClean="0"/>
              <a:t>(-2) + (+3) =	    (-1) + (-1) =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(+1) + (+4) =	   (-5) + (+2) =        (-2) + (-6) 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(+6) + (+5) =	   (+3) + (-6) =	     (-3)+ (-2) =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 № 87</a:t>
            </a:r>
            <a:r>
              <a:rPr lang="ru-RU" sz="2700" dirty="0" smtClean="0"/>
              <a:t> (рабочая тетрадь стр. 36)</a:t>
            </a:r>
            <a:endParaRPr lang="ru-RU" dirty="0"/>
          </a:p>
        </p:txBody>
      </p:sp>
      <p:sp>
        <p:nvSpPr>
          <p:cNvPr id="5" name="AutoShape 50">
            <a:hlinkClick r:id="rId2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16913" y="609282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5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95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683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Игра « Дешифровщик»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142984"/>
          <a:ext cx="7499404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68"/>
                <a:gridCol w="613319"/>
                <a:gridCol w="559043"/>
                <a:gridCol w="486159"/>
                <a:gridCol w="432658"/>
                <a:gridCol w="648987"/>
                <a:gridCol w="588506"/>
                <a:gridCol w="559043"/>
                <a:gridCol w="479181"/>
                <a:gridCol w="536560"/>
                <a:gridCol w="432658"/>
                <a:gridCol w="576877"/>
                <a:gridCol w="576877"/>
                <a:gridCol w="504768"/>
              </a:tblGrid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!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- 26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7265" marR="87265">
                    <a:solidFill>
                      <a:srgbClr val="CAE6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14480" y="2071678"/>
          <a:ext cx="60960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1714512"/>
                <a:gridCol w="1381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24 + ( - 50) =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( - 2) + ( - 8) =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- 4 + 9 =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- 47 + 37 =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- 3 + 37 =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6 + ( - 9) =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- 28 + 5 =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- 6 + ( - 3) =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50">
            <a:hlinkClick r:id="rId2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16913" y="609282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714876" y="2071678"/>
          <a:ext cx="3095604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3810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- 26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- 10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- 10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- 3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- 23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- 9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Содержимое 5"/>
          <p:cNvSpPr>
            <a:spLocks noGrp="1"/>
          </p:cNvSpPr>
          <p:nvPr>
            <p:ph sz="quarter" idx="2"/>
          </p:nvPr>
        </p:nvSpPr>
        <p:spPr>
          <a:xfrm>
            <a:off x="428625" y="928688"/>
            <a:ext cx="3357563" cy="2744787"/>
          </a:xfrm>
        </p:spPr>
        <p:txBody>
          <a:bodyPr/>
          <a:lstStyle/>
          <a:p>
            <a:pPr marL="392113" indent="-273050" eaLnBrk="1" hangingPunct="1"/>
            <a:r>
              <a:rPr lang="ru-RU" b="1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 - </a:t>
            </a:r>
            <a:r>
              <a:rPr lang="ru-RU" b="1" dirty="0" smtClean="0"/>
              <a:t>18) + (</a:t>
            </a:r>
            <a:r>
              <a:rPr lang="ru-RU" b="1" dirty="0" smtClean="0">
                <a:solidFill>
                  <a:srgbClr val="FF0000"/>
                </a:solidFill>
              </a:rPr>
              <a:t> - </a:t>
            </a:r>
            <a:r>
              <a:rPr lang="ru-RU" b="1" dirty="0" smtClean="0"/>
              <a:t>73) =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/>
              <a:t> 91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b="1" dirty="0" smtClean="0"/>
              <a:t>    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b="1" dirty="0" smtClean="0"/>
              <a:t>         18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b="1" dirty="0" smtClean="0"/>
              <a:t>         73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b="1" dirty="0" smtClean="0"/>
              <a:t>         91</a:t>
            </a:r>
          </a:p>
        </p:txBody>
      </p:sp>
      <p:sp>
        <p:nvSpPr>
          <p:cNvPr id="15365" name="Содержимое 7"/>
          <p:cNvSpPr>
            <a:spLocks noGrp="1"/>
          </p:cNvSpPr>
          <p:nvPr>
            <p:ph sz="quarter" idx="4"/>
          </p:nvPr>
        </p:nvSpPr>
        <p:spPr>
          <a:xfrm>
            <a:off x="4429125" y="1000125"/>
            <a:ext cx="3757613" cy="2714625"/>
          </a:xfrm>
        </p:spPr>
        <p:txBody>
          <a:bodyPr/>
          <a:lstStyle/>
          <a:p>
            <a:pPr marL="392113" indent="-273050" eaLnBrk="1" hangingPunct="1"/>
            <a:r>
              <a:rPr lang="ru-RU" b="1" dirty="0" smtClean="0"/>
              <a:t>( - 18) + (</a:t>
            </a:r>
            <a:r>
              <a:rPr lang="ru-RU" b="1" dirty="0" smtClean="0">
                <a:solidFill>
                  <a:srgbClr val="FF0000"/>
                </a:solidFill>
              </a:rPr>
              <a:t> + </a:t>
            </a:r>
            <a:r>
              <a:rPr lang="ru-RU" b="1" dirty="0" smtClean="0"/>
              <a:t>73) =  </a:t>
            </a:r>
            <a:r>
              <a:rPr lang="ru-RU" b="1" dirty="0" smtClean="0">
                <a:solidFill>
                  <a:srgbClr val="FF0000"/>
                </a:solidFill>
              </a:rPr>
              <a:t>+</a:t>
            </a:r>
            <a:r>
              <a:rPr lang="ru-RU" b="1" dirty="0" smtClean="0"/>
              <a:t> 55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b="1" dirty="0" smtClean="0"/>
              <a:t>  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b="1" dirty="0" smtClean="0"/>
              <a:t>             73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b="1" dirty="0" smtClean="0"/>
              <a:t>             18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b="1" dirty="0" smtClean="0"/>
              <a:t>             55</a:t>
            </a:r>
          </a:p>
          <a:p>
            <a:pPr marL="392113" indent="-273050"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28688" y="2714625"/>
            <a:ext cx="12144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1000125" y="2143125"/>
            <a:ext cx="31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>
                <a:latin typeface="Times New Roman" pitchFamily="18" charset="0"/>
              </a:rPr>
              <a:t>+</a:t>
            </a:r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5143500" y="2000250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>
                <a:latin typeface="Times New Roman" pitchFamily="18" charset="0"/>
              </a:rPr>
              <a:t>-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143500" y="2857500"/>
            <a:ext cx="1285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1214413" y="0"/>
            <a:ext cx="7000925" cy="785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0000"/>
                </a:solidFill>
              </a:rPr>
              <a:t>Самое главное: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5371" name="TextBox 17"/>
          <p:cNvSpPr txBox="1">
            <a:spLocks noChangeArrowheads="1"/>
          </p:cNvSpPr>
          <p:nvPr/>
        </p:nvSpPr>
        <p:spPr bwMode="auto">
          <a:xfrm>
            <a:off x="2786050" y="4071942"/>
            <a:ext cx="30892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 ( + 18)  + (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</a:rPr>
              <a:t>73) =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ru-RU" sz="2400" b="1" dirty="0">
                <a:latin typeface="Times New Roman" pitchFamily="18" charset="0"/>
              </a:rPr>
              <a:t>55</a:t>
            </a:r>
          </a:p>
          <a:p>
            <a:endParaRPr lang="ru-RU" sz="2400" b="1" dirty="0">
              <a:latin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</a:rPr>
              <a:t>           73</a:t>
            </a:r>
          </a:p>
          <a:p>
            <a:r>
              <a:rPr lang="ru-RU" sz="2400" b="1" dirty="0">
                <a:latin typeface="Times New Roman" pitchFamily="18" charset="0"/>
              </a:rPr>
              <a:t>            18</a:t>
            </a:r>
          </a:p>
          <a:p>
            <a:r>
              <a:rPr lang="ru-RU" sz="2400" b="1" dirty="0">
                <a:latin typeface="Times New Roman" pitchFamily="18" charset="0"/>
              </a:rPr>
              <a:t>            55</a:t>
            </a:r>
          </a:p>
          <a:p>
            <a:endParaRPr lang="ru-RU" sz="2400" b="1" dirty="0">
              <a:latin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14688" y="5572125"/>
            <a:ext cx="1071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3" name="TextBox 20"/>
          <p:cNvSpPr txBox="1">
            <a:spLocks noChangeArrowheads="1"/>
          </p:cNvSpPr>
          <p:nvPr/>
        </p:nvSpPr>
        <p:spPr bwMode="auto">
          <a:xfrm>
            <a:off x="3286125" y="50006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Times New Roman" pitchFamily="18" charset="0"/>
              </a:rPr>
              <a:t>-</a:t>
            </a:r>
          </a:p>
        </p:txBody>
      </p:sp>
      <p:sp>
        <p:nvSpPr>
          <p:cNvPr id="14" name="AutoShape 50">
            <a:hlinkClick r:id="rId2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16913" y="609282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AE6FE"/>
                                      </p:to>
                                    </p:animClr>
                                    <p:animClr clrSpc="rgb">
                                      <p:cBhvr>
                                        <p:cTn id="13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AE6FE"/>
                                      </p:to>
                                    </p:animClr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nimBg="1"/>
      <p:bldP spid="15365" grpId="0" build="p" animBg="1"/>
      <p:bldP spid="17" grpId="0"/>
      <p:bldP spid="17" grpId="1"/>
      <p:bldP spid="153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8913"/>
            <a:ext cx="7772400" cy="2811462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Задание на дом: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п. </a:t>
            </a: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</a:t>
            </a: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.3,  </a:t>
            </a: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правила наизусть </a:t>
            </a:r>
            <a:endParaRPr lang="ru-RU" sz="4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№747, №750</a:t>
            </a:r>
            <a:endParaRPr lang="ru-RU" sz="4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pic>
        <p:nvPicPr>
          <p:cNvPr id="15363" name="Picture 8" descr="masha_r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3143250"/>
            <a:ext cx="2794000" cy="31670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5364" name="Line 10"/>
          <p:cNvSpPr>
            <a:spLocks noChangeShapeType="1"/>
          </p:cNvSpPr>
          <p:nvPr/>
        </p:nvSpPr>
        <p:spPr bwMode="ltGray">
          <a:xfrm flipV="1">
            <a:off x="2087563" y="4076700"/>
            <a:ext cx="6805612" cy="2781300"/>
          </a:xfrm>
          <a:prstGeom prst="line">
            <a:avLst/>
          </a:prstGeom>
          <a:noFill/>
          <a:ln w="41275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65" name="Line 12"/>
          <p:cNvSpPr>
            <a:spLocks noChangeShapeType="1"/>
          </p:cNvSpPr>
          <p:nvPr/>
        </p:nvSpPr>
        <p:spPr bwMode="ltGray">
          <a:xfrm flipV="1">
            <a:off x="0" y="4868863"/>
            <a:ext cx="2555875" cy="792162"/>
          </a:xfrm>
          <a:prstGeom prst="line">
            <a:avLst/>
          </a:prstGeom>
          <a:noFill/>
          <a:ln w="41275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15366" name="Line 14"/>
          <p:cNvSpPr>
            <a:spLocks noChangeShapeType="1"/>
          </p:cNvSpPr>
          <p:nvPr/>
        </p:nvSpPr>
        <p:spPr bwMode="ltGray">
          <a:xfrm flipV="1">
            <a:off x="4932363" y="3213100"/>
            <a:ext cx="3744912" cy="1008063"/>
          </a:xfrm>
          <a:prstGeom prst="line">
            <a:avLst/>
          </a:prstGeom>
          <a:noFill/>
          <a:ln w="41275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ltGray">
          <a:xfrm>
            <a:off x="2357438" y="2786063"/>
            <a:ext cx="6337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желанию: 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№748</a:t>
            </a:r>
            <a:endParaRPr lang="ru-RU" sz="2800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8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16913" y="609282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ltGray">
          <a:xfrm>
            <a:off x="755650" y="1916113"/>
            <a:ext cx="7848600" cy="1754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5400" b="1" i="1" dirty="0">
                <a:solidFill>
                  <a:srgbClr val="55558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 молодцы!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5400" b="1" i="1" dirty="0">
                <a:solidFill>
                  <a:srgbClr val="55558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урок!!!</a:t>
            </a:r>
            <a:endParaRPr lang="ru-RU" sz="3600" b="1" i="1" dirty="0">
              <a:solidFill>
                <a:srgbClr val="5555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" name="Picture 5" descr="7_5_13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4049713"/>
            <a:ext cx="2436822" cy="2349726"/>
          </a:xfrm>
          <a:prstGeom prst="rect">
            <a:avLst/>
          </a:prstGeom>
          <a:noFill/>
        </p:spPr>
      </p:pic>
      <p:sp>
        <p:nvSpPr>
          <p:cNvPr id="4" name="AutoShape 50">
            <a:hlinkClick r:id="rId4" action="ppaction://hlinksldjump" highlightClick="1"/>
          </p:cNvPr>
          <p:cNvSpPr>
            <a:spLocks noChangeArrowheads="1"/>
          </p:cNvSpPr>
          <p:nvPr/>
        </p:nvSpPr>
        <p:spPr bwMode="ltGray">
          <a:xfrm rot="10800000">
            <a:off x="8215338" y="6072206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50" autoRev="1" fill="hold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>
                                      <p:cBhvr>
                                        <p:cTn id="23" dur="250" autoRev="1" fill="hold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31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4514850" y="3213100"/>
          <a:ext cx="114300" cy="431800"/>
        </p:xfrm>
        <a:graphic>
          <a:graphicData uri="http://schemas.openxmlformats.org/presentationml/2006/ole">
            <p:oleObj spid="_x0000_s27650" name="Формула" r:id="rId3" imgW="114120" imgH="431640" progId="Equation.3">
              <p:embed/>
            </p:oleObj>
          </a:graphicData>
        </a:graphic>
      </p:graphicFrame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6588125" y="155733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Arial" charset="0"/>
            </a:endParaRPr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ltGray">
          <a:xfrm>
            <a:off x="1042988" y="333375"/>
            <a:ext cx="7345362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 dirty="0" smtClean="0">
                <a:solidFill>
                  <a:srgbClr val="55558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Цели </a:t>
            </a:r>
            <a:r>
              <a:rPr lang="ru-RU" sz="4400" b="1" dirty="0">
                <a:solidFill>
                  <a:srgbClr val="55558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урока:</a:t>
            </a:r>
          </a:p>
        </p:txBody>
      </p:sp>
      <p:sp>
        <p:nvSpPr>
          <p:cNvPr id="67617" name="Line 33"/>
          <p:cNvSpPr>
            <a:spLocks noChangeShapeType="1"/>
          </p:cNvSpPr>
          <p:nvPr/>
        </p:nvSpPr>
        <p:spPr bwMode="ltGray">
          <a:xfrm>
            <a:off x="1403350" y="1196975"/>
            <a:ext cx="6624638" cy="0"/>
          </a:xfrm>
          <a:prstGeom prst="line">
            <a:avLst/>
          </a:prstGeom>
          <a:noFill/>
          <a:ln w="41275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31" name="Text Box 34"/>
          <p:cNvSpPr txBox="1">
            <a:spLocks noChangeArrowheads="1"/>
          </p:cNvSpPr>
          <p:nvPr/>
        </p:nvSpPr>
        <p:spPr bwMode="ltGray">
          <a:xfrm>
            <a:off x="539750" y="2349500"/>
            <a:ext cx="8424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7621" name="Text Box 37"/>
          <p:cNvSpPr txBox="1">
            <a:spLocks noChangeArrowheads="1"/>
          </p:cNvSpPr>
          <p:nvPr/>
        </p:nvSpPr>
        <p:spPr bwMode="ltGray">
          <a:xfrm>
            <a:off x="1214414" y="1643063"/>
            <a:ext cx="7429552" cy="37548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ü"/>
              <a:defRPr/>
            </a:pPr>
            <a:r>
              <a:rPr lang="ru-RU" sz="3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Вывести </a:t>
            </a:r>
            <a:r>
              <a:rPr lang="ru-RU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правила сложения целых чисел</a:t>
            </a:r>
            <a:endParaRPr lang="ru-RU" sz="34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ü"/>
              <a:defRPr/>
            </a:pPr>
            <a:r>
              <a:rPr lang="ru-RU" sz="3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Учиться </a:t>
            </a:r>
            <a:r>
              <a:rPr lang="ru-RU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складывать целые </a:t>
            </a:r>
            <a:r>
              <a:rPr lang="ru-RU" sz="3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числа в соответствии с </a:t>
            </a:r>
            <a:r>
              <a:rPr lang="ru-RU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выведенными правилами</a:t>
            </a:r>
            <a:endParaRPr lang="ru-RU" sz="34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  <a:buSzPct val="75000"/>
              <a:defRPr/>
            </a:pPr>
            <a:endParaRPr lang="ru-RU" sz="34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0" descr="book3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428604"/>
            <a:ext cx="1511300" cy="8969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7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7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67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67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6" grpId="0"/>
      <p:bldP spid="676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9350" cy="78579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pc="300" dirty="0" smtClean="0">
                <a:solidFill>
                  <a:schemeClr val="tx2">
                    <a:satMod val="130000"/>
                  </a:schemeClr>
                </a:solidFill>
              </a:rPr>
              <a:t>Графический </a:t>
            </a:r>
            <a:r>
              <a:rPr lang="ru-RU" b="1" spc="300" dirty="0" smtClean="0">
                <a:solidFill>
                  <a:schemeClr val="tx2">
                    <a:satMod val="130000"/>
                  </a:schemeClr>
                </a:solidFill>
              </a:rPr>
              <a:t>диктант.</a:t>
            </a:r>
            <a:endParaRPr lang="ru-RU" b="1" spc="3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7929618" cy="5429288"/>
          </a:xfrm>
        </p:spPr>
        <p:txBody>
          <a:bodyPr/>
          <a:lstStyle/>
          <a:p>
            <a:pPr marL="596900" indent="-514350" eaLnBrk="1" hangingPunct="1">
              <a:buFont typeface="+mj-lt"/>
              <a:buAutoNum type="arabicPeriod"/>
            </a:pPr>
            <a:r>
              <a:rPr lang="ru-RU" sz="2800" dirty="0" smtClean="0"/>
              <a:t>Любое положительное число </a:t>
            </a:r>
            <a:r>
              <a:rPr lang="ru-RU" sz="2800" dirty="0" smtClean="0"/>
              <a:t>больше нуля.</a:t>
            </a:r>
            <a:endParaRPr lang="ru-RU" sz="2800" dirty="0" smtClean="0"/>
          </a:p>
          <a:p>
            <a:pPr marL="596900" indent="-514350" eaLnBrk="1" hangingPunct="1">
              <a:buFont typeface="+mj-lt"/>
              <a:buAutoNum type="arabicPeriod"/>
            </a:pPr>
            <a:r>
              <a:rPr lang="ru-RU" sz="2800" dirty="0" smtClean="0"/>
              <a:t>Любое положительное число </a:t>
            </a:r>
            <a:r>
              <a:rPr lang="ru-RU" sz="2800" dirty="0" smtClean="0"/>
              <a:t>больше </a:t>
            </a:r>
            <a:r>
              <a:rPr lang="ru-RU" sz="2800" dirty="0" smtClean="0"/>
              <a:t>любого отрицательного </a:t>
            </a:r>
            <a:r>
              <a:rPr lang="ru-RU" sz="2800" dirty="0" smtClean="0"/>
              <a:t>числа.</a:t>
            </a:r>
            <a:endParaRPr lang="ru-RU" sz="2800" dirty="0" smtClean="0"/>
          </a:p>
          <a:p>
            <a:pPr marL="596900" indent="-514350" eaLnBrk="1" hangingPunct="1">
              <a:buFont typeface="+mj-lt"/>
              <a:buAutoNum type="arabicPeriod"/>
            </a:pPr>
            <a:r>
              <a:rPr lang="ru-RU" sz="2800" dirty="0" smtClean="0"/>
              <a:t>Любое отрицательное число </a:t>
            </a:r>
            <a:r>
              <a:rPr lang="ru-RU" sz="2800" dirty="0" smtClean="0"/>
              <a:t>больше  любого </a:t>
            </a:r>
            <a:r>
              <a:rPr lang="ru-RU" sz="2800" dirty="0" smtClean="0"/>
              <a:t>положительного </a:t>
            </a:r>
            <a:r>
              <a:rPr lang="ru-RU" sz="2800" dirty="0" smtClean="0"/>
              <a:t>числа.</a:t>
            </a:r>
            <a:endParaRPr lang="ru-RU" sz="2800" dirty="0" smtClean="0"/>
          </a:p>
          <a:p>
            <a:pPr marL="596900" indent="-514350" eaLnBrk="1" hangingPunct="1">
              <a:buFont typeface="+mj-lt"/>
              <a:buAutoNum type="arabicPeriod"/>
            </a:pPr>
            <a:r>
              <a:rPr lang="ru-RU" sz="2800" dirty="0" smtClean="0"/>
              <a:t>Если –</a:t>
            </a:r>
            <a:r>
              <a:rPr lang="en-US" sz="2800" i="1" dirty="0" smtClean="0"/>
              <a:t>b</a:t>
            </a:r>
            <a:r>
              <a:rPr lang="en-US" sz="2800" dirty="0" smtClean="0"/>
              <a:t>&lt;0</a:t>
            </a:r>
            <a:r>
              <a:rPr lang="ru-RU" sz="2800" dirty="0" smtClean="0"/>
              <a:t>, то </a:t>
            </a:r>
            <a:r>
              <a:rPr lang="en-US" sz="2800" i="1" dirty="0" smtClean="0"/>
              <a:t>b</a:t>
            </a:r>
            <a:r>
              <a:rPr lang="ru-RU" sz="2800" dirty="0" smtClean="0"/>
              <a:t> – отрицательное число.</a:t>
            </a:r>
            <a:endParaRPr lang="ru-RU" sz="2800" dirty="0" smtClean="0"/>
          </a:p>
          <a:p>
            <a:pPr marL="596900" indent="-514350" eaLnBrk="1" hangingPunct="1">
              <a:buFont typeface="+mj-lt"/>
              <a:buAutoNum type="arabicPeriod"/>
            </a:pPr>
            <a:r>
              <a:rPr lang="ru-RU" sz="2800" dirty="0" smtClean="0"/>
              <a:t>Любое отрицательное число </a:t>
            </a:r>
            <a:r>
              <a:rPr lang="ru-RU" sz="2800" dirty="0" smtClean="0"/>
              <a:t>меньше нуля.</a:t>
            </a:r>
            <a:endParaRPr lang="ru-RU" sz="2800" dirty="0" smtClean="0"/>
          </a:p>
          <a:p>
            <a:pPr marL="596900" indent="-514350" eaLnBrk="1" hangingPunct="1">
              <a:buFont typeface="+mj-lt"/>
              <a:buAutoNum type="arabicPeriod"/>
            </a:pPr>
            <a:r>
              <a:rPr lang="ru-RU" sz="2800" dirty="0" smtClean="0"/>
              <a:t>В ряду целых чисел нуль стоит левее положительных чисел.</a:t>
            </a:r>
          </a:p>
          <a:p>
            <a:pPr marL="596900" indent="-514350" eaLnBrk="1" hangingPunct="1">
              <a:buFont typeface="+mj-lt"/>
              <a:buAutoNum type="arabicPeriod"/>
            </a:pPr>
            <a:r>
              <a:rPr lang="ru-RU" sz="2800" dirty="0" smtClean="0"/>
              <a:t>Е</a:t>
            </a:r>
            <a:r>
              <a:rPr lang="ru-RU" sz="2800" dirty="0" smtClean="0"/>
              <a:t>сли </a:t>
            </a:r>
            <a:r>
              <a:rPr lang="ru-RU" sz="2800" i="1" dirty="0" smtClean="0"/>
              <a:t>а</a:t>
            </a:r>
            <a:r>
              <a:rPr lang="en-US" sz="2800" dirty="0" smtClean="0"/>
              <a:t>&gt;</a:t>
            </a:r>
            <a:r>
              <a:rPr lang="ru-RU" sz="2800" dirty="0" smtClean="0"/>
              <a:t>0, то </a:t>
            </a:r>
            <a:r>
              <a:rPr lang="ru-RU" sz="2800" i="1" dirty="0" smtClean="0"/>
              <a:t>а</a:t>
            </a:r>
            <a:r>
              <a:rPr lang="ru-RU" sz="2800" dirty="0" smtClean="0"/>
              <a:t> – положительное число.</a:t>
            </a:r>
          </a:p>
          <a:p>
            <a:pPr marL="596900" indent="-514350" eaLnBrk="1" hangingPunct="1">
              <a:buFont typeface="+mj-lt"/>
              <a:buAutoNum type="arabicPeriod"/>
            </a:pPr>
            <a:r>
              <a:rPr lang="ru-RU" sz="2800" dirty="0" smtClean="0"/>
              <a:t>Если </a:t>
            </a:r>
            <a:r>
              <a:rPr lang="ru-RU" sz="2800" i="1" dirty="0" err="1" smtClean="0"/>
              <a:t>х</a:t>
            </a:r>
            <a:r>
              <a:rPr lang="en-US" sz="2800" dirty="0" smtClean="0"/>
              <a:t>&gt;</a:t>
            </a:r>
            <a:r>
              <a:rPr lang="ru-RU" sz="2800" dirty="0" smtClean="0"/>
              <a:t>3, то </a:t>
            </a:r>
            <a:r>
              <a:rPr lang="ru-RU" sz="2800" i="1" dirty="0" err="1" smtClean="0"/>
              <a:t>х</a:t>
            </a:r>
            <a:r>
              <a:rPr lang="ru-RU" sz="2800" dirty="0" smtClean="0"/>
              <a:t> – отрицательное число. </a:t>
            </a:r>
            <a:endParaRPr lang="ru-RU" sz="28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42976" y="6143644"/>
            <a:ext cx="7499350" cy="500042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Ответ:   </a:t>
            </a:r>
            <a:endParaRPr kumimoji="0" lang="ru-RU" sz="4300" b="1" i="0" u="none" strike="noStrike" kern="1200" cap="none" spc="30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143240" y="6215082"/>
            <a:ext cx="3000396" cy="357190"/>
            <a:chOff x="2500298" y="6215082"/>
            <a:chExt cx="3000396" cy="35719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500298" y="6215082"/>
              <a:ext cx="285752" cy="357190"/>
              <a:chOff x="2500298" y="6215082"/>
              <a:chExt cx="285752" cy="357190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 flipH="1" flipV="1">
                <a:off x="2393141" y="6322239"/>
                <a:ext cx="357190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6200000" flipV="1">
                <a:off x="2536017" y="6322239"/>
                <a:ext cx="357190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214678" y="6572272"/>
              <a:ext cx="3571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Группа 18"/>
            <p:cNvGrpSpPr/>
            <p:nvPr/>
          </p:nvGrpSpPr>
          <p:grpSpPr>
            <a:xfrm>
              <a:off x="2857488" y="6215082"/>
              <a:ext cx="285752" cy="357190"/>
              <a:chOff x="2500298" y="6215082"/>
              <a:chExt cx="285752" cy="357190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2393141" y="6322239"/>
                <a:ext cx="357190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16200000" flipV="1">
                <a:off x="2536017" y="6322239"/>
                <a:ext cx="357190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Прямая соединительная линия 21"/>
            <p:cNvCxnSpPr/>
            <p:nvPr/>
          </p:nvCxnSpPr>
          <p:spPr>
            <a:xfrm>
              <a:off x="3643306" y="6572272"/>
              <a:ext cx="3571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Группа 22"/>
            <p:cNvGrpSpPr/>
            <p:nvPr/>
          </p:nvGrpSpPr>
          <p:grpSpPr>
            <a:xfrm>
              <a:off x="4071934" y="6215082"/>
              <a:ext cx="285752" cy="357190"/>
              <a:chOff x="2500298" y="6215082"/>
              <a:chExt cx="285752" cy="357190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2393141" y="6322239"/>
                <a:ext cx="357190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16200000" flipV="1">
                <a:off x="2536017" y="6322239"/>
                <a:ext cx="357190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4429124" y="6215082"/>
              <a:ext cx="285752" cy="357190"/>
              <a:chOff x="2500298" y="6215082"/>
              <a:chExt cx="285752" cy="357190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 flipH="1" flipV="1">
                <a:off x="2393141" y="6322239"/>
                <a:ext cx="357190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V="1">
                <a:off x="2536017" y="6322239"/>
                <a:ext cx="357190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Группа 28"/>
            <p:cNvGrpSpPr/>
            <p:nvPr/>
          </p:nvGrpSpPr>
          <p:grpSpPr>
            <a:xfrm>
              <a:off x="4786314" y="6215082"/>
              <a:ext cx="285752" cy="357190"/>
              <a:chOff x="2500298" y="6215082"/>
              <a:chExt cx="285752" cy="357190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2393141" y="6322239"/>
                <a:ext cx="357190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16200000" flipV="1">
                <a:off x="2536017" y="6322239"/>
                <a:ext cx="357190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Прямая соединительная линия 32"/>
            <p:cNvCxnSpPr/>
            <p:nvPr/>
          </p:nvCxnSpPr>
          <p:spPr>
            <a:xfrm>
              <a:off x="5143504" y="6572272"/>
              <a:ext cx="3571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AutoShape 50">
            <a:hlinkClick r:id="rId2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16913" y="609282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Вычислите по схеме для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= 5,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= 3.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928934"/>
            <a:ext cx="642937" cy="357188"/>
          </a:xfrm>
          <a:prstGeom prst="rect">
            <a:avLst/>
          </a:prstGeom>
          <a:solidFill>
            <a:srgbClr val="CAE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785938" y="2786063"/>
            <a:ext cx="714375" cy="714375"/>
          </a:xfrm>
          <a:prstGeom prst="ellipse">
            <a:avLst/>
          </a:prstGeom>
          <a:solidFill>
            <a:srgbClr val="CAE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86125" y="2786063"/>
            <a:ext cx="714375" cy="714375"/>
          </a:xfrm>
          <a:prstGeom prst="ellipse">
            <a:avLst/>
          </a:prstGeom>
          <a:solidFill>
            <a:srgbClr val="CAE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429250" y="4714875"/>
            <a:ext cx="714375" cy="714375"/>
          </a:xfrm>
          <a:prstGeom prst="ellipse">
            <a:avLst/>
          </a:prstGeom>
          <a:solidFill>
            <a:srgbClr val="CAE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858000" y="4786313"/>
            <a:ext cx="714375" cy="714375"/>
          </a:xfrm>
          <a:prstGeom prst="ellipse">
            <a:avLst/>
          </a:prstGeom>
          <a:solidFill>
            <a:srgbClr val="CAE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072438" y="4857750"/>
            <a:ext cx="714375" cy="714375"/>
          </a:xfrm>
          <a:prstGeom prst="ellipse">
            <a:avLst/>
          </a:prstGeom>
          <a:solidFill>
            <a:srgbClr val="CAE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357813" y="1071563"/>
            <a:ext cx="714375" cy="714375"/>
          </a:xfrm>
          <a:prstGeom prst="ellipse">
            <a:avLst/>
          </a:prstGeom>
          <a:solidFill>
            <a:srgbClr val="CAE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15125" y="1071563"/>
            <a:ext cx="714375" cy="714375"/>
          </a:xfrm>
          <a:prstGeom prst="ellipse">
            <a:avLst/>
          </a:prstGeom>
          <a:solidFill>
            <a:srgbClr val="CAE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929563" y="1143000"/>
            <a:ext cx="714375" cy="714375"/>
          </a:xfrm>
          <a:prstGeom prst="ellipse">
            <a:avLst/>
          </a:prstGeom>
          <a:solidFill>
            <a:srgbClr val="CAE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 rot="2460694">
            <a:off x="4533900" y="2684463"/>
            <a:ext cx="1395413" cy="1060450"/>
          </a:xfrm>
          <a:prstGeom prst="parallelogram">
            <a:avLst/>
          </a:prstGeom>
          <a:solidFill>
            <a:srgbClr val="CAE6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6" name="Прямая со стрелкой 15"/>
          <p:cNvCxnSpPr>
            <a:stCxn id="4" idx="3"/>
            <a:endCxn id="5" idx="2"/>
          </p:cNvCxnSpPr>
          <p:nvPr/>
        </p:nvCxnSpPr>
        <p:spPr>
          <a:xfrm>
            <a:off x="1142971" y="3107528"/>
            <a:ext cx="642967" cy="35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6"/>
          </p:cNvCxnSpPr>
          <p:nvPr/>
        </p:nvCxnSpPr>
        <p:spPr>
          <a:xfrm>
            <a:off x="2500313" y="3143250"/>
            <a:ext cx="7858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6"/>
          </p:cNvCxnSpPr>
          <p:nvPr/>
        </p:nvCxnSpPr>
        <p:spPr>
          <a:xfrm>
            <a:off x="4000500" y="3143250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4" idx="1"/>
            <a:endCxn id="11" idx="4"/>
          </p:cNvCxnSpPr>
          <p:nvPr/>
        </p:nvCxnSpPr>
        <p:spPr>
          <a:xfrm rot="5400000" flipH="1" flipV="1">
            <a:off x="5138738" y="2325688"/>
            <a:ext cx="1116012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1" idx="6"/>
          </p:cNvCxnSpPr>
          <p:nvPr/>
        </p:nvCxnSpPr>
        <p:spPr>
          <a:xfrm>
            <a:off x="6072188" y="1428750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2" idx="6"/>
          </p:cNvCxnSpPr>
          <p:nvPr/>
        </p:nvCxnSpPr>
        <p:spPr>
          <a:xfrm>
            <a:off x="7429500" y="1428750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4" idx="2"/>
            <a:endCxn id="8" idx="0"/>
          </p:cNvCxnSpPr>
          <p:nvPr/>
        </p:nvCxnSpPr>
        <p:spPr>
          <a:xfrm>
            <a:off x="5657850" y="3586163"/>
            <a:ext cx="128588" cy="112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8" idx="6"/>
          </p:cNvCxnSpPr>
          <p:nvPr/>
        </p:nvCxnSpPr>
        <p:spPr>
          <a:xfrm>
            <a:off x="6143625" y="5072063"/>
            <a:ext cx="6429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9" idx="6"/>
          </p:cNvCxnSpPr>
          <p:nvPr/>
        </p:nvCxnSpPr>
        <p:spPr>
          <a:xfrm>
            <a:off x="7572375" y="5143500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2" name="TextBox 37"/>
          <p:cNvSpPr txBox="1">
            <a:spLocks noChangeArrowheads="1"/>
          </p:cNvSpPr>
          <p:nvPr/>
        </p:nvSpPr>
        <p:spPr bwMode="auto">
          <a:xfrm>
            <a:off x="1214438" y="2714625"/>
            <a:ext cx="642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- 3</a:t>
            </a:r>
          </a:p>
        </p:txBody>
      </p:sp>
      <p:sp>
        <p:nvSpPr>
          <p:cNvPr id="10263" name="TextBox 38"/>
          <p:cNvSpPr txBox="1">
            <a:spLocks noChangeArrowheads="1"/>
          </p:cNvSpPr>
          <p:nvPr/>
        </p:nvSpPr>
        <p:spPr bwMode="auto">
          <a:xfrm>
            <a:off x="2500298" y="2714625"/>
            <a:ext cx="714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+ 7</a:t>
            </a:r>
          </a:p>
        </p:txBody>
      </p:sp>
      <p:sp>
        <p:nvSpPr>
          <p:cNvPr id="10264" name="TextBox 39"/>
          <p:cNvSpPr txBox="1">
            <a:spLocks noChangeArrowheads="1"/>
          </p:cNvSpPr>
          <p:nvPr/>
        </p:nvSpPr>
        <p:spPr bwMode="auto">
          <a:xfrm>
            <a:off x="3929063" y="2643188"/>
            <a:ext cx="6842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- 2</a:t>
            </a:r>
          </a:p>
        </p:txBody>
      </p:sp>
      <p:sp>
        <p:nvSpPr>
          <p:cNvPr id="10265" name="TextBox 40"/>
          <p:cNvSpPr txBox="1">
            <a:spLocks noChangeArrowheads="1"/>
          </p:cNvSpPr>
          <p:nvPr/>
        </p:nvSpPr>
        <p:spPr bwMode="auto">
          <a:xfrm>
            <a:off x="4929188" y="3000375"/>
            <a:ext cx="63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</a:rPr>
              <a:t>если</a:t>
            </a:r>
          </a:p>
        </p:txBody>
      </p:sp>
      <p:sp>
        <p:nvSpPr>
          <p:cNvPr id="10266" name="TextBox 41"/>
          <p:cNvSpPr txBox="1">
            <a:spLocks noChangeArrowheads="1"/>
          </p:cNvSpPr>
          <p:nvPr/>
        </p:nvSpPr>
        <p:spPr bwMode="auto">
          <a:xfrm>
            <a:off x="5715000" y="2071688"/>
            <a:ext cx="6559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&gt; 6</a:t>
            </a:r>
          </a:p>
        </p:txBody>
      </p:sp>
      <p:sp>
        <p:nvSpPr>
          <p:cNvPr id="10267" name="TextBox 42"/>
          <p:cNvSpPr txBox="1">
            <a:spLocks noChangeArrowheads="1"/>
          </p:cNvSpPr>
          <p:nvPr/>
        </p:nvSpPr>
        <p:spPr bwMode="auto">
          <a:xfrm>
            <a:off x="6072188" y="1000125"/>
            <a:ext cx="642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- 3</a:t>
            </a:r>
          </a:p>
        </p:txBody>
      </p:sp>
      <p:sp>
        <p:nvSpPr>
          <p:cNvPr id="10268" name="TextBox 43"/>
          <p:cNvSpPr txBox="1">
            <a:spLocks noChangeArrowheads="1"/>
          </p:cNvSpPr>
          <p:nvPr/>
        </p:nvSpPr>
        <p:spPr bwMode="auto">
          <a:xfrm>
            <a:off x="7500938" y="928688"/>
            <a:ext cx="785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+ 4</a:t>
            </a:r>
          </a:p>
        </p:txBody>
      </p:sp>
      <p:sp>
        <p:nvSpPr>
          <p:cNvPr id="10269" name="TextBox 44"/>
          <p:cNvSpPr txBox="1">
            <a:spLocks noChangeArrowheads="1"/>
          </p:cNvSpPr>
          <p:nvPr/>
        </p:nvSpPr>
        <p:spPr bwMode="auto">
          <a:xfrm>
            <a:off x="5786438" y="4071938"/>
            <a:ext cx="588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&lt; 6</a:t>
            </a:r>
          </a:p>
        </p:txBody>
      </p:sp>
      <p:sp>
        <p:nvSpPr>
          <p:cNvPr id="10270" name="TextBox 45"/>
          <p:cNvSpPr txBox="1">
            <a:spLocks noChangeArrowheads="1"/>
          </p:cNvSpPr>
          <p:nvPr/>
        </p:nvSpPr>
        <p:spPr bwMode="auto">
          <a:xfrm>
            <a:off x="6072198" y="4643446"/>
            <a:ext cx="857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+ 3</a:t>
            </a:r>
          </a:p>
        </p:txBody>
      </p:sp>
      <p:sp>
        <p:nvSpPr>
          <p:cNvPr id="10271" name="TextBox 46"/>
          <p:cNvSpPr txBox="1">
            <a:spLocks noChangeArrowheads="1"/>
          </p:cNvSpPr>
          <p:nvPr/>
        </p:nvSpPr>
        <p:spPr bwMode="auto">
          <a:xfrm>
            <a:off x="7643813" y="4643438"/>
            <a:ext cx="571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- 4</a:t>
            </a:r>
          </a:p>
        </p:txBody>
      </p:sp>
      <p:sp>
        <p:nvSpPr>
          <p:cNvPr id="32" name="AutoShape 50">
            <a:hlinkClick r:id="rId2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16913" y="609282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85794"/>
            <a:ext cx="7499350" cy="1868489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u="sng" spc="600" dirty="0" smtClean="0">
                <a:solidFill>
                  <a:schemeClr val="tx2">
                    <a:satMod val="130000"/>
                  </a:schemeClr>
                </a:solidFill>
              </a:rPr>
              <a:t>Правило 1.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Чтобы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сложить два числа одинаковых знаков, </a:t>
            </a:r>
            <a:r>
              <a:rPr lang="ru-RU" sz="2800" b="1" i="1" dirty="0" smtClean="0">
                <a:solidFill>
                  <a:srgbClr val="FF0000"/>
                </a:solidFill>
              </a:rPr>
              <a:t>надо эти числа сложить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и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поставить перед суммой </a:t>
            </a:r>
            <a:r>
              <a:rPr lang="ru-RU" sz="2800" b="1" i="1" dirty="0" smtClean="0">
                <a:solidFill>
                  <a:srgbClr val="FF0000"/>
                </a:solidFill>
              </a:rPr>
              <a:t>знак слагаемых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496"/>
            <a:ext cx="7499350" cy="2500330"/>
          </a:xfrm>
        </p:spPr>
        <p:txBody>
          <a:bodyPr/>
          <a:lstStyle/>
          <a:p>
            <a:pPr eaLnBrk="1" hangingPunct="1">
              <a:buNone/>
            </a:pPr>
            <a:r>
              <a:rPr lang="ru-RU" dirty="0" smtClean="0"/>
              <a:t>                 ( + 4) + ( + 5) = + 9</a:t>
            </a:r>
          </a:p>
          <a:p>
            <a:pPr eaLnBrk="1" hangingPunct="1">
              <a:buNone/>
            </a:pPr>
            <a:r>
              <a:rPr lang="ru-RU" dirty="0" smtClean="0"/>
              <a:t>                 ( + 2) + ( + 7) = + 9</a:t>
            </a:r>
          </a:p>
          <a:p>
            <a:pPr eaLnBrk="1" hangingPunct="1">
              <a:buNone/>
            </a:pPr>
            <a:r>
              <a:rPr lang="ru-RU" dirty="0" smtClean="0"/>
              <a:t>                 ( - 4) + ( - 3) = - 7</a:t>
            </a:r>
          </a:p>
          <a:p>
            <a:pPr eaLnBrk="1" hangingPunct="1">
              <a:buNone/>
            </a:pPr>
            <a:r>
              <a:rPr lang="ru-RU" dirty="0" smtClean="0"/>
              <a:t>                 ( - 1) + ( - 5) = - 6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0"/>
            <a:ext cx="8215338" cy="85725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1200" cap="none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Сложение чисел одного знака.</a:t>
            </a:r>
            <a:endParaRPr kumimoji="0" lang="ru-RU" sz="4000" b="0" i="0" strike="noStrike" kern="1200" cap="none" normalizeH="0" baseline="0" noProof="0" dirty="0">
              <a:ln>
                <a:noFill/>
              </a:ln>
              <a:solidFill>
                <a:srgbClr val="444455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AutoShape 50">
            <a:hlinkClick r:id="rId2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16913" y="609282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18_1_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2610" y="3357562"/>
            <a:ext cx="1359795" cy="13128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499350" cy="314327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u="sng" spc="600" dirty="0" smtClean="0">
                <a:solidFill>
                  <a:schemeClr val="tx2">
                    <a:satMod val="130000"/>
                  </a:schemeClr>
                </a:solidFill>
              </a:rPr>
              <a:t>Правило </a:t>
            </a:r>
            <a:r>
              <a:rPr lang="ru-RU" sz="2800" b="1" u="sng" spc="600" dirty="0" smtClean="0">
                <a:solidFill>
                  <a:schemeClr val="tx2">
                    <a:satMod val="130000"/>
                  </a:schemeClr>
                </a:solidFill>
              </a:rPr>
              <a:t>2.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Чтобы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сложить два числа разных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знаков, надо: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1. сравнить противоположные натуральные им  числа;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2. </a:t>
            </a:r>
            <a:r>
              <a:rPr lang="ru-RU" sz="2800" b="1" i="1" dirty="0" smtClean="0">
                <a:solidFill>
                  <a:srgbClr val="002060"/>
                </a:solidFill>
              </a:rPr>
              <a:t>из </a:t>
            </a:r>
            <a:r>
              <a:rPr lang="ru-RU" sz="2800" b="1" i="1" dirty="0" smtClean="0">
                <a:solidFill>
                  <a:srgbClr val="002060"/>
                </a:solidFill>
              </a:rPr>
              <a:t>большего </a:t>
            </a:r>
            <a:r>
              <a:rPr lang="ru-RU" sz="2800" b="1" i="1" dirty="0" smtClean="0">
                <a:solidFill>
                  <a:srgbClr val="002060"/>
                </a:solidFill>
              </a:rPr>
              <a:t>числа </a:t>
            </a:r>
            <a:r>
              <a:rPr lang="ru-RU" sz="2800" b="1" i="1" dirty="0" smtClean="0">
                <a:solidFill>
                  <a:srgbClr val="FF0000"/>
                </a:solidFill>
              </a:rPr>
              <a:t>вычесть </a:t>
            </a:r>
            <a:r>
              <a:rPr lang="ru-RU" sz="2800" b="1" i="1" dirty="0" smtClean="0">
                <a:solidFill>
                  <a:srgbClr val="002060"/>
                </a:solidFill>
              </a:rPr>
              <a:t>меньшее число;</a:t>
            </a: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endParaRPr lang="ru-RU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66" y="4643446"/>
          <a:ext cx="6715173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1"/>
                <a:gridCol w="2500330"/>
                <a:gridCol w="13573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( + 17) + ( - 20) =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- ( 20 – 17)=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- 3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( + 7) + ( - 5) =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+ ( 7 – 5) =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+2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( - 12) + 7 =</a:t>
                      </a:r>
                      <a:endParaRPr lang="ru-RU" sz="2800" b="1" dirty="0"/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- ( 12 – 7) =</a:t>
                      </a:r>
                      <a:endParaRPr lang="ru-RU" sz="2800" b="1" dirty="0"/>
                    </a:p>
                  </a:txBody>
                  <a:tcPr>
                    <a:solidFill>
                      <a:srgbClr val="CA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- 5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AE6FE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928662" y="0"/>
            <a:ext cx="8215338" cy="85725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1200" cap="none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Сложение чисел разного знака.</a:t>
            </a:r>
            <a:endParaRPr kumimoji="0" lang="ru-RU" sz="4000" b="0" i="0" strike="noStrike" kern="1200" cap="none" normalizeH="0" baseline="0" noProof="0" dirty="0">
              <a:ln>
                <a:noFill/>
              </a:ln>
              <a:solidFill>
                <a:srgbClr val="444455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16913" y="609282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00100" y="3214686"/>
            <a:ext cx="7499350" cy="114300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3.  перед разностью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поставить знак большего слагаемого.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850"/>
                            </p:stCondLst>
                            <p:childTnLst>
                              <p:par>
                                <p:cTn id="18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7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200"/>
                            </p:stCondLst>
                            <p:childTnLst>
                              <p:par>
                                <p:cTn id="28" presetID="26" presetClass="emph" presetSubtype="0" repeatCount="3000" fill="hold" grpId="2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7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1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14290"/>
            <a:ext cx="7498080" cy="1143000"/>
          </a:xfrm>
        </p:spPr>
        <p:txBody>
          <a:bodyPr/>
          <a:lstStyle/>
          <a:p>
            <a:r>
              <a:rPr lang="ru-RU" dirty="0" smtClean="0"/>
              <a:t>Вычислите:</a:t>
            </a:r>
            <a:endParaRPr lang="ru-RU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57224" y="1714488"/>
            <a:ext cx="374491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dirty="0"/>
              <a:t>(+7) + (-6) =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(-4) + (+7) =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(-3) + (+11) =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(-2) + (+16) =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(+17) + (-6) =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(-5) + (+16) =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67288" y="1714488"/>
            <a:ext cx="3676678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dirty="0"/>
              <a:t>(-7) + (+6) =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(+4) + (-7) =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(+3) + (-11) =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(+2) + (-16) =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(-17) + (+6) =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(-9) + (+9) =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428992" y="1785926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357554" y="235743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+3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643306" y="3000372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+8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643306" y="3571876"/>
            <a:ext cx="87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+14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571868" y="4214818"/>
            <a:ext cx="87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+11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571868" y="4857760"/>
            <a:ext cx="873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+11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715272" y="1785926"/>
            <a:ext cx="544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572396" y="2357430"/>
            <a:ext cx="544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0980738" y="2133600"/>
            <a:ext cx="87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2"/>
                </a:solidFill>
              </a:rPr>
              <a:t>+13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643834" y="2928934"/>
            <a:ext cx="544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-8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7643834" y="3571876"/>
            <a:ext cx="873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-14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7643834" y="4214818"/>
            <a:ext cx="7699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-11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7500958" y="4857760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0</a:t>
            </a:r>
          </a:p>
        </p:txBody>
      </p:sp>
      <p:pic>
        <p:nvPicPr>
          <p:cNvPr id="13333" name="Picture 21" descr="10118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0"/>
            <a:ext cx="3090861" cy="1735941"/>
          </a:xfrm>
          <a:prstGeom prst="rect">
            <a:avLst/>
          </a:prstGeom>
          <a:noFill/>
        </p:spPr>
      </p:pic>
      <p:sp>
        <p:nvSpPr>
          <p:cNvPr id="19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286776" y="6072206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50">
            <a:hlinkClick r:id="rId4" action="ppaction://hlinksldjump" highlightClick="1"/>
          </p:cNvPr>
          <p:cNvSpPr>
            <a:spLocks noChangeArrowheads="1"/>
          </p:cNvSpPr>
          <p:nvPr/>
        </p:nvSpPr>
        <p:spPr bwMode="ltGray">
          <a:xfrm rot="10800000">
            <a:off x="7572396" y="6072206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build="p"/>
      <p:bldP spid="133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Физкультминутка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428736"/>
            <a:ext cx="6137296" cy="766754"/>
          </a:xfrm>
        </p:spPr>
        <p:txBody>
          <a:bodyPr/>
          <a:lstStyle/>
          <a:p>
            <a:r>
              <a:rPr lang="ru-RU" dirty="0" smtClean="0"/>
              <a:t>Раз - подняться, потянуться,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arg-2-25-trans-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00240"/>
            <a:ext cx="86677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1285860"/>
            <a:ext cx="990600" cy="790575"/>
          </a:xfrm>
          <a:prstGeom prst="rect">
            <a:avLst/>
          </a:prstGeom>
        </p:spPr>
      </p:pic>
      <p:pic>
        <p:nvPicPr>
          <p:cNvPr id="7" name="Рисунок 6" descr="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7422" y="2857496"/>
            <a:ext cx="866775" cy="838200"/>
          </a:xfrm>
          <a:prstGeom prst="rect">
            <a:avLst/>
          </a:prstGeom>
        </p:spPr>
      </p:pic>
      <p:pic>
        <p:nvPicPr>
          <p:cNvPr id="8" name="Рисунок 7" descr="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85852" y="3786190"/>
            <a:ext cx="952500" cy="809625"/>
          </a:xfrm>
          <a:prstGeom prst="rect">
            <a:avLst/>
          </a:prstGeom>
        </p:spPr>
      </p:pic>
      <p:pic>
        <p:nvPicPr>
          <p:cNvPr id="9" name="Рисунок 8" descr="5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1670" y="4500570"/>
            <a:ext cx="914400" cy="847725"/>
          </a:xfrm>
          <a:prstGeom prst="rect">
            <a:avLst/>
          </a:prstGeom>
        </p:spPr>
      </p:pic>
      <p:pic>
        <p:nvPicPr>
          <p:cNvPr id="10" name="Рисунок 9" descr="6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728" y="5643578"/>
            <a:ext cx="952500" cy="771525"/>
          </a:xfrm>
          <a:prstGeom prst="rect">
            <a:avLst/>
          </a:prstGeom>
        </p:spPr>
      </p:pic>
      <p:sp>
        <p:nvSpPr>
          <p:cNvPr id="11" name="AutoShape 50">
            <a:hlinkClick r:id="rId8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16913" y="609282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2000232" y="2143116"/>
            <a:ext cx="749935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Два - нагнуть, разогнуться,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3286116" y="3000372"/>
            <a:ext cx="5570556" cy="74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Три - в ладоши, три хлопка,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2214546" y="3786190"/>
            <a:ext cx="4786346" cy="58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четыре - руки шире,</a:t>
            </a: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3286116" y="4572008"/>
            <a:ext cx="4927614" cy="74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Пять - руками помахать,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2285984" y="5643578"/>
            <a:ext cx="5994420" cy="74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Шесть - на место тихо  сесть.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1474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 № 85</a:t>
            </a:r>
            <a:r>
              <a:rPr lang="ru-RU" sz="2700" dirty="0" smtClean="0"/>
              <a:t> (рабочая тетрадь стр. 35)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650" y="857232"/>
            <a:ext cx="7934350" cy="1643074"/>
          </a:xfrm>
        </p:spPr>
        <p:txBody>
          <a:bodyPr/>
          <a:lstStyle/>
          <a:p>
            <a:pPr marL="0" indent="82550">
              <a:buNone/>
            </a:pPr>
            <a:r>
              <a:rPr lang="ru-RU" sz="2400" dirty="0" smtClean="0"/>
              <a:t>Игра «4 кубика». В коробке находятся четыре игральных кубика: два белых и два черных. Берут наугад два кубика и бросают. Белый кубик показывает число выигрышных очков, черный – число проигрышных. Заполните таблицу.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56" y="2500306"/>
          <a:ext cx="7572461" cy="41176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03139"/>
                <a:gridCol w="2362052"/>
                <a:gridCol w="2153635"/>
                <a:gridCol w="2153635"/>
              </a:tblGrid>
              <a:tr h="6429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Номер хода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Первый кубик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(«+» или «-»)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Второй кубик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(«+» или «-»)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Общий счет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(«+« или «-»)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77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+4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+3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+7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77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+2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77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77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+2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77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+4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77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+5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book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368425" cy="1042988"/>
          </a:xfrm>
          <a:prstGeom prst="rect">
            <a:avLst/>
          </a:prstGeom>
          <a:noFill/>
        </p:spPr>
      </p:pic>
      <p:sp>
        <p:nvSpPr>
          <p:cNvPr id="6" name="AutoShape 50">
            <a:hlinkClick r:id="rId3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8358214" y="635317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0">
            <a:hlinkClick r:id="rId4" action="ppaction://hlinksldjump" highlightClick="1"/>
          </p:cNvPr>
          <p:cNvSpPr>
            <a:spLocks noChangeArrowheads="1"/>
          </p:cNvSpPr>
          <p:nvPr/>
        </p:nvSpPr>
        <p:spPr bwMode="ltGray">
          <a:xfrm rot="10800000">
            <a:off x="7643834" y="6353175"/>
            <a:ext cx="576262" cy="504825"/>
          </a:xfrm>
          <a:prstGeom prst="actionButtonForwardNex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1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371</TotalTime>
  <Words>797</Words>
  <Application>Microsoft Office PowerPoint</Application>
  <PresentationFormat>Экран (4:3)</PresentationFormat>
  <Paragraphs>199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Times New Roman</vt:lpstr>
      <vt:lpstr>Wingdings 2</vt:lpstr>
      <vt:lpstr>Verdana</vt:lpstr>
      <vt:lpstr>Calibri</vt:lpstr>
      <vt:lpstr>Book Antiqua</vt:lpstr>
      <vt:lpstr>Солнцестояние</vt:lpstr>
      <vt:lpstr>Microsoft Equation 3.0</vt:lpstr>
      <vt:lpstr>Слайд 1</vt:lpstr>
      <vt:lpstr>Слайд 2</vt:lpstr>
      <vt:lpstr>Графический диктант.</vt:lpstr>
      <vt:lpstr>Вычислите по схеме для х = 5, х = 3.</vt:lpstr>
      <vt:lpstr>Правило 1. Чтобы сложить два числа одинаковых знаков, надо эти числа сложить и поставить перед суммой знак слагаемых</vt:lpstr>
      <vt:lpstr>Правило 2. Чтобы сложить два числа разных знаков, надо: 1. сравнить противоположные натуральные им  числа; 2. из большего числа вычесть меньшее число; </vt:lpstr>
      <vt:lpstr>Вычислите:</vt:lpstr>
      <vt:lpstr>Физкультминутка.</vt:lpstr>
      <vt:lpstr>Задание № 85 (рабочая тетрадь стр. 35)</vt:lpstr>
      <vt:lpstr>Задание № 87 (рабочая тетрадь стр. 36)</vt:lpstr>
      <vt:lpstr>Игра « Дешифровщик»</vt:lpstr>
      <vt:lpstr>Самое главное: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Татьяна</cp:lastModifiedBy>
  <cp:revision>64</cp:revision>
  <dcterms:created xsi:type="dcterms:W3CDTF">2008-12-21T15:27:05Z</dcterms:created>
  <dcterms:modified xsi:type="dcterms:W3CDTF">2010-02-17T23:57:29Z</dcterms:modified>
</cp:coreProperties>
</file>