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7" r:id="rId3"/>
    <p:sldId id="268" r:id="rId4"/>
    <p:sldId id="269" r:id="rId5"/>
    <p:sldId id="270" r:id="rId6"/>
    <p:sldId id="25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6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4F9D-CB26-4BEF-9B83-60FBEF05C92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FCC8-76ED-4E16-90F4-EB56C352E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6E5A3-2D0B-4205-B52E-E0E555BF9EBB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8D9B9-960A-4408-AA36-A147422D7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8D9B9-960A-4408-AA36-A147422D7B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C32F5-B4E3-4659-89A4-70FB710569E2}" type="slidenum">
              <a:rPr lang="ru-RU"/>
              <a:pPr/>
              <a:t>4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Где </a:t>
            </a:r>
            <a:r>
              <a:rPr lang="en-US"/>
              <a:t>m – </a:t>
            </a:r>
            <a:r>
              <a:rPr lang="ru-RU"/>
              <a:t>целое число, </a:t>
            </a:r>
            <a:r>
              <a:rPr lang="en-US"/>
              <a:t>n</a:t>
            </a:r>
            <a:r>
              <a:rPr lang="ru-RU"/>
              <a:t> - натуральное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Алгебра, 8 класс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A8D9B9-960A-4408-AA36-A147422D7B4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Алгебра, 8 класс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A8D9B9-960A-4408-AA36-A147422D7B4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E65-774F-44D7-95E0-128C5EF8ACD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D9E2-C550-4D20-875A-B17126AB2E8B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04B8-C7E1-4ADC-86B4-2205B39B7F7A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11FAD8-E6CB-456E-810E-C566EC81AA1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C666-7840-414B-B66E-4F15ADDC690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849F-D9D6-4969-958D-B3871D6D7EA9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E7AD-80AD-43AC-9454-2AC8E21CE1B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60D7-2C34-46FB-9A1F-FC1DE1BC6A07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37-D334-4E62-83DA-3CDF46B6FA66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9B208E-B560-4FFA-B45B-2CD22C05C50E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D54F-8EBB-4C45-BA55-0DC954B21954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0E2B59-AFA6-4449-8E74-687D96DBEA89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681524"/>
          </a:xfrm>
        </p:spPr>
        <p:txBody>
          <a:bodyPr/>
          <a:lstStyle/>
          <a:p>
            <a:pPr algn="r"/>
            <a:r>
              <a:rPr lang="ru-RU" dirty="0" smtClean="0"/>
              <a:t>Подготовил: </a:t>
            </a:r>
          </a:p>
          <a:p>
            <a:pPr algn="r"/>
            <a:r>
              <a:rPr lang="ru-RU" dirty="0" smtClean="0"/>
              <a:t>учитель </a:t>
            </a:r>
          </a:p>
          <a:p>
            <a:pPr algn="r"/>
            <a:r>
              <a:rPr lang="en-US" dirty="0" smtClean="0"/>
              <a:t>II</a:t>
            </a:r>
            <a:r>
              <a:rPr lang="ru-RU" dirty="0" smtClean="0"/>
              <a:t> кв. категории</a:t>
            </a:r>
          </a:p>
          <a:p>
            <a:pPr algn="r"/>
            <a:r>
              <a:rPr lang="ru-RU" dirty="0" smtClean="0"/>
              <a:t>Прилука Т.И.</a:t>
            </a:r>
          </a:p>
          <a:p>
            <a:pPr algn="r"/>
            <a:r>
              <a:rPr lang="ru-RU" dirty="0" smtClean="0"/>
              <a:t>МОУ СОШ №76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2592288"/>
          </a:xfrm>
        </p:spPr>
        <p:txBody>
          <a:bodyPr/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sz="6000" dirty="0" smtClean="0">
                <a:solidFill>
                  <a:srgbClr val="7030A0"/>
                </a:solidFill>
              </a:rPr>
              <a:t>« Множество действительных чисел»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260648"/>
            <a:ext cx="2590800" cy="384048"/>
          </a:xfrm>
        </p:spPr>
        <p:txBody>
          <a:bodyPr/>
          <a:lstStyle/>
          <a:p>
            <a:fld id="{6AB46B6B-3A0C-4A32-B6B4-6170828ACD4C}" type="datetime8">
              <a:rPr lang="ru-RU" sz="2800" smtClean="0"/>
              <a:pPr/>
              <a:t>11.05.2015 0:22</a:t>
            </a:fld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387080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/>
              <a:t>№ 278, </a:t>
            </a:r>
          </a:p>
          <a:p>
            <a:pPr algn="ctr">
              <a:buNone/>
            </a:pPr>
            <a:r>
              <a:rPr lang="ru-RU" sz="4800" b="1" dirty="0" smtClean="0"/>
              <a:t>№ 281 (б, г, е), </a:t>
            </a:r>
          </a:p>
          <a:p>
            <a:pPr algn="ctr">
              <a:buNone/>
            </a:pPr>
            <a:r>
              <a:rPr lang="ru-RU" sz="4800" b="1" dirty="0" smtClean="0"/>
              <a:t>№ 282.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pc="300" dirty="0" smtClean="0"/>
              <a:t>Домашнее задание: </a:t>
            </a:r>
            <a:endParaRPr lang="ru-RU" spc="3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04F8F0-7578-4E99-A353-28B34276E054}" type="datetime8">
              <a:rPr lang="ru-RU" smtClean="0"/>
              <a:pPr/>
              <a:t>11.05.2015 0:22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764704"/>
            <a:ext cx="8305800" cy="26502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7030A0"/>
                </a:solidFill>
              </a:rPr>
              <a:t>Действия над иррациональными числами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FAD8-E6CB-456E-810E-C566EC81AA15}" type="datetime8">
              <a:rPr lang="ru-RU" smtClean="0"/>
              <a:pPr/>
              <a:t>11.05.2015 0:22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317869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– Вычислите: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а) 0,15 + 1,37;	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б) 1,27 + 3,3;	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в) 6,42 – 3,2;	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г) –8 + 4,7;	 	</a:t>
            </a:r>
          </a:p>
          <a:p>
            <a:pPr>
              <a:lnSpc>
                <a:spcPct val="150000"/>
              </a:lnSpc>
              <a:buNone/>
            </a:pPr>
            <a:endParaRPr lang="ru-RU" sz="32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11FAD8-E6CB-456E-810E-C566EC81AA1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 smtClean="0"/>
              <a:t>Устный счет.</a:t>
            </a:r>
            <a:endParaRPr lang="ru-RU" spc="300" dirty="0"/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4283968" y="2132856"/>
            <a:ext cx="4618856" cy="3963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–3,8 – 5,7;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е) 2,9 – 6,3;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ж) 1,7 – 0,95;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–1,25 – 5,8.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«+» – согласен с утверждением;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«–» – не согласен с утверждением.</a:t>
            </a:r>
          </a:p>
          <a:p>
            <a:pPr>
              <a:buNone/>
            </a:pPr>
            <a:r>
              <a:rPr lang="ru-RU" sz="2900" dirty="0" smtClean="0"/>
              <a:t>1) Всякое целое число является натуральным.</a:t>
            </a:r>
          </a:p>
          <a:p>
            <a:pPr>
              <a:buNone/>
            </a:pPr>
            <a:r>
              <a:rPr lang="ru-RU" sz="2900" dirty="0" smtClean="0"/>
              <a:t>2) Всякое натуральное число является рациональным.</a:t>
            </a:r>
          </a:p>
          <a:p>
            <a:pPr>
              <a:buNone/>
            </a:pPr>
            <a:r>
              <a:rPr lang="ru-RU" sz="2900" dirty="0" smtClean="0"/>
              <a:t>3) Число –7 является рациональным.</a:t>
            </a:r>
          </a:p>
          <a:p>
            <a:pPr>
              <a:buNone/>
            </a:pPr>
            <a:r>
              <a:rPr lang="ru-RU" sz="2900" dirty="0" smtClean="0"/>
              <a:t>4) Сумма двух натуральных чисел всегда является натуральным числом.</a:t>
            </a:r>
          </a:p>
          <a:p>
            <a:pPr>
              <a:buNone/>
            </a:pPr>
            <a:r>
              <a:rPr lang="ru-RU" sz="2900" dirty="0" smtClean="0"/>
              <a:t>5) Разность двух натуральных чисел всегда является натуральным числом.</a:t>
            </a:r>
          </a:p>
          <a:p>
            <a:pPr>
              <a:buNone/>
            </a:pPr>
            <a:r>
              <a:rPr lang="ru-RU" sz="2900" dirty="0" smtClean="0"/>
              <a:t>6) Произведение двух целых чисел всегда является целым числом.</a:t>
            </a:r>
          </a:p>
          <a:p>
            <a:pPr>
              <a:buNone/>
            </a:pPr>
            <a:r>
              <a:rPr lang="ru-RU" sz="2900" dirty="0" smtClean="0"/>
              <a:t>7) Частное двух целых чисел всегда является целым числом.</a:t>
            </a:r>
          </a:p>
          <a:p>
            <a:pPr>
              <a:buNone/>
            </a:pPr>
            <a:r>
              <a:rPr lang="ru-RU" sz="2900" dirty="0" smtClean="0"/>
              <a:t>8) Сумма двух рациональных чисел всегда является рациональным числом.</a:t>
            </a:r>
          </a:p>
          <a:p>
            <a:pPr>
              <a:buNone/>
            </a:pPr>
            <a:r>
              <a:rPr lang="ru-RU" sz="2900" dirty="0" smtClean="0"/>
              <a:t>9) Частное двух рациональных чисел всегда является рациональным числом.</a:t>
            </a:r>
          </a:p>
          <a:p>
            <a:pPr>
              <a:buNone/>
            </a:pPr>
            <a:r>
              <a:rPr lang="ru-RU" sz="2900" dirty="0" smtClean="0"/>
              <a:t>10) Всякое иррациональное число является действительным.</a:t>
            </a:r>
          </a:p>
          <a:p>
            <a:pPr>
              <a:buNone/>
            </a:pPr>
            <a:r>
              <a:rPr lang="ru-RU" sz="2900" dirty="0" smtClean="0"/>
              <a:t>11) Действительное число не может быть натуральным.</a:t>
            </a:r>
          </a:p>
          <a:p>
            <a:pPr>
              <a:buNone/>
            </a:pPr>
            <a:r>
              <a:rPr lang="ru-RU" sz="2900" dirty="0" smtClean="0"/>
              <a:t>12) Число 2,7(5) является иррациональным.</a:t>
            </a:r>
          </a:p>
          <a:p>
            <a:pPr>
              <a:buNone/>
            </a:pPr>
            <a:r>
              <a:rPr lang="ru-RU" sz="2900" dirty="0" smtClean="0"/>
              <a:t>13) Число </a:t>
            </a:r>
            <a:r>
              <a:rPr lang="el-GR" sz="2900" dirty="0" smtClean="0"/>
              <a:t>π</a:t>
            </a:r>
            <a:r>
              <a:rPr lang="ru-RU" sz="2900" dirty="0" smtClean="0"/>
              <a:t> является действительным.</a:t>
            </a:r>
          </a:p>
          <a:p>
            <a:pPr>
              <a:buNone/>
            </a:pPr>
            <a:r>
              <a:rPr lang="ru-RU" sz="2900" dirty="0" smtClean="0"/>
              <a:t>14) Число 3,1(4) меньше числа </a:t>
            </a:r>
            <a:r>
              <a:rPr lang="el-GR" sz="2900" dirty="0" smtClean="0"/>
              <a:t>π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15) Число –10 принадлежит одновременно множеству целых, рациональных и действительных чисел.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>
          <a:xfrm>
            <a:off x="7452320" y="0"/>
            <a:ext cx="1691680" cy="384048"/>
          </a:xfrm>
        </p:spPr>
        <p:txBody>
          <a:bodyPr/>
          <a:lstStyle/>
          <a:p>
            <a:fld id="{BA11FAD8-E6CB-456E-810E-C566EC81AA15}" type="datetime8">
              <a:rPr lang="ru-RU" sz="1800" smtClean="0"/>
              <a:pPr/>
              <a:t>11.05.2015 0:22</a:t>
            </a:fld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Тест с последующей проверкой.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805264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 л </a:t>
            </a:r>
            <a:r>
              <a:rPr lang="ru-RU" sz="3600" b="1" dirty="0" err="1" smtClean="0"/>
              <a:t>ю</a:t>
            </a:r>
            <a:r>
              <a:rPr lang="ru-RU" sz="3600" b="1" dirty="0" smtClean="0"/>
              <a:t> ч:  –  +  +  +  – +  – +  +  +  –  –  +  –  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36724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Решите по учебнику:</a:t>
            </a:r>
          </a:p>
          <a:p>
            <a:pPr algn="ctr">
              <a:buNone/>
            </a:pPr>
            <a:r>
              <a:rPr lang="ru-RU" sz="4000" dirty="0" smtClean="0"/>
              <a:t>№ 283, </a:t>
            </a:r>
          </a:p>
          <a:p>
            <a:pPr algn="ctr">
              <a:buNone/>
            </a:pPr>
            <a:r>
              <a:rPr lang="ru-RU" sz="4000" dirty="0" smtClean="0"/>
              <a:t>№ 284 (а), </a:t>
            </a:r>
          </a:p>
          <a:p>
            <a:pPr algn="ctr">
              <a:buNone/>
            </a:pPr>
            <a:r>
              <a:rPr lang="ru-RU" sz="4000" dirty="0" smtClean="0"/>
              <a:t>№ 287.</a:t>
            </a:r>
          </a:p>
          <a:p>
            <a:pPr algn="ctr">
              <a:buNone/>
            </a:pPr>
            <a:r>
              <a:rPr lang="ru-RU" sz="4000" dirty="0" smtClean="0"/>
              <a:t>№ 288, </a:t>
            </a:r>
          </a:p>
          <a:p>
            <a:pPr algn="ctr">
              <a:buNone/>
            </a:pPr>
            <a:r>
              <a:rPr lang="ru-RU" sz="4000" dirty="0" smtClean="0"/>
              <a:t>№ 290.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11FAD8-E6CB-456E-810E-C566EC81AA15}" type="datetime8">
              <a:rPr lang="ru-RU" smtClean="0"/>
              <a:pPr/>
              <a:t>11.05.2015 0:22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088232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Рассмотрите  примеры из учебника стр.67 , показывающие, как осуществлять арифметические действия над иррациональными числами.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6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№ 284 (б), </a:t>
            </a:r>
          </a:p>
          <a:p>
            <a:pPr algn="ctr">
              <a:buNone/>
            </a:pPr>
            <a:r>
              <a:rPr lang="ru-RU" sz="4800" b="1" dirty="0" smtClean="0"/>
              <a:t>№ 289, </a:t>
            </a:r>
          </a:p>
          <a:p>
            <a:pPr algn="ctr">
              <a:buNone/>
            </a:pPr>
            <a:r>
              <a:rPr lang="ru-RU" sz="4800" b="1" dirty="0" smtClean="0"/>
              <a:t>№ 291.</a:t>
            </a:r>
          </a:p>
          <a:p>
            <a:pPr algn="ctr">
              <a:buNone/>
            </a:pPr>
            <a:r>
              <a:rPr lang="ru-RU" sz="4800" dirty="0" smtClean="0"/>
              <a:t>Д о </a:t>
            </a:r>
            <a:r>
              <a:rPr lang="ru-RU" sz="4800" dirty="0" err="1" smtClean="0"/>
              <a:t>п</a:t>
            </a:r>
            <a:r>
              <a:rPr lang="ru-RU" sz="4800" dirty="0" smtClean="0"/>
              <a:t> </a:t>
            </a:r>
            <a:r>
              <a:rPr lang="ru-RU" sz="4800" dirty="0" err="1" smtClean="0"/>
              <a:t>о</a:t>
            </a:r>
            <a:r>
              <a:rPr lang="ru-RU" sz="4800" dirty="0" smtClean="0"/>
              <a:t> л </a:t>
            </a:r>
            <a:r>
              <a:rPr lang="ru-RU" sz="4800" dirty="0" err="1" smtClean="0"/>
              <a:t>н</a:t>
            </a:r>
            <a:r>
              <a:rPr lang="ru-RU" sz="4800" dirty="0" smtClean="0"/>
              <a:t> и т е л </a:t>
            </a:r>
            <a:r>
              <a:rPr lang="ru-RU" sz="4800" dirty="0" err="1" smtClean="0"/>
              <a:t>ь</a:t>
            </a:r>
            <a:r>
              <a:rPr lang="ru-RU" sz="4800" dirty="0" smtClean="0"/>
              <a:t> </a:t>
            </a:r>
            <a:r>
              <a:rPr lang="ru-RU" sz="4800" dirty="0" err="1" smtClean="0"/>
              <a:t>н</a:t>
            </a:r>
            <a:r>
              <a:rPr lang="ru-RU" sz="4800" dirty="0" smtClean="0"/>
              <a:t> о: </a:t>
            </a:r>
          </a:p>
          <a:p>
            <a:pPr algn="ctr">
              <a:buNone/>
            </a:pPr>
            <a:r>
              <a:rPr lang="ru-RU" sz="4800" dirty="0" smtClean="0"/>
              <a:t>№ 293.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pc="300" dirty="0" smtClean="0"/>
              <a:t>Домашнее задание: </a:t>
            </a:r>
            <a:endParaRPr lang="ru-RU" spc="3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04F8F0-7578-4E99-A353-28B34276E054}" type="datetime8">
              <a:rPr lang="ru-RU" smtClean="0"/>
              <a:pPr/>
              <a:t>11.05.2015 0:22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7637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познакомить учащихся с понятием </a:t>
            </a:r>
            <a:r>
              <a:rPr lang="ru-RU" sz="3600" dirty="0" smtClean="0"/>
              <a:t>действительного </a:t>
            </a:r>
            <a:r>
              <a:rPr lang="ru-RU" sz="3600" dirty="0" smtClean="0"/>
              <a:t>числа; рассмотреть основные действия над </a:t>
            </a:r>
            <a:r>
              <a:rPr lang="ru-RU" sz="3600" dirty="0" smtClean="0"/>
              <a:t>действительными </a:t>
            </a:r>
            <a:r>
              <a:rPr lang="ru-RU" sz="3600" dirty="0" smtClean="0"/>
              <a:t>числами.</a:t>
            </a:r>
            <a:endParaRPr lang="ru-RU" sz="36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11FAD8-E6CB-456E-810E-C566EC81AA15}" type="datetime8">
              <a:rPr lang="ru-RU" smtClean="0"/>
              <a:pPr/>
              <a:t>11.05.2015 0:27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Рациональные числа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Множество натуральных чисел (</a:t>
            </a:r>
            <a:r>
              <a:rPr lang="en-US"/>
              <a:t>N</a:t>
            </a:r>
            <a:r>
              <a:rPr lang="ru-RU"/>
              <a:t>) – 1, 2, 3, 4, …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Целые числа (</a:t>
            </a:r>
            <a:r>
              <a:rPr lang="en-US"/>
              <a:t>N</a:t>
            </a:r>
            <a:r>
              <a:rPr lang="ru-RU"/>
              <a:t> + противоположные им числа + 0). (</a:t>
            </a:r>
            <a:r>
              <a:rPr lang="en-US"/>
              <a:t>Z</a:t>
            </a:r>
            <a:r>
              <a:rPr lang="ru-RU"/>
              <a:t>)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Дробные числа (положительные и отрицательные).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Рациональные числа (Целые и дробные)</a:t>
            </a:r>
            <a:r>
              <a:rPr lang="en-US"/>
              <a:t> (Q)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428596" y="92867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800" dirty="0"/>
              <a:t>Всякое рациональное число, как целое так и дробное, можно представить в виде дроби 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ph idx="1"/>
          </p:nvPr>
        </p:nvGraphicFramePr>
        <p:xfrm>
          <a:off x="3505200" y="1600200"/>
          <a:ext cx="1968500" cy="4070350"/>
        </p:xfrm>
        <a:graphic>
          <a:graphicData uri="http://schemas.openxmlformats.org/presentationml/2006/ole">
            <p:oleObj spid="_x0000_s17410" name="Формула" r:id="rId4" imgW="190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428736"/>
            <a:ext cx="8229600" cy="3505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Множество действительных чисел состоит из</a:t>
            </a:r>
            <a:b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b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Рациональных чисел</a:t>
            </a:r>
            <a:b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</a:t>
            </a:r>
            <a:b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8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Иррациональных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709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Определите, к какому множеству принадлежит каждое из чисел: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spc="300" dirty="0" smtClean="0">
                <a:solidFill>
                  <a:schemeClr val="bg1"/>
                </a:solidFill>
              </a:rPr>
              <a:t>–7; 19;    ; –5,7; 235; –90;      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50912"/>
          </a:xfrm>
        </p:spPr>
        <p:txBody>
          <a:bodyPr/>
          <a:lstStyle/>
          <a:p>
            <a:r>
              <a:rPr lang="ru-RU" b="1" spc="600" dirty="0" smtClean="0"/>
              <a:t>Устная работа.</a:t>
            </a:r>
            <a:endParaRPr lang="ru-RU" b="1" spc="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55776" y="2924944"/>
          <a:ext cx="501898" cy="1414440"/>
        </p:xfrm>
        <a:graphic>
          <a:graphicData uri="http://schemas.openxmlformats.org/presentationml/2006/ole">
            <p:oleObj spid="_x0000_s1026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524328" y="3068960"/>
          <a:ext cx="864096" cy="1224136"/>
        </p:xfrm>
        <a:graphic>
          <a:graphicData uri="http://schemas.openxmlformats.org/presentationml/2006/ole">
            <p:oleObj spid="_x0000_s1027" name="Формула" r:id="rId5" imgW="368280" imgH="393480" progId="Equation.3">
              <p:embed/>
            </p:oleObj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D26864-4833-4386-BCEA-D9173208CB98}" type="datetime8">
              <a:rPr lang="ru-RU" smtClean="0"/>
              <a:pPr/>
              <a:t>11.05.2015 0:22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857250" indent="-857250">
              <a:buNone/>
            </a:pPr>
            <a:r>
              <a:rPr lang="en-US" sz="4400" dirty="0" smtClean="0"/>
              <a:t>II.      </a:t>
            </a:r>
            <a:r>
              <a:rPr lang="ru-RU" sz="4400" dirty="0" smtClean="0"/>
              <a:t>Даны числа:</a:t>
            </a:r>
          </a:p>
          <a:p>
            <a:pPr>
              <a:lnSpc>
                <a:spcPct val="170000"/>
              </a:lnSpc>
              <a:buNone/>
            </a:pPr>
            <a:r>
              <a:rPr lang="ru-RU" sz="6400" dirty="0" smtClean="0">
                <a:solidFill>
                  <a:srgbClr val="7030A0"/>
                </a:solidFill>
              </a:rPr>
              <a:t>9; 0; –; –6(3); 7,020020002…; 1,24(53); 345; </a:t>
            </a:r>
            <a:r>
              <a:rPr lang="el-GR" sz="6400" dirty="0" smtClean="0">
                <a:solidFill>
                  <a:srgbClr val="7030A0"/>
                </a:solidFill>
              </a:rPr>
              <a:t>π</a:t>
            </a:r>
            <a:r>
              <a:rPr lang="ru-RU" sz="6400" dirty="0" smtClean="0">
                <a:solidFill>
                  <a:srgbClr val="7030A0"/>
                </a:solidFill>
              </a:rPr>
              <a:t>; –7.</a:t>
            </a:r>
          </a:p>
          <a:p>
            <a:pPr>
              <a:buNone/>
            </a:pPr>
            <a:r>
              <a:rPr lang="ru-RU" sz="4400" dirty="0" smtClean="0"/>
              <a:t>а) Разделить их на две группы: рациональные и иррациональные.</a:t>
            </a:r>
          </a:p>
          <a:p>
            <a:pPr>
              <a:buNone/>
            </a:pPr>
            <a:r>
              <a:rPr lang="ru-RU" sz="4400" dirty="0" smtClean="0"/>
              <a:t>б) Заполнить таблицу:</a:t>
            </a:r>
          </a:p>
          <a:p>
            <a:pPr>
              <a:buNone/>
            </a:pPr>
            <a:r>
              <a:rPr lang="ru-RU" sz="4400" dirty="0" smtClean="0"/>
              <a:t>	</a:t>
            </a:r>
          </a:p>
          <a:p>
            <a:pPr algn="ctr">
              <a:buNone/>
            </a:pPr>
            <a:endParaRPr lang="ru-RU" sz="4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ru-RU" dirty="0" smtClean="0"/>
              <a:t>Решите по учебнику </a:t>
            </a:r>
            <a:r>
              <a:rPr lang="ru-RU" sz="4000" i="1" dirty="0" smtClean="0"/>
              <a:t>№ 276, №277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5517232"/>
          <a:ext cx="8424936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1728192"/>
                <a:gridCol w="2520280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Натуральные</a:t>
                      </a:r>
                      <a:r>
                        <a:rPr lang="ru-RU" baseline="0" dirty="0" smtClean="0"/>
                        <a:t>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Целые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Рациональные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Иррациональные числа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DD859A-8B49-4735-8B9D-E27415931E37}" type="datetime8">
              <a:rPr lang="ru-RU" smtClean="0"/>
              <a:pPr/>
              <a:t>11.05.2015 0:22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№ 279 (устно),</a:t>
            </a:r>
          </a:p>
          <a:p>
            <a:pPr algn="ctr">
              <a:buNone/>
            </a:pPr>
            <a:r>
              <a:rPr lang="ru-RU" sz="4000" dirty="0" smtClean="0"/>
              <a:t>№ 280, </a:t>
            </a:r>
          </a:p>
          <a:p>
            <a:pPr algn="ctr">
              <a:buNone/>
            </a:pPr>
            <a:r>
              <a:rPr lang="ru-RU" sz="4000" dirty="0" smtClean="0"/>
              <a:t>№ 281 (а, в, </a:t>
            </a:r>
            <a:r>
              <a:rPr lang="ru-RU" sz="4000" dirty="0" err="1" smtClean="0"/>
              <a:t>д</a:t>
            </a:r>
            <a:r>
              <a:rPr lang="ru-RU" sz="4000" dirty="0" smtClean="0"/>
              <a:t>).</a:t>
            </a:r>
          </a:p>
          <a:p>
            <a:pPr algn="ctr">
              <a:buNone/>
            </a:pPr>
            <a:r>
              <a:rPr lang="ru-RU" sz="4000" dirty="0" smtClean="0"/>
              <a:t>№ 285, </a:t>
            </a:r>
          </a:p>
          <a:p>
            <a:pPr algn="ctr">
              <a:buNone/>
            </a:pPr>
            <a:r>
              <a:rPr lang="ru-RU" sz="4000" dirty="0" smtClean="0"/>
              <a:t>№ 286.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III.</a:t>
            </a:r>
            <a:r>
              <a:rPr lang="ru-RU" b="1" dirty="0" smtClean="0"/>
              <a:t> </a:t>
            </a:r>
            <a:r>
              <a:rPr lang="ru-RU" b="1" spc="300" dirty="0" smtClean="0"/>
              <a:t>Решить</a:t>
            </a:r>
            <a:r>
              <a:rPr lang="ru-RU" b="1" dirty="0" smtClean="0"/>
              <a:t> по </a:t>
            </a:r>
            <a:r>
              <a:rPr lang="ru-RU" b="1" spc="300" dirty="0" smtClean="0"/>
              <a:t>учебнику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73F390-064D-476B-A5F9-FEF86251DE4F}" type="datetime8">
              <a:rPr lang="ru-RU" smtClean="0"/>
              <a:pPr/>
              <a:t>11.05.2015 0:22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8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Ответьте на вопросы:</a:t>
            </a:r>
          </a:p>
          <a:p>
            <a:pPr>
              <a:buNone/>
            </a:pPr>
            <a:r>
              <a:rPr lang="ru-RU" sz="2800" dirty="0" smtClean="0"/>
              <a:t>– Какие числа называются рациональными?</a:t>
            </a:r>
          </a:p>
          <a:p>
            <a:pPr>
              <a:buNone/>
            </a:pPr>
            <a:r>
              <a:rPr lang="ru-RU" sz="2800" dirty="0" smtClean="0"/>
              <a:t>– Какие числа называются иррациональными?</a:t>
            </a:r>
          </a:p>
          <a:p>
            <a:pPr>
              <a:buNone/>
            </a:pPr>
            <a:r>
              <a:rPr lang="ru-RU" sz="2800" dirty="0" smtClean="0"/>
              <a:t>– Из каких чисел состоит множество действительных чисел?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b="1" spc="300" dirty="0" smtClean="0"/>
              <a:t>Итоги урока.</a:t>
            </a:r>
            <a:endParaRPr lang="ru-RU" spc="3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5DE2E2-EB5C-488E-9C30-5929999E7432}" type="datetime8">
              <a:rPr lang="ru-RU" smtClean="0"/>
              <a:pPr/>
              <a:t>11.05.2015 0:22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587</Words>
  <Application>Microsoft Office PowerPoint</Application>
  <PresentationFormat>Экран (4:3)</PresentationFormat>
  <Paragraphs>106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Бумажная</vt:lpstr>
      <vt:lpstr>Формула</vt:lpstr>
      <vt:lpstr>Microsoft Equation 3.0</vt:lpstr>
      <vt:lpstr>Тема урока:  « Множество действительных чисел»</vt:lpstr>
      <vt:lpstr>Цели урока:</vt:lpstr>
      <vt:lpstr>Рациональные числа</vt:lpstr>
      <vt:lpstr>Всякое рациональное число, как целое так и дробное, можно представить в виде дроби </vt:lpstr>
      <vt:lpstr>Множество действительных чисел состоит из = Рациональных чисел + Иррациональных чисел</vt:lpstr>
      <vt:lpstr>Устная работа.</vt:lpstr>
      <vt:lpstr>Решите по учебнику № 276, №277</vt:lpstr>
      <vt:lpstr>III. Решить по учебнику.</vt:lpstr>
      <vt:lpstr>Итоги урока.</vt:lpstr>
      <vt:lpstr>Домашнее задание: </vt:lpstr>
      <vt:lpstr> Действия над иррациональными числами</vt:lpstr>
      <vt:lpstr>Устный счет.</vt:lpstr>
      <vt:lpstr>Тест с последующей проверкой.</vt:lpstr>
      <vt:lpstr>Рассмотрите  примеры из учебника стр.67 , показывающие, как осуществлять арифметические действия над иррациональными числами.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Выполните задание.</dc:title>
  <cp:lastModifiedBy>Татьянка</cp:lastModifiedBy>
  <cp:revision>18</cp:revision>
  <dcterms:modified xsi:type="dcterms:W3CDTF">2015-05-10T20:28:59Z</dcterms:modified>
</cp:coreProperties>
</file>