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0_75579_5955ce8a_XL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>
            <a:lvl1pPr>
              <a:defRPr lang="ru-RU" sz="7200" i="1" dirty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B8EDC-D645-4CB9-AA54-3BF925C126BF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52C3-67F1-4148-9349-59D1B0C61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скачанные файлы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Администратор\Рабочий стол\97126231016591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71500"/>
            <a:ext cx="3643313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>
          <a:xfrm>
            <a:off x="642938" y="285750"/>
            <a:ext cx="3214687" cy="5857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F5EC9-7363-46C5-B27F-87E0FF2D7D42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14813" y="571500"/>
            <a:ext cx="4572000" cy="4572000"/>
          </a:xfrm>
        </p:spPr>
        <p:txBody>
          <a:bodyPr/>
          <a:lstStyle>
            <a:lvl1pPr>
              <a:defRPr sz="3200" i="1" dirty="0" smtClean="0">
                <a:solidFill>
                  <a:srgbClr val="FF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На календаре 1 января.</a:t>
            </a:r>
          </a:p>
          <a:p>
            <a:pPr>
              <a:defRPr/>
            </a:pPr>
            <a:r>
              <a:rPr lang="ru-RU"/>
              <a:t>В этот день, как известно, начинается Новый год.</a:t>
            </a:r>
          </a:p>
          <a:p>
            <a:pPr>
              <a:defRPr/>
            </a:pPr>
            <a:r>
              <a:rPr lang="ru-RU"/>
              <a:t>Во все времена и у всех народов  Новый год считается праздником, но не всегда  этот день приходится на 1 января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2872-5539-4062-A42D-DEB2141B4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Администратор\Рабочий стол\imgprevie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Администратор\Рабочий стол\скачанные файлы (2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27000" y="4286250"/>
            <a:ext cx="3802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643438"/>
            <a:ext cx="2328863" cy="2078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ED31-00A3-4AF9-9501-1AB6363ED742}" type="datetimeFigureOut">
              <a:rPr lang="ru-RU"/>
              <a:pPr>
                <a:defRPr/>
              </a:pPr>
              <a:t>16.12.2014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071563" y="0"/>
            <a:ext cx="7358062" cy="4071938"/>
          </a:xfrm>
        </p:spPr>
        <p:txBody>
          <a:bodyPr/>
          <a:lstStyle>
            <a:lvl1pPr>
              <a:defRPr sz="18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В Италии Новый год начинается шестого января. Согласно поверьям, в эту ночь на волшебной метле прилетает добрая Фея </a:t>
            </a:r>
            <a:r>
              <a:rPr lang="ru-RU" err="1"/>
              <a:t>Бефана</a:t>
            </a:r>
            <a:r>
              <a:rPr lang="ru-RU"/>
              <a:t>. Она открывает двери маленьким золотым ключиком и, войдя в комнату, где спят дети, наполняет подарками детские чулки, специально подвешенные к камину. Тому, кто плохо учился или шалил, </a:t>
            </a:r>
            <a:r>
              <a:rPr lang="ru-RU" err="1"/>
              <a:t>Бефана</a:t>
            </a:r>
            <a:r>
              <a:rPr lang="ru-RU"/>
              <a:t> оставляет щепотку золы или уголек.</a:t>
            </a:r>
          </a:p>
          <a:p>
            <a:pPr>
              <a:defRPr/>
            </a:pPr>
            <a:r>
              <a:rPr lang="ru-RU"/>
              <a:t>Итальянский Дед Мороз - </a:t>
            </a:r>
            <a:r>
              <a:rPr lang="ru-RU" err="1"/>
              <a:t>Баббо</a:t>
            </a:r>
            <a:r>
              <a:rPr lang="ru-RU"/>
              <a:t> Натале. В Италии считается, что Новый год надо начинать, освободившись от всего старого. Поэтому в Новогоднюю ночь принято выбрасывать из окон старые вещи. Итальянцам этот обычай очень нравится, и они исполняют его свой страстью, свойственной южанам: в окно летят старые утюги, стулья и прочий хлам. Согласно приметам, освободившееся место непременно займут новые вещи.</a:t>
            </a:r>
          </a:p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B8FF-D32B-491A-8289-D144CBACE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images (1)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 userDrawn="1"/>
        </p:nvSpPr>
        <p:spPr>
          <a:xfrm>
            <a:off x="1785938" y="357188"/>
            <a:ext cx="5715000" cy="41544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B0F0"/>
                </a:solidFill>
                <a:latin typeface="+mn-lt"/>
              </a:rPr>
              <a:t>Швеция. Новый год - праздник света</a:t>
            </a:r>
            <a:endParaRPr lang="ru-RU" sz="2400" i="1" dirty="0">
              <a:solidFill>
                <a:srgbClr val="00B0F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rgbClr val="00B0F0"/>
                </a:solidFill>
                <a:latin typeface="+mn-lt"/>
              </a:rPr>
              <a:t>В Швеции перед Новым годом дети выбирают королеву света </a:t>
            </a:r>
            <a:r>
              <a:rPr lang="ru-RU" sz="2400" i="1" dirty="0" err="1">
                <a:solidFill>
                  <a:srgbClr val="00B0F0"/>
                </a:solidFill>
                <a:latin typeface="+mn-lt"/>
              </a:rPr>
              <a:t>Лючию</a:t>
            </a:r>
            <a:r>
              <a:rPr lang="ru-RU" sz="2400" i="1" dirty="0">
                <a:solidFill>
                  <a:srgbClr val="00B0F0"/>
                </a:solidFill>
                <a:latin typeface="+mn-lt"/>
              </a:rPr>
              <a:t>. Ее наряжают в белое платье, на голову надевают корону с зажженными свечами. </a:t>
            </a:r>
            <a:r>
              <a:rPr lang="ru-RU" sz="2400" i="1" dirty="0" err="1">
                <a:solidFill>
                  <a:srgbClr val="00B0F0"/>
                </a:solidFill>
                <a:latin typeface="+mn-lt"/>
              </a:rPr>
              <a:t>Лючия</a:t>
            </a:r>
            <a:r>
              <a:rPr lang="ru-RU" sz="2400" i="1" dirty="0">
                <a:solidFill>
                  <a:srgbClr val="00B0F0"/>
                </a:solidFill>
                <a:latin typeface="+mn-lt"/>
              </a:rPr>
              <a:t> приносит подарки детям и лакомства домашним животным: кошке - сливки, собаке - сахарную косточку, ослику - морковь. В праздничную ночь в домах не гаснет свет, улицы ярко освещены.</a:t>
            </a:r>
          </a:p>
        </p:txBody>
      </p:sp>
      <p:pic>
        <p:nvPicPr>
          <p:cNvPr id="7" name="Picture 7" descr="C:\Documents and Settings\Администратор\Рабочий стол\images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572000"/>
            <a:ext cx="32146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28572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D296-F65D-46A4-BCC9-BAE35B2CE655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86E3-F06E-4286-BE5B-5F032EFEC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Администратор\Рабочий стол\80157832_11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 userDrawn="1"/>
        </p:nvSpPr>
        <p:spPr>
          <a:xfrm>
            <a:off x="4857750" y="285750"/>
            <a:ext cx="3857625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Шотландия. Нужно поджечь бочку с дегтем и прокатить ее по улице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Шотландии праздник Нового года называют "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Хогмани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". На улицах праздник встречают шотландской песней на слова Роберта Бернса. По обычаю на новогоднюю ночь поджигают бочки с дегтем и катят их по улицам, сжигая, таким образом, Старый год и приглашая Новый.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Шотландцы считают, что от того, кто войдет первым в их дом в новом году, зависит удача или неудача в семье на весь следующий год. Большую удачу, по их мнению, приносит темноволосый мужчина, который вносит в дом подарки. Эта традиция называется "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ферст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футинг</a:t>
            </a:r>
            <a:r>
              <a:rPr lang="ru-RU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</p:txBody>
      </p:sp>
      <p:pic>
        <p:nvPicPr>
          <p:cNvPr id="5" name="Picture 4" descr="C:\Documents and Settings\Администратор\Рабочий стол\images (2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28625"/>
            <a:ext cx="46434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F195-B891-41AB-84EB-7086A03479E7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0AD1D-3D65-4557-90E4-C28E7D6A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Администратор\Рабочий стол\ab00c66ef303001bd2755270e8c0884d_full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4000500" y="357188"/>
            <a:ext cx="4643438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Колумбия. Старый год расхаживает на ходулях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Главный герой новогоднего карнавала в Колумбии - Старый год. Он разгуливает в толпе на высоких ходулях и рассказывает детям смешные истории. Папа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Паскуале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- колумбийский Дед Мороз. Никто лучше него не умеет устраивать фейерверки.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Накануне Нового года на улицах Боготы проходит парад кукол: десятки кукольных клоунов, ведьм и других сказочных персонажей, прикрепленных к крышам машин, проезжают по улицам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Канделарии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- самого древнего района колумбийской столицы, прощаясь с жителями города.</a:t>
            </a:r>
          </a:p>
        </p:txBody>
      </p:sp>
      <p:pic>
        <p:nvPicPr>
          <p:cNvPr id="4" name="Picture 5" descr="C:\Documents and Settings\Администратор\Рабочий стол\1189205_3472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00438"/>
            <a:ext cx="292893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9A0CB-A6AB-4311-B26C-C82C46BA4E3A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1013D-B30D-4523-9BAE-C3E431CFC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2341451600x1200.jpe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357188" y="285750"/>
            <a:ext cx="4572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Франция. Главное - обнять бочку с вином и поздравить ее с праздником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Французский Дед Мороз - Пер </a:t>
            </a: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приходит в новогоднюю ночь и оставляет подарки в детских башмаках. Тот, кому достается боб, запеченный в новогодний пирог, получает титул "бобового короля" и в праздничную ночь все подчиняются его приказам.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Сантоны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деревянные или глиняные фигурки, которые ставят возле елки. По традиции, хороший хозяин-винодел непременно должен чокнуться с бочкой вина, поздравить ее с праздником и выпить за будущий урожай.</a:t>
            </a:r>
          </a:p>
        </p:txBody>
      </p:sp>
      <p:pic>
        <p:nvPicPr>
          <p:cNvPr id="4" name="Picture 3" descr="C:\Documents and Settings\Администратор\Рабочий стол\images (4)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500063"/>
            <a:ext cx="435768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86B8D-30AA-4B4D-A290-FAB5B160C8C3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855AB-00C1-439A-A643-00F069AFC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Администратор\Рабочий стол\1189205_34727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571500" y="0"/>
            <a:ext cx="10429875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5500688" y="571500"/>
            <a:ext cx="4071937" cy="6248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Финляндия. Родина Деда Мороза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В заснеженной Финляндии основным зимним праздником считается Рождество, которое отмечают 25 декабря. В рождественскую ночь, преодолев долгую дорогу из Лапландии, в дома приходит Дед Мороз, оставляя на радость детворе большую корзину с подарками.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</a:rPr>
              <a:t>Новый год - своего рода повторение Рождества. Вновь вся семья собирается у ломящегося от разнообразных яств стола. В новогоднюю ночь финны пытаются узнать свое будущее и гадают, расплавляя воск и вливая его затем в холодную воду.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1AFF-2742-4C17-A80C-D7B8184E3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Администратор\Рабочий стол\normal_WCHH_50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-1714500"/>
            <a:ext cx="9753601" cy="88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 userDrawn="1"/>
        </p:nvSpPr>
        <p:spPr>
          <a:xfrm>
            <a:off x="2286000" y="-1500188"/>
            <a:ext cx="4572000" cy="77565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Пусть Новый Год звездой счастливой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Войдет в семейный Ваш уют,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Со старым годом торопливо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Пускай невзгоды все уйдут!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Пусть каждый день теплом согреет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И много счастья принесет,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И все сомнения развеет</a:t>
            </a:r>
            <a:br>
              <a:rPr lang="ru-RU" sz="3200" b="1" i="1" dirty="0">
                <a:solidFill>
                  <a:srgbClr val="FF0000"/>
                </a:solidFill>
                <a:latin typeface="+mn-lt"/>
              </a:rPr>
            </a:b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Пришедший в полночь Новый Год!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EF206-65F2-4D5F-BF74-3A98A28050B1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55CE6-1520-4224-90C6-EEC27534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24071D-2B06-4C02-BE2A-7AE32A2892A8}" type="datetimeFigureOut">
              <a:rPr lang="ru-RU"/>
              <a:pPr>
                <a:defRPr/>
              </a:pPr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1C1AC9-E923-4E29-B626-64EF16E44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1999" y="642918"/>
            <a:ext cx="371477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+mn-lt"/>
              </a:rPr>
              <a:t>Новый год </a:t>
            </a:r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– самый загадочный праздник, открывающий нам мир добрых сказок и волшебства.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Англичане, японцы, </a:t>
            </a:r>
            <a:r>
              <a:rPr lang="ru-RU" sz="2400" i="1" dirty="0" err="1" smtClean="0">
                <a:solidFill>
                  <a:srgbClr val="FF0000"/>
                </a:solidFill>
                <a:latin typeface="+mn-lt"/>
              </a:rPr>
              <a:t>фины</a:t>
            </a:r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, французы, немцы – все встречают новый год! Все ждут Деда Мороза, Пьера </a:t>
            </a:r>
            <a:r>
              <a:rPr lang="ru-RU" sz="2400" i="1" dirty="0" err="1" smtClean="0">
                <a:solidFill>
                  <a:srgbClr val="FF0000"/>
                </a:solidFill>
                <a:latin typeface="+mn-lt"/>
              </a:rPr>
              <a:t>Ноэля</a:t>
            </a:r>
            <a:r>
              <a:rPr lang="ru-RU" sz="2400" i="1" dirty="0" smtClean="0">
                <a:solidFill>
                  <a:srgbClr val="FF0000"/>
                </a:solidFill>
                <a:latin typeface="+mn-lt"/>
              </a:rPr>
              <a:t>, Санта Клауса, загадывают желания. Мы сегодня узнаем, как празднуют Новый год в разных странах</a:t>
            </a:r>
            <a:endParaRPr lang="ru-RU" sz="24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29190" y="642918"/>
            <a:ext cx="38576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</a:rPr>
              <a:t>Китайский Новый год празднуется между 17 января и 19 февраля, во время новолуния. Уличные шествия – наиболее захватывающая часть праздника. Тысячи фонарей горят освещая путь в Новый год. Китайцы полагают, что новый год окружен злыми духами. Поэтому они отпугивают их хлопушками и петардами. Новый год в Китае – праздник строго семейный, потому все стремятся провести его в кругу родных. Вечером каждая семья собирается в гостиной на праздничный ужин. Во время этого ужина, проходившего под знаком единства рода, и прежде всего единства его живых и усопших членов, его участники едят блюда, которые вначале подносят духам предков. Одновременно члены семьи  прощают друг другу старые обиды</a:t>
            </a:r>
            <a:endParaRPr lang="ru-RU" sz="16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kit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85765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214290"/>
            <a:ext cx="59293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 Индии Новый год </a:t>
            </a:r>
            <a:r>
              <a:rPr lang="ru-RU" sz="2000" b="1" i="1" dirty="0" smtClean="0">
                <a:solidFill>
                  <a:srgbClr val="FF0000"/>
                </a:solidFill>
              </a:rPr>
              <a:t>празднуют </a:t>
            </a:r>
            <a:r>
              <a:rPr lang="ru-RU" sz="2000" b="1" i="1" dirty="0" smtClean="0">
                <a:solidFill>
                  <a:srgbClr val="FF0000"/>
                </a:solidFill>
              </a:rPr>
              <a:t>по-разному. В одной из частей страны  праздник считается открытым, когда будет поражен горящей стрелой бумажный змей. В северной Индии жители украшают себя цветами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розовых</a:t>
            </a:r>
            <a:r>
              <a:rPr lang="ru-RU" sz="2000" b="1" i="1" dirty="0" smtClean="0">
                <a:solidFill>
                  <a:srgbClr val="FF0000"/>
                </a:solidFill>
              </a:rPr>
              <a:t>, красных, фиолетовых, или белых оттенков. Матери южной Индии помещают сладости, цветы и небольшие подарки на специальный поднос, а утром нового года детей с закрытыми глазами подводят к подносу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180</Words>
  <Application>Microsoft Office PowerPoint</Application>
  <PresentationFormat>Экран (4:3)</PresentationFormat>
  <Paragraphs>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XTreme</cp:lastModifiedBy>
  <cp:revision>9</cp:revision>
  <dcterms:created xsi:type="dcterms:W3CDTF">2014-12-16T14:41:09Z</dcterms:created>
  <dcterms:modified xsi:type="dcterms:W3CDTF">2014-12-16T18:44:27Z</dcterms:modified>
</cp:coreProperties>
</file>