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3116"/>
            <a:ext cx="8458200" cy="1470025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чём рассказывают </a:t>
            </a:r>
            <a:b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окончания глаголов</a:t>
            </a:r>
            <a:endParaRPr lang="ru-RU" sz="7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5214950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Бессонова Надежда Александровна</a:t>
            </a:r>
          </a:p>
          <a:p>
            <a:r>
              <a:rPr lang="ru-RU" dirty="0" smtClean="0"/>
              <a:t>МБОУ </a:t>
            </a:r>
            <a:r>
              <a:rPr lang="ru-RU" dirty="0" err="1" smtClean="0"/>
              <a:t>Пичаевская</a:t>
            </a:r>
            <a:r>
              <a:rPr lang="ru-RU" dirty="0" smtClean="0"/>
              <a:t> СОШ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714612" y="4143380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(4 класс, УМК «Гармония»)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9001156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Наблюдаем, исследуем, делаем выводы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9001156" cy="45259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Наблюдаем за глаголами из упражнения № 372:</a:t>
            </a:r>
          </a:p>
          <a:p>
            <a:pPr>
              <a:buNone/>
            </a:pPr>
            <a:r>
              <a:rPr lang="ru-RU" sz="2800" b="1" dirty="0" smtClean="0"/>
              <a:t>     научил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и</a:t>
            </a:r>
            <a:r>
              <a:rPr lang="ru-RU" sz="2800" b="1" dirty="0" smtClean="0"/>
              <a:t>сь                                            науч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им</a:t>
            </a:r>
            <a:r>
              <a:rPr lang="ru-RU" sz="2800" b="1" dirty="0" smtClean="0"/>
              <a:t>ся</a:t>
            </a:r>
          </a:p>
          <a:p>
            <a:pPr>
              <a:buNone/>
            </a:pPr>
            <a:endParaRPr lang="ru-RU" sz="2800" b="1" dirty="0" smtClean="0"/>
          </a:p>
          <a:p>
            <a:pPr>
              <a:buNone/>
            </a:pP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Что сделали?                                            Что сделаем?</a:t>
            </a:r>
          </a:p>
          <a:p>
            <a:pPr>
              <a:buNone/>
            </a:pPr>
            <a:endParaRPr lang="ru-RU" sz="28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800" b="1" dirty="0" smtClean="0"/>
              <a:t>    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  МЫ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   ВЫ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ОН, ОНА, ОНО, ОНИ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000100" y="2786058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572264" y="2714620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Упражнение № 374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Узнай время глаголов, выдели примету.</a:t>
            </a:r>
          </a:p>
          <a:p>
            <a:r>
              <a:rPr lang="ru-RU" sz="3600" b="1" dirty="0" smtClean="0"/>
              <a:t>Назови примету глаголов.</a:t>
            </a:r>
          </a:p>
          <a:p>
            <a:r>
              <a:rPr lang="ru-RU" sz="3600" b="1" dirty="0" smtClean="0"/>
              <a:t>На что могут указывать окончания глаголов прошедшего времени?</a:t>
            </a:r>
          </a:p>
          <a:p>
            <a:pPr>
              <a:buNone/>
            </a:pP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1" name="Picture 9" descr="600206-Tropical-Fish-String-Light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FFE"/>
              </a:clrFrom>
              <a:clrTo>
                <a:srgbClr val="FAFFFE">
                  <a:alpha val="0"/>
                </a:srgbClr>
              </a:clrTo>
            </a:clrChange>
          </a:blip>
          <a:srcRect l="50000" t="3987" r="4666" b="67667"/>
          <a:stretch>
            <a:fillRect/>
          </a:stretch>
        </p:blipFill>
        <p:spPr bwMode="auto">
          <a:xfrm>
            <a:off x="-2341563" y="836613"/>
            <a:ext cx="2592388" cy="1633537"/>
          </a:xfrm>
          <a:prstGeom prst="rect">
            <a:avLst/>
          </a:prstGeom>
          <a:noFill/>
        </p:spPr>
      </p:pic>
      <p:pic>
        <p:nvPicPr>
          <p:cNvPr id="8202" name="Picture 10" descr="600206-Tropical-Fish-String-Light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 l="4666" t="62555" r="55055" b="4668"/>
          <a:stretch>
            <a:fillRect/>
          </a:stretch>
        </p:blipFill>
        <p:spPr bwMode="auto">
          <a:xfrm>
            <a:off x="3995738" y="4724400"/>
            <a:ext cx="2590800" cy="1909763"/>
          </a:xfrm>
          <a:prstGeom prst="rect">
            <a:avLst/>
          </a:prstGeom>
          <a:noFill/>
        </p:spPr>
      </p:pic>
      <p:pic>
        <p:nvPicPr>
          <p:cNvPr id="8203" name="Picture 11" descr="600206-Tropical-Fish-String-Light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66" t="65111" r="49945" b="4668"/>
          <a:stretch>
            <a:fillRect/>
          </a:stretch>
        </p:blipFill>
        <p:spPr bwMode="auto">
          <a:xfrm>
            <a:off x="5867400" y="620713"/>
            <a:ext cx="2663825" cy="1773237"/>
          </a:xfrm>
          <a:prstGeom prst="rect">
            <a:avLst/>
          </a:prstGeom>
          <a:noFill/>
        </p:spPr>
      </p:pic>
      <p:pic>
        <p:nvPicPr>
          <p:cNvPr id="8204" name="Picture 12" descr="600206-Tropical-Fish-String-Light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 l="29832" t="34889" r="29834" b="37271"/>
          <a:stretch>
            <a:fillRect/>
          </a:stretch>
        </p:blipFill>
        <p:spPr bwMode="auto">
          <a:xfrm>
            <a:off x="9324975" y="3933825"/>
            <a:ext cx="2519363" cy="1739900"/>
          </a:xfrm>
          <a:prstGeom prst="rect">
            <a:avLst/>
          </a:prstGeom>
          <a:noFill/>
        </p:spPr>
      </p:pic>
      <p:pic>
        <p:nvPicPr>
          <p:cNvPr id="8205" name="Picture 13" descr="600206-Tropical-Fish-String-Light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1585" t="4611" r="4666" b="65683"/>
          <a:stretch>
            <a:fillRect/>
          </a:stretch>
        </p:blipFill>
        <p:spPr bwMode="auto">
          <a:xfrm>
            <a:off x="3276600" y="2276475"/>
            <a:ext cx="2592388" cy="1709738"/>
          </a:xfrm>
          <a:prstGeom prst="rect">
            <a:avLst/>
          </a:prstGeom>
          <a:noFill/>
        </p:spPr>
      </p:pic>
      <p:pic>
        <p:nvPicPr>
          <p:cNvPr id="8206" name="Picture 14" descr="600206-Tropical-Fish-String-Light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FFE"/>
              </a:clrFrom>
              <a:clrTo>
                <a:srgbClr val="FAFFFE">
                  <a:alpha val="0"/>
                </a:srgbClr>
              </a:clrTo>
            </a:clrChange>
          </a:blip>
          <a:srcRect l="50000" t="3987" r="4666" b="67667"/>
          <a:stretch>
            <a:fillRect/>
          </a:stretch>
        </p:blipFill>
        <p:spPr bwMode="auto">
          <a:xfrm>
            <a:off x="-2592388" y="908050"/>
            <a:ext cx="2592388" cy="1778000"/>
          </a:xfrm>
          <a:prstGeom prst="rect">
            <a:avLst/>
          </a:prstGeom>
          <a:noFill/>
        </p:spPr>
      </p:pic>
      <p:pic>
        <p:nvPicPr>
          <p:cNvPr id="8207" name="Picture 15" descr="600206-Tropical-Fish-String-Light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 l="29832" t="34889" r="29834" b="37271"/>
          <a:stretch>
            <a:fillRect/>
          </a:stretch>
        </p:blipFill>
        <p:spPr bwMode="auto">
          <a:xfrm>
            <a:off x="9540875" y="4149725"/>
            <a:ext cx="2519363" cy="1739900"/>
          </a:xfrm>
          <a:prstGeom prst="rect">
            <a:avLst/>
          </a:prstGeom>
          <a:noFill/>
        </p:spPr>
      </p:pic>
      <p:pic>
        <p:nvPicPr>
          <p:cNvPr id="8209" name="Picture 1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021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2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C 0.01007 0.0706 0.03664 0.16944 0.13177 0.16805 C 0.26841 0.16805 0.27952 -0.16274 0.44358 -0.16389 C 0.59132 -0.16389 0.51233 0.12523 0.65452 0.12407 C 0.80209 0.12407 0.72309 -0.08542 0.88195 -0.08542 C 1.02414 -0.08542 0.94514 0.05601 1.07188 0.05601 C 1.19358 0.05601 1.13039 -0.05209 1.24132 -0.05209 C 1.30452 -0.05209 1.30921 -0.02269 1.31511 4.44444E-6 " pathEditMode="relative" rAng="0" ptsTypes="ffffffff">
                                      <p:cBhvr>
                                        <p:cTn id="8" dur="5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3 -2.96296E-6 C 0.21893 0.0706 0.18872 0.16945 0.07622 0.16806 C -0.08593 0.16806 -0.09809 -0.16273 -0.29166 -0.16389 C -0.46562 -0.16389 -0.37274 0.12523 -0.54027 0.12408 C -0.71562 0.12408 -0.6217 -0.08541 -0.80868 -0.08541 C -0.97639 -0.08541 -0.8835 0.05602 -1.03229 0.05602 C -1.17569 0.05602 -1.10139 -0.05208 -1.23211 -0.05208 C -1.30659 -0.05208 -1.31198 -0.02268 -1.31892 -2.96296E-6 " pathEditMode="relative" rAng="0" ptsTypes="ffffffff">
                                      <p:cBhvr>
                                        <p:cTn id="11" dur="5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493 0.13935 C -0.30521 0.20995 -0.27968 0.30879 -0.18819 0.3074 C -0.05694 0.3074 -0.04618 -0.02338 0.11146 -0.02454 C 0.2533 -0.02454 0.17743 0.26458 0.31389 0.26342 C 0.45591 0.26342 0.37986 0.05393 0.53264 0.05393 C 0.66927 0.05393 0.59323 0.19537 0.71511 0.19537 C 0.83212 0.19537 0.77118 0.08727 0.87795 0.08727 C 0.93872 0.08727 0.94323 0.11666 0.94879 0.13935 " pathEditMode="relative" rAng="0" ptsTypes="ffffffff">
                                      <p:cBhvr>
                                        <p:cTn id="18" dur="5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0"/>
                            </p:stCondLst>
                            <p:childTnLst>
                              <p:par>
                                <p:cTn id="2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10" presetClass="entr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66 -0.13843 C 0.07274 -0.07732 0.10555 0.01412 0.05607 0.06504 C -0.01545 0.14074 -0.17483 -0.11227 -0.2599 -0.02408 C -0.33577 0.05717 -0.16059 0.24027 -0.23438 0.31666 C -0.31129 0.39838 -0.36771 0.19074 -0.44896 0.27731 C -0.52223 0.35532 -0.41598 0.42222 -0.48143 0.49166 C -0.54375 0.55879 -0.56198 0.43888 -0.6191 0.5 C -0.65174 0.53449 -0.63993 0.56018 -0.6323 0.58078 " pathEditMode="relative" rAng="-2306622" ptsTypes="ffffffff">
                                      <p:cBhvr>
                                        <p:cTn id="33" dur="3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" y="3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6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17 0.29723 C 0.19878 0.20487 0.22326 0.07014 0.13819 0.01181 C 0.01649 -0.07407 -0.15087 0.3176 -0.29688 0.21621 C -0.42743 0.12431 -0.21927 -0.17453 -0.34566 -0.26226 C -0.47726 -0.35532 -0.50695 -0.05324 -0.64705 -0.15231 C -0.77309 -0.24143 -0.63577 -0.36226 -0.7474 -0.44166 C -0.85486 -0.51759 -0.8507 -0.34791 -0.94896 -0.41759 C -1.00486 -0.45694 -0.9948 -0.49513 -0.98941 -0.52615 " pathEditMode="relative" rAng="1679853" ptsTypes="ffffffff">
                                      <p:cBhvr>
                                        <p:cTn id="36" dur="5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1" y="-4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0"/>
                            </p:stCondLst>
                            <p:childTnLst>
                              <p:par>
                                <p:cTn id="38" presetID="1" presetClass="path" presetSubtype="0" repeatCount="2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7726 -0.58796 C -0.60868 -0.5993 -0.46667 -0.50532 -0.46181 -0.37638 C -0.45608 -0.24699 -0.58959 -0.13194 -0.75816 -0.11944 C -0.92743 -0.10694 -1.0691 -0.20277 -1.07431 -0.33194 C -1.07969 -0.46134 -0.9467 -0.57615 -0.77726 -0.58796 Z " pathEditMode="relative" rAng="-186218" ptsTypes="fffff">
                                      <p:cBhvr>
                                        <p:cTn id="39" dur="3000" spd="-100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2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Упражнение № 375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/>
          <a:lstStyle/>
          <a:p>
            <a:pPr algn="ctr">
              <a:buNone/>
            </a:pP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Самостоятельная работа</a:t>
            </a: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Выписать 10 глаголов из словаря в один столбик. Рядом записать эти глаголы в прошедшем времени, во множественном числе. (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таять            таяли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Выделить орфограммы.</a:t>
            </a: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Поработать в парах. Проверить работы друг у друга.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Выводы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4525963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прошедшем времени есть примета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суффикс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Л.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единственном числе у глаголов прошедшего времени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определить род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sz="7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</a:t>
            </a:r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-RU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sz="7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72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7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endParaRPr lang="ru-RU" sz="7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1600201"/>
            <a:ext cx="8043890" cy="39005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3200" dirty="0" smtClean="0">
                <a:solidFill>
                  <a:srgbClr val="FF0000"/>
                </a:solidFill>
                <a:latin typeface="Arial"/>
                <a:cs typeface="Arial"/>
              </a:rPr>
              <a:t>☺</a:t>
            </a:r>
            <a:endParaRPr lang="ru-RU" sz="33200" dirty="0">
              <a:solidFill>
                <a:srgbClr val="FF0000"/>
              </a:solidFill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5072066" y="2357430"/>
            <a:ext cx="2786082" cy="2714644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608263" y="2873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258888" y="333375"/>
            <a:ext cx="6408737" cy="6191250"/>
            <a:chOff x="1519" y="1888"/>
            <a:chExt cx="2404" cy="2250"/>
          </a:xfrm>
        </p:grpSpPr>
        <p:pic>
          <p:nvPicPr>
            <p:cNvPr id="2058" name="Picture 6" descr="wallpap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19" y="1888"/>
              <a:ext cx="2404" cy="2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1837" y="2659"/>
              <a:ext cx="1225" cy="6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 b="1" i="1">
                <a:solidFill>
                  <a:srgbClr val="009900"/>
                </a:solidFill>
              </a:endParaRPr>
            </a:p>
          </p:txBody>
        </p:sp>
      </p:grp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124075" y="2420938"/>
            <a:ext cx="33670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latin typeface="Arial Black" pitchFamily="34" charset="0"/>
              </a:rPr>
              <a:t>Д/З</a:t>
            </a:r>
          </a:p>
          <a:p>
            <a:pPr algn="ctr"/>
            <a:endParaRPr lang="ru-RU" sz="3600" b="1" dirty="0" smtClean="0">
              <a:latin typeface="Arial Black" pitchFamily="34" charset="0"/>
            </a:endParaRPr>
          </a:p>
          <a:p>
            <a:pPr algn="ctr"/>
            <a:r>
              <a:rPr lang="ru-RU" sz="3600" b="1" dirty="0" smtClean="0">
                <a:latin typeface="Arial Black" pitchFamily="34" charset="0"/>
              </a:rPr>
              <a:t>№ 376</a:t>
            </a:r>
            <a:endParaRPr lang="ru-RU" sz="3600" b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135</Words>
  <PresentationFormat>Экран (4:3)</PresentationFormat>
  <Paragraphs>28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 чём рассказывают  окончания глаголов</vt:lpstr>
      <vt:lpstr>Наблюдаем, исследуем, делаем выводы</vt:lpstr>
      <vt:lpstr>Упражнение № 374</vt:lpstr>
      <vt:lpstr>Слайд 4</vt:lpstr>
      <vt:lpstr>Упражнение № 375</vt:lpstr>
      <vt:lpstr>Выводы </vt:lpstr>
      <vt:lpstr>рефлексия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чём рассказывают  окончания глаголов</dc:title>
  <dc:creator>USER</dc:creator>
  <cp:lastModifiedBy>USER</cp:lastModifiedBy>
  <cp:revision>7</cp:revision>
  <dcterms:created xsi:type="dcterms:W3CDTF">2013-01-22T15:46:50Z</dcterms:created>
  <dcterms:modified xsi:type="dcterms:W3CDTF">2013-01-31T16:12:39Z</dcterms:modified>
</cp:coreProperties>
</file>