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65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46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02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3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87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06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99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894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47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064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216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6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1F08-1934-4FD0-8EFB-A9F8D06B5ED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F909-F78B-46BB-AB9C-969FC157C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39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0.xml"/><Relationship Id="rId18" Type="http://schemas.openxmlformats.org/officeDocument/2006/relationships/slide" Target="slide36.xml"/><Relationship Id="rId26" Type="http://schemas.openxmlformats.org/officeDocument/2006/relationships/slide" Target="slide21.xml"/><Relationship Id="rId3" Type="http://schemas.openxmlformats.org/officeDocument/2006/relationships/slide" Target="slide14.xml"/><Relationship Id="rId21" Type="http://schemas.openxmlformats.org/officeDocument/2006/relationships/slide" Target="slide16.xml"/><Relationship Id="rId34" Type="http://schemas.openxmlformats.org/officeDocument/2006/relationships/slide" Target="slide6.xml"/><Relationship Id="rId7" Type="http://schemas.openxmlformats.org/officeDocument/2006/relationships/slide" Target="slide32.xml"/><Relationship Id="rId12" Type="http://schemas.openxmlformats.org/officeDocument/2006/relationships/slide" Target="slide25.xml"/><Relationship Id="rId17" Type="http://schemas.openxmlformats.org/officeDocument/2006/relationships/slide" Target="slide37.xml"/><Relationship Id="rId25" Type="http://schemas.openxmlformats.org/officeDocument/2006/relationships/slide" Target="slide22.xml"/><Relationship Id="rId33" Type="http://schemas.openxmlformats.org/officeDocument/2006/relationships/slide" Target="slide5.xml"/><Relationship Id="rId2" Type="http://schemas.openxmlformats.org/officeDocument/2006/relationships/slide" Target="slide4.xml"/><Relationship Id="rId16" Type="http://schemas.openxmlformats.org/officeDocument/2006/relationships/slide" Target="slide38.xml"/><Relationship Id="rId20" Type="http://schemas.openxmlformats.org/officeDocument/2006/relationships/slide" Target="slide34.xml"/><Relationship Id="rId29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3.xml"/><Relationship Id="rId11" Type="http://schemas.openxmlformats.org/officeDocument/2006/relationships/slide" Target="slide26.xml"/><Relationship Id="rId24" Type="http://schemas.openxmlformats.org/officeDocument/2006/relationships/slide" Target="slide23.xml"/><Relationship Id="rId32" Type="http://schemas.openxmlformats.org/officeDocument/2006/relationships/slide" Target="slide13.xml"/><Relationship Id="rId5" Type="http://schemas.openxmlformats.org/officeDocument/2006/relationships/slide" Target="slide19.xml"/><Relationship Id="rId15" Type="http://schemas.openxmlformats.org/officeDocument/2006/relationships/slide" Target="slide29.xml"/><Relationship Id="rId23" Type="http://schemas.openxmlformats.org/officeDocument/2006/relationships/slide" Target="slide18.xml"/><Relationship Id="rId28" Type="http://schemas.openxmlformats.org/officeDocument/2006/relationships/slide" Target="slide8.xml"/><Relationship Id="rId36" Type="http://schemas.openxmlformats.org/officeDocument/2006/relationships/slide" Target="slide7.xml"/><Relationship Id="rId10" Type="http://schemas.openxmlformats.org/officeDocument/2006/relationships/slide" Target="slide27.xml"/><Relationship Id="rId19" Type="http://schemas.openxmlformats.org/officeDocument/2006/relationships/slide" Target="slide35.xml"/><Relationship Id="rId31" Type="http://schemas.openxmlformats.org/officeDocument/2006/relationships/slide" Target="slide12.xml"/><Relationship Id="rId4" Type="http://schemas.openxmlformats.org/officeDocument/2006/relationships/slide" Target="slide15.xml"/><Relationship Id="rId9" Type="http://schemas.openxmlformats.org/officeDocument/2006/relationships/slide" Target="slide28.xml"/><Relationship Id="rId14" Type="http://schemas.openxmlformats.org/officeDocument/2006/relationships/slide" Target="slide24.xml"/><Relationship Id="rId22" Type="http://schemas.openxmlformats.org/officeDocument/2006/relationships/slide" Target="slide17.xml"/><Relationship Id="rId27" Type="http://schemas.openxmlformats.org/officeDocument/2006/relationships/slide" Target="slide20.xml"/><Relationship Id="rId30" Type="http://schemas.openxmlformats.org/officeDocument/2006/relationships/slide" Target="slide11.xml"/><Relationship Id="rId35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572560" cy="15716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Интеллектуально-развлекательная шахматная викторина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428736"/>
            <a:ext cx="4661710" cy="85725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«Своя игра»</a:t>
            </a:r>
          </a:p>
          <a:p>
            <a:endParaRPr lang="ru-RU" sz="6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43174" y="2214554"/>
            <a:ext cx="39290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57884" y="6215082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Ондар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Д.Д.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шахматы\22px-Chess_bdt45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1071570" cy="1071570"/>
          </a:xfrm>
          <a:prstGeom prst="rect">
            <a:avLst/>
          </a:prstGeom>
          <a:noFill/>
        </p:spPr>
      </p:pic>
      <p:pic>
        <p:nvPicPr>
          <p:cNvPr id="1027" name="Picture 3" descr="H:\шахматы\22px-Chess_kdt45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1880" y="1138220"/>
            <a:ext cx="1004896" cy="1004896"/>
          </a:xfrm>
          <a:prstGeom prst="rect">
            <a:avLst/>
          </a:prstGeom>
          <a:noFill/>
        </p:spPr>
      </p:pic>
      <p:pic>
        <p:nvPicPr>
          <p:cNvPr id="1028" name="Picture 4" descr="H:\шахматы\22px-Chess_ndt45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7566" y="2714620"/>
            <a:ext cx="928694" cy="928694"/>
          </a:xfrm>
          <a:prstGeom prst="rect">
            <a:avLst/>
          </a:prstGeom>
          <a:noFill/>
        </p:spPr>
      </p:pic>
      <p:pic>
        <p:nvPicPr>
          <p:cNvPr id="1029" name="Picture 5" descr="H:\шахматы\22px-Chess_pdt45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72008"/>
            <a:ext cx="1357322" cy="1357322"/>
          </a:xfrm>
          <a:prstGeom prst="rect">
            <a:avLst/>
          </a:prstGeom>
          <a:noFill/>
        </p:spPr>
      </p:pic>
      <p:pic>
        <p:nvPicPr>
          <p:cNvPr id="1030" name="Picture 6" descr="H:\шахматы\22px-Chess_qdt45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2643182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H:\шахматы\22px-Chess_rdt45.sv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786322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16859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Ход, который делают одновременно двумя фигурами ?</a:t>
            </a:r>
          </a:p>
          <a:p>
            <a:pPr>
              <a:buNone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571876"/>
            <a:ext cx="5432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Ответ: Рокировка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85728"/>
            <a:ext cx="8260672" cy="128588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30 очков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 вопрос: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335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Ход, который делают одновременно двумя фигурами ?</a:t>
            </a:r>
          </a:p>
          <a:p>
            <a:pPr>
              <a:buNone/>
            </a:pP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357554" y="3778565"/>
            <a:ext cx="4742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Рокировка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очков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способа защиты от шаха?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928926" y="2928934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1.Уйти.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Побить.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3.Закрыться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5"/>
            <a:ext cx="8534182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Расположите названия стадий шахматной игры в порядке их наступления: Миттельшпиль. Эндшпиль. Дебют.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643174" y="3500438"/>
            <a:ext cx="4286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1.Дебют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Миттельшпиль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Эндшпиль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715140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очков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Какая шахматная фигура может резко возрасти в своём звании?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3643314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Пешка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:\шахматы\Снимок экрана 2015-03-05 в 17.25.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71810"/>
            <a:ext cx="2546830" cy="290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16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Единственная фигура, которая может перепрыгивать через свои и чужие фигуры?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378619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Конь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:\шахматы\Снимок экрана 2015-03-05 в 17.25.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00438"/>
            <a:ext cx="1849436" cy="24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0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Шахматная фигура, которая соединяет свойства слона и ладьи?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364331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Ферзь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429000"/>
            <a:ext cx="1784331" cy="27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40 очков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Пешка, достигнув последней горизонтали может превратиться в любую фигуру, кроме…?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4286256"/>
            <a:ext cx="2417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Короля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143380"/>
            <a:ext cx="1500198" cy="265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50 очков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Название какой фигуры с персидского языка дословно переводится как «полководец»?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421481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Ферзь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071942"/>
            <a:ext cx="1428760" cy="221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очков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Какая страна Родина шахмат?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414338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Ответ: индия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4000528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Своя игра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1846187"/>
              </p:ext>
            </p:extLst>
          </p:nvPr>
        </p:nvGraphicFramePr>
        <p:xfrm>
          <a:off x="214280" y="785793"/>
          <a:ext cx="8715439" cy="582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271"/>
                <a:gridCol w="1079020"/>
                <a:gridCol w="1399787"/>
                <a:gridCol w="1399787"/>
                <a:gridCol w="1399787"/>
                <a:gridCol w="1399787"/>
              </a:tblGrid>
              <a:tr h="79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Чемпионы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мира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marL="457200" lv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Правила игры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Шахматные фигуры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истории шахмат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Тактика и стратегия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Шахматная нотация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9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Ценность шахматных фигур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Прямоугольник 33">
            <a:hlinkClick r:id="rId2" action="ppaction://hlinksldjump"/>
          </p:cNvPr>
          <p:cNvSpPr/>
          <p:nvPr/>
        </p:nvSpPr>
        <p:spPr>
          <a:xfrm>
            <a:off x="3571868" y="928670"/>
            <a:ext cx="1071570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" action="ppaction://hlinksldjump"/>
              </a:rPr>
              <a:t>2</a:t>
            </a:r>
            <a:r>
              <a:rPr lang="ru-RU" sz="2800" b="1" dirty="0" smtClean="0">
                <a:hlinkClick r:id="rId2" action="ppaction://hlinksldjump"/>
              </a:rPr>
              <a:t>0</a:t>
            </a:r>
            <a:endParaRPr lang="ru-RU" sz="2800" b="1" dirty="0"/>
          </a:p>
        </p:txBody>
      </p:sp>
      <p:sp>
        <p:nvSpPr>
          <p:cNvPr id="40" name="Прямоугольник 39">
            <a:hlinkClick r:id="rId3" action="ppaction://hlinksldjump"/>
          </p:cNvPr>
          <p:cNvSpPr/>
          <p:nvPr/>
        </p:nvSpPr>
        <p:spPr>
          <a:xfrm>
            <a:off x="2285984" y="2571744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3" action="ppaction://hlinksldjump"/>
              </a:rPr>
              <a:t>1</a:t>
            </a:r>
            <a:r>
              <a:rPr lang="ru-RU" sz="2800" b="1" dirty="0" smtClean="0">
                <a:hlinkClick r:id="rId3" action="ppaction://hlinksldjump"/>
              </a:rPr>
              <a:t>0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500430" y="2571744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4" action="ppaction://hlinksldjump"/>
              </a:rPr>
              <a:t>2</a:t>
            </a:r>
            <a:r>
              <a:rPr lang="ru-RU" sz="2800" b="1" dirty="0" smtClean="0">
                <a:hlinkClick r:id="rId4" action="ppaction://hlinksldjump"/>
              </a:rPr>
              <a:t>0</a:t>
            </a:r>
            <a:endParaRPr lang="ru-RU" sz="2800" b="1" dirty="0"/>
          </a:p>
        </p:txBody>
      </p:sp>
      <p:sp>
        <p:nvSpPr>
          <p:cNvPr id="42" name="Прямоугольник 41">
            <a:hlinkClick r:id="rId5" action="ppaction://hlinksldjump"/>
          </p:cNvPr>
          <p:cNvSpPr/>
          <p:nvPr/>
        </p:nvSpPr>
        <p:spPr>
          <a:xfrm>
            <a:off x="2285984" y="3357562"/>
            <a:ext cx="1000132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hlinkClick r:id="rId5" action="ppaction://hlinksldjump"/>
              </a:rPr>
              <a:t>1</a:t>
            </a:r>
            <a:r>
              <a:rPr lang="ru-RU" sz="2400" b="1" dirty="0" smtClean="0">
                <a:hlinkClick r:id="rId5" action="ppaction://hlinksldjump"/>
              </a:rPr>
              <a:t>0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643834" y="4929198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6" action="ppaction://hlinksldjump"/>
              </a:rPr>
              <a:t>5</a:t>
            </a:r>
            <a:r>
              <a:rPr lang="ru-RU" sz="2800" b="1" dirty="0" smtClean="0">
                <a:hlinkClick r:id="rId6" action="ppaction://hlinksldjump"/>
              </a:rPr>
              <a:t>0</a:t>
            </a:r>
            <a:endParaRPr lang="ru-RU" sz="28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86512" y="492919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7" action="ppaction://hlinksldjump"/>
              </a:rPr>
              <a:t>40</a:t>
            </a:r>
            <a:endParaRPr lang="ru-RU" sz="28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4929198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8" action="ppaction://hlinksldjump"/>
              </a:rPr>
              <a:t>3</a:t>
            </a:r>
            <a:r>
              <a:rPr lang="ru-RU" sz="2800" b="1" dirty="0" smtClean="0">
                <a:hlinkClick r:id="rId8" action="ppaction://hlinksldjump"/>
              </a:rPr>
              <a:t>0</a:t>
            </a:r>
            <a:endParaRPr lang="ru-RU" sz="28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643834" y="4071942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9" action="ppaction://hlinksldjump"/>
              </a:rPr>
              <a:t>5</a:t>
            </a:r>
            <a:r>
              <a:rPr lang="ru-RU" sz="2800" b="1" dirty="0" smtClean="0">
                <a:hlinkClick r:id="rId9" action="ppaction://hlinksldjump"/>
              </a:rPr>
              <a:t>0</a:t>
            </a:r>
            <a:endParaRPr lang="ru-RU" sz="28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286512" y="4143380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0" action="ppaction://hlinksldjump"/>
              </a:rPr>
              <a:t>4</a:t>
            </a:r>
            <a:r>
              <a:rPr lang="ru-RU" sz="2800" b="1" dirty="0" smtClean="0">
                <a:hlinkClick r:id="rId10" action="ppaction://hlinksldjump"/>
              </a:rPr>
              <a:t>0</a:t>
            </a:r>
            <a:endParaRPr lang="ru-RU" sz="28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929190" y="4143380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1" action="ppaction://hlinksldjump"/>
              </a:rPr>
              <a:t>3</a:t>
            </a:r>
            <a:r>
              <a:rPr lang="ru-RU" sz="2800" b="1" dirty="0" smtClean="0">
                <a:hlinkClick r:id="rId11" action="ppaction://hlinksldjump"/>
              </a:rPr>
              <a:t>0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500430" y="4143380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2" action="ppaction://hlinksldjump"/>
              </a:rPr>
              <a:t>2</a:t>
            </a:r>
            <a:r>
              <a:rPr lang="ru-RU" sz="2800" b="1" dirty="0" smtClean="0">
                <a:hlinkClick r:id="rId12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492919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3" action="ppaction://hlinksldjump"/>
              </a:rPr>
              <a:t>2</a:t>
            </a:r>
            <a:r>
              <a:rPr lang="ru-RU" sz="2800" b="1" dirty="0" smtClean="0">
                <a:hlinkClick r:id="rId13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1" name="Прямоугольник 50">
            <a:hlinkClick r:id="rId5" action="ppaction://hlinksldjump"/>
          </p:cNvPr>
          <p:cNvSpPr/>
          <p:nvPr/>
        </p:nvSpPr>
        <p:spPr>
          <a:xfrm>
            <a:off x="2285984" y="4143380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4" action="ppaction://hlinksldjump"/>
              </a:rPr>
              <a:t>1</a:t>
            </a:r>
            <a:r>
              <a:rPr lang="ru-RU" sz="2800" b="1" dirty="0" smtClean="0">
                <a:hlinkClick r:id="rId14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285984" y="4929198"/>
            <a:ext cx="1000132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5" action="ppaction://hlinksldjump"/>
              </a:rPr>
              <a:t>1</a:t>
            </a:r>
            <a:r>
              <a:rPr lang="ru-RU" sz="2800" b="1" dirty="0" smtClean="0">
                <a:hlinkClick r:id="rId15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643834" y="5715016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6" action="ppaction://hlinksldjump"/>
              </a:rPr>
              <a:t>5</a:t>
            </a:r>
            <a:r>
              <a:rPr lang="ru-RU" sz="2800" b="1" dirty="0" smtClean="0">
                <a:hlinkClick r:id="rId16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286512" y="5715016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17" action="ppaction://hlinksldjump"/>
              </a:rPr>
              <a:t>40</a:t>
            </a:r>
            <a:endParaRPr lang="ru-RU" sz="28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857752" y="5715016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8" action="ppaction://hlinksldjump"/>
              </a:rPr>
              <a:t>3</a:t>
            </a:r>
            <a:r>
              <a:rPr lang="ru-RU" sz="2800" b="1" dirty="0" smtClean="0">
                <a:hlinkClick r:id="rId18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500430" y="5715016"/>
            <a:ext cx="1071570" cy="571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19" action="ppaction://hlinksldjump"/>
              </a:rPr>
              <a:t>2</a:t>
            </a:r>
            <a:r>
              <a:rPr lang="ru-RU" sz="2800" b="1" dirty="0" smtClean="0">
                <a:hlinkClick r:id="rId19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7" name="Прямоугольник 56">
            <a:hlinkClick r:id="rId20" action="ppaction://hlinksldjump"/>
          </p:cNvPr>
          <p:cNvSpPr/>
          <p:nvPr/>
        </p:nvSpPr>
        <p:spPr>
          <a:xfrm>
            <a:off x="2285984" y="5715016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0" action="ppaction://hlinksldjump"/>
              </a:rPr>
              <a:t>1</a:t>
            </a:r>
            <a:r>
              <a:rPr lang="ru-RU" sz="2800" b="1" dirty="0" smtClean="0">
                <a:hlinkClick r:id="rId20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857752" y="2571744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1" action="ppaction://hlinksldjump"/>
              </a:rPr>
              <a:t>3</a:t>
            </a:r>
            <a:r>
              <a:rPr lang="ru-RU" sz="2800" b="1" dirty="0" smtClean="0">
                <a:hlinkClick r:id="rId21" action="ppaction://hlinksldjump"/>
              </a:rPr>
              <a:t>0</a:t>
            </a:r>
            <a:endParaRPr lang="ru-RU" sz="28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286512" y="2571744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2" action="ppaction://hlinksldjump"/>
              </a:rPr>
              <a:t>4</a:t>
            </a:r>
            <a:r>
              <a:rPr lang="ru-RU" sz="2800" b="1" dirty="0" smtClean="0">
                <a:hlinkClick r:id="rId22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715272" y="2571744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3" action="ppaction://hlinksldjump"/>
              </a:rPr>
              <a:t>5</a:t>
            </a:r>
            <a:r>
              <a:rPr lang="ru-RU" sz="2800" b="1" dirty="0" smtClean="0">
                <a:hlinkClick r:id="rId23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643834" y="3357562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4" action="ppaction://hlinksldjump"/>
              </a:rPr>
              <a:t>5</a:t>
            </a:r>
            <a:r>
              <a:rPr lang="ru-RU" sz="2800" b="1" dirty="0" smtClean="0">
                <a:hlinkClick r:id="rId24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286512" y="3357562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5" action="ppaction://hlinksldjump"/>
              </a:rPr>
              <a:t>4</a:t>
            </a:r>
            <a:r>
              <a:rPr lang="ru-RU" sz="2800" b="1" dirty="0" smtClean="0">
                <a:hlinkClick r:id="rId25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857752" y="3357562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6" action="ppaction://hlinksldjump"/>
              </a:rPr>
              <a:t>3</a:t>
            </a:r>
            <a:r>
              <a:rPr lang="ru-RU" sz="2800" b="1" dirty="0" smtClean="0">
                <a:hlinkClick r:id="rId26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500430" y="3357562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hlinkClick r:id="rId27" action="ppaction://hlinksldjump"/>
              </a:rPr>
              <a:t>2</a:t>
            </a:r>
            <a:r>
              <a:rPr lang="ru-RU" sz="2400" b="1" dirty="0" smtClean="0">
                <a:hlinkClick r:id="rId27" action="ppaction://hlinksldjump"/>
              </a:rPr>
              <a:t>0</a:t>
            </a:r>
            <a:endParaRPr lang="ru-RU" sz="2400" b="1" dirty="0"/>
          </a:p>
        </p:txBody>
      </p:sp>
      <p:sp>
        <p:nvSpPr>
          <p:cNvPr id="65" name="Прямоугольник 64">
            <a:hlinkClick r:id="rId28" action="ppaction://hlinksldjump"/>
          </p:cNvPr>
          <p:cNvSpPr/>
          <p:nvPr/>
        </p:nvSpPr>
        <p:spPr>
          <a:xfrm>
            <a:off x="2285984" y="1714488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8" action="ppaction://hlinksldjump"/>
              </a:rPr>
              <a:t>1</a:t>
            </a:r>
            <a:r>
              <a:rPr lang="ru-RU" sz="2800" b="1" dirty="0" smtClean="0">
                <a:hlinkClick r:id="rId28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500430" y="171448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29" action="ppaction://hlinksldjump"/>
              </a:rPr>
              <a:t>2</a:t>
            </a:r>
            <a:r>
              <a:rPr lang="ru-RU" sz="2800" b="1" dirty="0" smtClean="0">
                <a:hlinkClick r:id="rId29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857752" y="1714488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30" action="ppaction://hlinksldjump"/>
              </a:rPr>
              <a:t>3</a:t>
            </a:r>
            <a:r>
              <a:rPr lang="ru-RU" sz="2800" b="1" dirty="0" smtClean="0">
                <a:hlinkClick r:id="rId30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8" name="Прямоугольник 67">
            <a:hlinkClick r:id="rId31" action="ppaction://hlinksldjump"/>
          </p:cNvPr>
          <p:cNvSpPr/>
          <p:nvPr/>
        </p:nvSpPr>
        <p:spPr>
          <a:xfrm>
            <a:off x="6357950" y="171448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31" action="ppaction://hlinksldjump"/>
              </a:rPr>
              <a:t>4</a:t>
            </a:r>
            <a:r>
              <a:rPr lang="ru-RU" sz="2800" b="1" dirty="0" smtClean="0">
                <a:hlinkClick r:id="rId31" action="ppaction://hlinksldjump"/>
              </a:rPr>
              <a:t>0</a:t>
            </a:r>
            <a:endParaRPr lang="ru-RU" sz="28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715272" y="1714488"/>
            <a:ext cx="1071570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2" action="ppaction://hlinksldjump"/>
              </a:rPr>
              <a:t>50</a:t>
            </a:r>
            <a:endParaRPr lang="ru-RU" sz="2800" b="1" dirty="0"/>
          </a:p>
        </p:txBody>
      </p:sp>
      <p:sp>
        <p:nvSpPr>
          <p:cNvPr id="70" name="Прямоугольник 69">
            <a:hlinkClick r:id="rId33" action="ppaction://hlinksldjump"/>
          </p:cNvPr>
          <p:cNvSpPr/>
          <p:nvPr/>
        </p:nvSpPr>
        <p:spPr>
          <a:xfrm>
            <a:off x="4929190" y="928670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hlinkClick r:id="rId33" action="ppaction://hlinksldjump"/>
              </a:rPr>
              <a:t>3</a:t>
            </a:r>
            <a:r>
              <a:rPr lang="ru-RU" sz="2800" b="1" dirty="0" smtClean="0">
                <a:hlinkClick r:id="rId33" action="ppaction://hlinksldjump"/>
              </a:rPr>
              <a:t>0</a:t>
            </a:r>
            <a:endParaRPr lang="ru-RU" sz="2800" b="1" dirty="0"/>
          </a:p>
        </p:txBody>
      </p:sp>
      <p:sp>
        <p:nvSpPr>
          <p:cNvPr id="71" name="Прямоугольник 70">
            <a:hlinkClick r:id="rId34" action="ppaction://hlinksldjump"/>
          </p:cNvPr>
          <p:cNvSpPr/>
          <p:nvPr/>
        </p:nvSpPr>
        <p:spPr>
          <a:xfrm>
            <a:off x="6286512" y="928670"/>
            <a:ext cx="1071570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hlinkClick r:id="rId34" action="ppaction://hlinksldjump"/>
              </a:rPr>
              <a:t>4</a:t>
            </a:r>
            <a:r>
              <a:rPr lang="ru-RU" sz="2400" b="1" dirty="0" smtClean="0">
                <a:hlinkClick r:id="rId34" action="ppaction://hlinksldjump"/>
              </a:rPr>
              <a:t>0</a:t>
            </a:r>
            <a:endParaRPr lang="ru-RU" sz="24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285984" y="928670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5" action="ppaction://hlinksldjump"/>
              </a:rPr>
              <a:t>10</a:t>
            </a:r>
            <a:endParaRPr lang="ru-RU" sz="2800" b="1" dirty="0"/>
          </a:p>
        </p:txBody>
      </p:sp>
      <p:sp>
        <p:nvSpPr>
          <p:cNvPr id="74" name="Прямоугольник 73">
            <a:hlinkClick r:id="rId36" action="ppaction://hlinksldjump"/>
          </p:cNvPr>
          <p:cNvSpPr/>
          <p:nvPr/>
        </p:nvSpPr>
        <p:spPr>
          <a:xfrm>
            <a:off x="7786710" y="928670"/>
            <a:ext cx="100013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6" action="ppaction://hlinksldjump"/>
              </a:rPr>
              <a:t>50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 очков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44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В каком веке появились шахматы?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3929066"/>
            <a:ext cx="280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 5 веке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15430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Как  назывались древние шахматы?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857628"/>
            <a:ext cx="3903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Чатуранга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1"/>
            <a:ext cx="7992888" cy="15407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Как называются шахматы </a:t>
            </a:r>
            <a:r>
              <a:rPr lang="ru-RU" sz="4400" b="1" dirty="0" err="1" smtClean="0">
                <a:solidFill>
                  <a:srgbClr val="002060"/>
                </a:solidFill>
              </a:rPr>
              <a:t>по-тувински</a:t>
            </a:r>
            <a:r>
              <a:rPr lang="ru-RU" sz="4400" b="1" dirty="0" smtClean="0">
                <a:solidFill>
                  <a:srgbClr val="002060"/>
                </a:solidFill>
              </a:rPr>
              <a:t>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3643314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Шыдыраа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Что означает с персидского «шах» и «мат» 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077072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Ответ: «Шах» – король, «мат» – умер.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Положение в партии, при котором при своей очереди хода одна из сторон не может ходить, а король не находится под шахом?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5000636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Ответ: Пат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2574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 Название партии, при которой для быстрейшего развития фигур и захвата центра жертвуется какая-либо фигура ?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428625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Ответ: Гамбит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45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Положение в партии, при котором одна из сторон проигрывает из-за своего хода 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4286256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Ответ: Цугцванг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30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     Кто является составителем шахматных задач и этюдов ?</a:t>
            </a:r>
          </a:p>
          <a:p>
            <a:pPr>
              <a:buNone/>
            </a:pP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400050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Ответ: Композитор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14363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Поставьте следующие спортивные звания в шахматах в последовательности их присвоения: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Гроссмейстер, Мастер спорта,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Кандидат в мастера спорта, 1 разряд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3108" y="4000504"/>
            <a:ext cx="54292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разряд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Кандидат в мастера спорта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спорта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Гроссмейстер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715272" y="6143644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Условный знак в шахматной нотации, который обозначает «мат» 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643314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Ответ:  Х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 очков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опрос: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72476" cy="1257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Первый официальный чемпион ТНР (Тувинской Народной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643314"/>
            <a:ext cx="5232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Владимир  </a:t>
            </a:r>
            <a:r>
              <a:rPr lang="ru-RU" sz="4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Сат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(1936)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19002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Условный знак в шахматной нотации, который обозначает «шах»?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3714752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Ответ: </a:t>
            </a:r>
            <a:r>
              <a:rPr lang="ru-RU" sz="6000" b="1" i="1" dirty="0" smtClean="0">
                <a:solidFill>
                  <a:srgbClr val="FF0000"/>
                </a:solidFill>
              </a:rPr>
              <a:t>+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16859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Условный знак в шахматной нотации, который обозначает «взятие» 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3714752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Ответ:</a:t>
            </a:r>
            <a:r>
              <a:rPr lang="ru-RU" sz="4400" b="1" i="1" dirty="0" smtClean="0">
                <a:solidFill>
                  <a:srgbClr val="FF0000"/>
                </a:solidFill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</a:rPr>
              <a:t>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17573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Условный знак в шахматной нотации, который обозначает «ход»?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392906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Ответ:    </a:t>
            </a:r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200800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2071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Условный знак в шахматной нотации, который обозначает «хороший ход» 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3933056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Ответ: </a:t>
            </a:r>
            <a:r>
              <a:rPr lang="ru-RU" sz="4800" b="1" i="1" dirty="0" smtClean="0">
                <a:solidFill>
                  <a:srgbClr val="FF0000"/>
                </a:solidFill>
              </a:rPr>
              <a:t>!</a:t>
            </a: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554356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28800"/>
            <a:ext cx="8572560" cy="20145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Самая главная фигура в шахматной игре?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357187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Ответ: Король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5848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Самая сильная фигура в шахматных войсках 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4643446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002060"/>
                </a:solidFill>
              </a:rPr>
              <a:t>Ответ:Ферзь</a:t>
            </a:r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3898776" cy="1476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очков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18630"/>
            <a:ext cx="8534182" cy="12572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Ценность ладьи в пешках?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4079309"/>
            <a:ext cx="5673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Ответ: 5 пешек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16859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Ценность ферзя в пешках?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8926" y="385762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Ответ: 9 пешек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50 очков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328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Равносильные фигуры в шахматном войске 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456" y="432271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Ответ: Конь и слон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 очков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вопрос: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2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2"/>
                </a:solidFill>
              </a:rPr>
              <a:t>Первый чемпион мира по </a:t>
            </a:r>
            <a:r>
              <a:rPr lang="ru-RU" sz="3600" b="1" dirty="0" smtClean="0">
                <a:solidFill>
                  <a:schemeClr val="tx2"/>
                </a:solidFill>
              </a:rPr>
              <a:t>шахматам ?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28612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chemeClr val="tx2"/>
                </a:solidFill>
              </a:rPr>
              <a:t>Вильгем</a:t>
            </a:r>
            <a:r>
              <a:rPr lang="ru-RU" sz="3600" b="1" i="1" dirty="0">
                <a:solidFill>
                  <a:schemeClr val="tx2"/>
                </a:solidFill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</a:rPr>
              <a:t>Стейниц</a:t>
            </a:r>
            <a:r>
              <a:rPr lang="ru-RU" sz="3600" b="1" i="1" dirty="0">
                <a:solidFill>
                  <a:schemeClr val="tx2"/>
                </a:solidFill>
              </a:rPr>
              <a:t> (Польша)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1571612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14-й чемпион 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мира по шахматам? 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57554" y="285728"/>
            <a:ext cx="2386608" cy="12969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 очков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Вопрос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571876"/>
            <a:ext cx="6025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Владимир Крамник (Россия)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очков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</a:rPr>
              <a:t>Нынешний чемпион мира по </a:t>
            </a:r>
            <a:r>
              <a:rPr lang="ru-RU" sz="4400" b="1" dirty="0" smtClean="0">
                <a:solidFill>
                  <a:schemeClr val="tx2"/>
                </a:solidFill>
              </a:rPr>
              <a:t>шахматам ?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643314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Мангус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3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(16-й чемпион мира 22.11.2013г.Из Норвегии)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50  очков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2"/>
                </a:solidFill>
              </a:rPr>
              <a:t>опрос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Первый русский чемпион </a:t>
            </a: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мира ?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00372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А.А.Алёхин (1927-1935, 1937-1946г.г.)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очков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Вопрос: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невозможна 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рокировка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071810"/>
            <a:ext cx="7000924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Когда король или ладья ходили.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Когда между королем и ладьёй стоят фигуры.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очков.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Вопрос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Тактический прием, который парализует фигуры, то есть делает фигуры неподвижными ?</a:t>
            </a:r>
          </a:p>
          <a:p>
            <a:pPr>
              <a:buNone/>
            </a:pP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4214818"/>
            <a:ext cx="5803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5400" b="1" dirty="0" smtClean="0">
                <a:solidFill>
                  <a:srgbClr val="002060"/>
                </a:solidFill>
              </a:rPr>
              <a:t>Ответ: Связка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5072066" y="6072206"/>
            <a:ext cx="928694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662</Words>
  <Application>Microsoft Office PowerPoint</Application>
  <PresentationFormat>Экран (4:3)</PresentationFormat>
  <Paragraphs>169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Аптека</vt:lpstr>
      <vt:lpstr>Тема Office</vt:lpstr>
      <vt:lpstr>Интеллектуально-развлекательная шахматная викторина </vt:lpstr>
      <vt:lpstr>Своя игра</vt:lpstr>
      <vt:lpstr>10 очков  Вопрос:</vt:lpstr>
      <vt:lpstr>20 очков  вопрос:</vt:lpstr>
      <vt:lpstr>30 очков  Вопрос</vt:lpstr>
      <vt:lpstr>40 очков  Вопрос:</vt:lpstr>
      <vt:lpstr>50  очков  Вопрос</vt:lpstr>
      <vt:lpstr>10 очков   Вопрос:</vt:lpstr>
      <vt:lpstr>20 очков.  Вопрос</vt:lpstr>
      <vt:lpstr>30 очков  Вопрос:</vt:lpstr>
      <vt:lpstr>30 очков  вопрос:</vt:lpstr>
      <vt:lpstr>40 очков  Вопрос:</vt:lpstr>
      <vt:lpstr>50 очков  Вопрос:</vt:lpstr>
      <vt:lpstr>10 очков Вопрос</vt:lpstr>
      <vt:lpstr>20 очков  Вопрос</vt:lpstr>
      <vt:lpstr>30 очков  Вопрос:</vt:lpstr>
      <vt:lpstr>40 очков Вопрос:</vt:lpstr>
      <vt:lpstr>50 очков Вопрос:</vt:lpstr>
      <vt:lpstr>10 очков  Вопрос:</vt:lpstr>
      <vt:lpstr>20 очков Вопрос:</vt:lpstr>
      <vt:lpstr>30 очков  Вопрос:</vt:lpstr>
      <vt:lpstr>40 очков  Вопрос:</vt:lpstr>
      <vt:lpstr>50 очков  Вопрос</vt:lpstr>
      <vt:lpstr>10 очков  вопрос</vt:lpstr>
      <vt:lpstr>20 очков  вопрос</vt:lpstr>
      <vt:lpstr>30 очков  вопрос</vt:lpstr>
      <vt:lpstr>40 очков  вопрос:</vt:lpstr>
      <vt:lpstr>50 очков  вопрос: </vt:lpstr>
      <vt:lpstr>10 очков  вопрос:</vt:lpstr>
      <vt:lpstr>20 очков  вопрос:</vt:lpstr>
      <vt:lpstr>30 очков  вопрос:</vt:lpstr>
      <vt:lpstr>40 очков  вопрос:</vt:lpstr>
      <vt:lpstr>50 очков  Вопрос:</vt:lpstr>
      <vt:lpstr>10 очков  Вопрос:</vt:lpstr>
      <vt:lpstr>20 очков  Вопрос</vt:lpstr>
      <vt:lpstr>30 очков  Вопрос:</vt:lpstr>
      <vt:lpstr>40 очков  Вопрос</vt:lpstr>
      <vt:lpstr>50 очков  Вопрос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Интеллектуально-развлекательная шахматная викторина</dc:title>
  <dc:creator>123</dc:creator>
  <cp:lastModifiedBy>Позитроника</cp:lastModifiedBy>
  <cp:revision>65</cp:revision>
  <dcterms:created xsi:type="dcterms:W3CDTF">2014-04-09T11:24:58Z</dcterms:created>
  <dcterms:modified xsi:type="dcterms:W3CDTF">2015-03-26T11:16:21Z</dcterms:modified>
</cp:coreProperties>
</file>