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59" r:id="rId4"/>
    <p:sldId id="282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5" r:id="rId17"/>
    <p:sldId id="276" r:id="rId18"/>
    <p:sldId id="277" r:id="rId19"/>
    <p:sldId id="279" r:id="rId20"/>
    <p:sldId id="280" r:id="rId21"/>
    <p:sldId id="273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FFFF00"/>
    <a:srgbClr val="CC99FF"/>
    <a:srgbClr val="99CCFF"/>
    <a:srgbClr val="000099"/>
    <a:srgbClr val="FF9999"/>
    <a:srgbClr val="CC0000"/>
    <a:srgbClr val="660066"/>
    <a:srgbClr val="008000"/>
    <a:srgbClr val="0066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97E05-7EE4-470D-9786-698A1EADB261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E902F26-25BB-4108-99E0-F0CCF28DD3DC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Анализ общей статистики по проблеме собрания</a:t>
          </a:r>
          <a:endParaRPr lang="ru-RU" sz="2000" b="1" dirty="0">
            <a:solidFill>
              <a:schemeClr val="tx1"/>
            </a:solidFill>
          </a:endParaRPr>
        </a:p>
      </dgm:t>
    </dgm:pt>
    <dgm:pt modelId="{DB73D6D0-C49A-4038-9D50-CC501E063AE8}" type="parTrans" cxnId="{6B4864FB-8C38-41FB-A92F-56BCF9AA22CB}">
      <dgm:prSet/>
      <dgm:spPr/>
      <dgm:t>
        <a:bodyPr/>
        <a:lstStyle/>
        <a:p>
          <a:endParaRPr lang="ru-RU"/>
        </a:p>
      </dgm:t>
    </dgm:pt>
    <dgm:pt modelId="{501F9221-D0B9-4890-AB41-E76E929373F4}" type="sibTrans" cxnId="{6B4864FB-8C38-41FB-A92F-56BCF9AA22CB}">
      <dgm:prSet/>
      <dgm:spPr/>
      <dgm:t>
        <a:bodyPr/>
        <a:lstStyle/>
        <a:p>
          <a:endParaRPr lang="ru-RU"/>
        </a:p>
      </dgm:t>
    </dgm:pt>
    <dgm:pt modelId="{1E408AD9-3119-4C57-81CB-CF32BCBF8DF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FF00"/>
              </a:solidFill>
            </a:rPr>
            <a:t>Время ежедневного просмотра телепередач ребенком составляет в среднем более 2 часов</a:t>
          </a:r>
          <a:endParaRPr lang="ru-RU" sz="1200" b="1" dirty="0">
            <a:solidFill>
              <a:srgbClr val="FFFF00"/>
            </a:solidFill>
          </a:endParaRPr>
        </a:p>
      </dgm:t>
    </dgm:pt>
    <dgm:pt modelId="{DADCEC2D-42F0-458F-9E53-98D653556CD0}" type="parTrans" cxnId="{BD36D26F-34B4-4A5D-893C-98EF15EFA29E}">
      <dgm:prSet/>
      <dgm:spPr/>
      <dgm:t>
        <a:bodyPr/>
        <a:lstStyle/>
        <a:p>
          <a:endParaRPr lang="ru-RU"/>
        </a:p>
      </dgm:t>
    </dgm:pt>
    <dgm:pt modelId="{D406B093-82AA-4A25-9FDF-FD22313B0A88}" type="sibTrans" cxnId="{BD36D26F-34B4-4A5D-893C-98EF15EFA29E}">
      <dgm:prSet/>
      <dgm:spPr/>
      <dgm:t>
        <a:bodyPr/>
        <a:lstStyle/>
        <a:p>
          <a:endParaRPr lang="ru-RU"/>
        </a:p>
      </dgm:t>
    </dgm:pt>
    <dgm:pt modelId="{317FB6E5-9F8B-4A37-919D-1203202672A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8000"/>
              </a:solidFill>
            </a:rPr>
            <a:t>Ребенок, который ежедневно смотрит сцены насилия, убийства, свыкается с ними и даже испытывает удовольствие</a:t>
          </a:r>
          <a:endParaRPr lang="ru-RU" sz="1200" b="1" dirty="0">
            <a:solidFill>
              <a:srgbClr val="008000"/>
            </a:solidFill>
          </a:endParaRPr>
        </a:p>
      </dgm:t>
    </dgm:pt>
    <dgm:pt modelId="{71A5626A-2E43-4297-86CD-F171FEE98AE7}" type="parTrans" cxnId="{FE1A2185-4D62-4428-A0CC-9C6BBD2AC6AB}">
      <dgm:prSet/>
      <dgm:spPr/>
      <dgm:t>
        <a:bodyPr/>
        <a:lstStyle/>
        <a:p>
          <a:endParaRPr lang="ru-RU"/>
        </a:p>
      </dgm:t>
    </dgm:pt>
    <dgm:pt modelId="{DC0DCC1E-B83C-4E66-A053-2745C65E3B91}" type="sibTrans" cxnId="{FE1A2185-4D62-4428-A0CC-9C6BBD2AC6AB}">
      <dgm:prSet/>
      <dgm:spPr/>
      <dgm:t>
        <a:bodyPr/>
        <a:lstStyle/>
        <a:p>
          <a:endParaRPr lang="ru-RU"/>
        </a:p>
      </dgm:t>
    </dgm:pt>
    <dgm:pt modelId="{CD6C8513-FFF3-4AA4-A5E9-9B910FBD1295}">
      <dgm:prSet phldrT="[Текст]" phldr="1"/>
      <dgm:spPr/>
      <dgm:t>
        <a:bodyPr/>
        <a:lstStyle/>
        <a:p>
          <a:endParaRPr lang="ru-RU" dirty="0"/>
        </a:p>
      </dgm:t>
    </dgm:pt>
    <dgm:pt modelId="{75D0EBAB-381F-4215-97AF-52D71C95683F}" type="parTrans" cxnId="{119F351E-FB37-4CF9-BF86-8B981038F8CE}">
      <dgm:prSet/>
      <dgm:spPr/>
      <dgm:t>
        <a:bodyPr/>
        <a:lstStyle/>
        <a:p>
          <a:endParaRPr lang="ru-RU"/>
        </a:p>
      </dgm:t>
    </dgm:pt>
    <dgm:pt modelId="{E8246FB8-67F4-41A9-8AE9-7607ACA3ED37}" type="sibTrans" cxnId="{119F351E-FB37-4CF9-BF86-8B981038F8CE}">
      <dgm:prSet/>
      <dgm:spPr/>
      <dgm:t>
        <a:bodyPr/>
        <a:lstStyle/>
        <a:p>
          <a:endParaRPr lang="ru-RU"/>
        </a:p>
      </dgm:t>
    </dgm:pt>
    <dgm:pt modelId="{3792A47A-5311-4F61-A5EC-0FDDA0BE8DC7}">
      <dgm:prSet phldrT="[Текст]" phldr="1"/>
      <dgm:spPr/>
      <dgm:t>
        <a:bodyPr/>
        <a:lstStyle/>
        <a:p>
          <a:endParaRPr lang="ru-RU"/>
        </a:p>
      </dgm:t>
    </dgm:pt>
    <dgm:pt modelId="{6EB8A38C-2FDC-4FAE-A0C8-92DFEF791E8E}" type="parTrans" cxnId="{F4C930A4-02A7-434C-A078-C87F7A1D5778}">
      <dgm:prSet/>
      <dgm:spPr/>
      <dgm:t>
        <a:bodyPr/>
        <a:lstStyle/>
        <a:p>
          <a:endParaRPr lang="ru-RU"/>
        </a:p>
      </dgm:t>
    </dgm:pt>
    <dgm:pt modelId="{559D86F1-0B82-43C4-BBB4-253D79E7A8E2}" type="sibTrans" cxnId="{F4C930A4-02A7-434C-A078-C87F7A1D5778}">
      <dgm:prSet/>
      <dgm:spPr/>
      <dgm:t>
        <a:bodyPr/>
        <a:lstStyle/>
        <a:p>
          <a:endParaRPr lang="ru-RU"/>
        </a:p>
      </dgm:t>
    </dgm:pt>
    <dgm:pt modelId="{70D49E69-00BE-4661-AAE3-F93D8AC2F2A2}">
      <dgm:prSet phldrT="[Текст]" phldr="1"/>
      <dgm:spPr/>
      <dgm:t>
        <a:bodyPr/>
        <a:lstStyle/>
        <a:p>
          <a:endParaRPr lang="ru-RU"/>
        </a:p>
      </dgm:t>
    </dgm:pt>
    <dgm:pt modelId="{46C46348-2368-48D5-AED5-6E2C80AB5733}" type="parTrans" cxnId="{F6B936BD-1AC0-4331-9C2D-D191AC812B4B}">
      <dgm:prSet/>
      <dgm:spPr/>
      <dgm:t>
        <a:bodyPr/>
        <a:lstStyle/>
        <a:p>
          <a:endParaRPr lang="ru-RU"/>
        </a:p>
      </dgm:t>
    </dgm:pt>
    <dgm:pt modelId="{298C0F45-AC73-4171-892E-1C75DC1D35BB}" type="sibTrans" cxnId="{F6B936BD-1AC0-4331-9C2D-D191AC812B4B}">
      <dgm:prSet/>
      <dgm:spPr/>
      <dgm:t>
        <a:bodyPr/>
        <a:lstStyle/>
        <a:p>
          <a:endParaRPr lang="ru-RU"/>
        </a:p>
      </dgm:t>
    </dgm:pt>
    <dgm:pt modelId="{6EC87B97-EB16-48CA-A9F6-22E0678AFD95}">
      <dgm:prSet phldrT="[Текст]" phldr="1"/>
      <dgm:spPr/>
      <dgm:t>
        <a:bodyPr/>
        <a:lstStyle/>
        <a:p>
          <a:endParaRPr lang="ru-RU"/>
        </a:p>
      </dgm:t>
    </dgm:pt>
    <dgm:pt modelId="{77640FAC-F7FD-47D6-B3C7-0C523A14366D}" type="parTrans" cxnId="{A86E1DAE-8179-4C8E-B284-06B0FFBD2B1E}">
      <dgm:prSet/>
      <dgm:spPr/>
      <dgm:t>
        <a:bodyPr/>
        <a:lstStyle/>
        <a:p>
          <a:endParaRPr lang="ru-RU"/>
        </a:p>
      </dgm:t>
    </dgm:pt>
    <dgm:pt modelId="{076D005E-7587-4B82-9629-90A163A63C88}" type="sibTrans" cxnId="{A86E1DAE-8179-4C8E-B284-06B0FFBD2B1E}">
      <dgm:prSet/>
      <dgm:spPr/>
      <dgm:t>
        <a:bodyPr/>
        <a:lstStyle/>
        <a:p>
          <a:endParaRPr lang="ru-RU"/>
        </a:p>
      </dgm:t>
    </dgm:pt>
    <dgm:pt modelId="{9F62EF1B-0C48-46EE-A6C1-C6755C64C9B5}">
      <dgm:prSet custT="1"/>
      <dgm:spPr>
        <a:solidFill>
          <a:srgbClr val="CC99FF"/>
        </a:solidFill>
      </dgm:spPr>
      <dgm:t>
        <a:bodyPr/>
        <a:lstStyle/>
        <a:p>
          <a:r>
            <a:rPr lang="ru-RU" sz="1200" b="1" dirty="0" smtClean="0">
              <a:solidFill>
                <a:srgbClr val="CC0066"/>
              </a:solidFill>
            </a:rPr>
            <a:t>две трети наших детей в возрасте от 6 до 12 лет смотрят телевизор ежедневно</a:t>
          </a:r>
          <a:endParaRPr lang="ru-RU" sz="1200" b="1" dirty="0">
            <a:solidFill>
              <a:srgbClr val="CC0066"/>
            </a:solidFill>
          </a:endParaRPr>
        </a:p>
      </dgm:t>
    </dgm:pt>
    <dgm:pt modelId="{A631DF78-BF9C-43FE-9A59-303BFA41A7C9}" type="parTrans" cxnId="{E91C6446-13AC-4638-B28B-87F6D663496A}">
      <dgm:prSet/>
      <dgm:spPr/>
      <dgm:t>
        <a:bodyPr/>
        <a:lstStyle/>
        <a:p>
          <a:endParaRPr lang="ru-RU"/>
        </a:p>
      </dgm:t>
    </dgm:pt>
    <dgm:pt modelId="{01FDFCB9-01FF-4151-A48C-F8FC4F4BB2B5}" type="sibTrans" cxnId="{E91C6446-13AC-4638-B28B-87F6D663496A}">
      <dgm:prSet/>
      <dgm:spPr/>
      <dgm:t>
        <a:bodyPr/>
        <a:lstStyle/>
        <a:p>
          <a:endParaRPr lang="ru-RU"/>
        </a:p>
      </dgm:t>
    </dgm:pt>
    <dgm:pt modelId="{AE2131ED-C882-4ED2-9CF4-5CB2FAFF879C}">
      <dgm:prSet/>
      <dgm:spPr/>
      <dgm:t>
        <a:bodyPr/>
        <a:lstStyle/>
        <a:p>
          <a:endParaRPr lang="ru-RU"/>
        </a:p>
      </dgm:t>
    </dgm:pt>
    <dgm:pt modelId="{EC603820-4D49-41AA-A63F-6A6494CAE77B}" type="parTrans" cxnId="{194BA2E8-2A98-424F-BD55-BE694BCF70D3}">
      <dgm:prSet/>
      <dgm:spPr/>
      <dgm:t>
        <a:bodyPr/>
        <a:lstStyle/>
        <a:p>
          <a:endParaRPr lang="ru-RU"/>
        </a:p>
      </dgm:t>
    </dgm:pt>
    <dgm:pt modelId="{C120E43E-AC1D-4F95-AC40-42D831727FE4}" type="sibTrans" cxnId="{194BA2E8-2A98-424F-BD55-BE694BCF70D3}">
      <dgm:prSet/>
      <dgm:spPr/>
      <dgm:t>
        <a:bodyPr/>
        <a:lstStyle/>
        <a:p>
          <a:endParaRPr lang="ru-RU"/>
        </a:p>
      </dgm:t>
    </dgm:pt>
    <dgm:pt modelId="{68ECE767-5318-4A6D-ACA7-5C3BD713B48C}">
      <dgm:prSet/>
      <dgm:spPr/>
      <dgm:t>
        <a:bodyPr/>
        <a:lstStyle/>
        <a:p>
          <a:endParaRPr lang="ru-RU"/>
        </a:p>
      </dgm:t>
    </dgm:pt>
    <dgm:pt modelId="{30B4C2D1-9BAA-47F8-9B1D-B493B316D883}" type="parTrans" cxnId="{F6ABD1D4-E127-43F4-895C-F8E6EF49D09E}">
      <dgm:prSet/>
      <dgm:spPr/>
      <dgm:t>
        <a:bodyPr/>
        <a:lstStyle/>
        <a:p>
          <a:endParaRPr lang="ru-RU"/>
        </a:p>
      </dgm:t>
    </dgm:pt>
    <dgm:pt modelId="{9381BCE7-7032-427A-B176-29530A995034}" type="sibTrans" cxnId="{F6ABD1D4-E127-43F4-895C-F8E6EF49D09E}">
      <dgm:prSet/>
      <dgm:spPr/>
      <dgm:t>
        <a:bodyPr/>
        <a:lstStyle/>
        <a:p>
          <a:endParaRPr lang="ru-RU"/>
        </a:p>
      </dgm:t>
    </dgm:pt>
    <dgm:pt modelId="{69121ACE-D513-42A0-8515-7D2F317B90EE}">
      <dgm:prSet custT="1"/>
      <dgm:spPr/>
      <dgm:t>
        <a:bodyPr/>
        <a:lstStyle/>
        <a:p>
          <a:r>
            <a:rPr lang="ru-RU" sz="1200" b="1" dirty="0" smtClean="0">
              <a:solidFill>
                <a:srgbClr val="990099"/>
              </a:solidFill>
            </a:rPr>
            <a:t>25% детей в возрасте от 6 до 10 лет смотрят одни и те же телепередачи от 5 до 40 раз подряд</a:t>
          </a:r>
          <a:endParaRPr lang="ru-RU" sz="1200" b="1" dirty="0">
            <a:solidFill>
              <a:srgbClr val="990099"/>
            </a:solidFill>
          </a:endParaRPr>
        </a:p>
      </dgm:t>
    </dgm:pt>
    <dgm:pt modelId="{42C8C8AF-8BEC-457C-A785-A169E254D7FA}" type="parTrans" cxnId="{CAC78DBD-7698-4600-86CA-F82032EAA9CE}">
      <dgm:prSet/>
      <dgm:spPr/>
      <dgm:t>
        <a:bodyPr/>
        <a:lstStyle/>
        <a:p>
          <a:endParaRPr lang="ru-RU"/>
        </a:p>
      </dgm:t>
    </dgm:pt>
    <dgm:pt modelId="{358C2079-2820-4AD2-82BA-6E3305D9F14B}" type="sibTrans" cxnId="{CAC78DBD-7698-4600-86CA-F82032EAA9CE}">
      <dgm:prSet/>
      <dgm:spPr/>
      <dgm:t>
        <a:bodyPr/>
        <a:lstStyle/>
        <a:p>
          <a:endParaRPr lang="ru-RU"/>
        </a:p>
      </dgm:t>
    </dgm:pt>
    <dgm:pt modelId="{6F7595CF-BCC3-48BA-A7B8-09C3CE421178}">
      <dgm:prSet custT="1"/>
      <dgm:spPr>
        <a:solidFill>
          <a:srgbClr val="99CCFF"/>
        </a:solidFill>
      </dgm:spPr>
      <dgm:t>
        <a:bodyPr/>
        <a:lstStyle/>
        <a:p>
          <a:r>
            <a:rPr lang="ru-RU" sz="1200" b="1" dirty="0" smtClean="0">
              <a:solidFill>
                <a:schemeClr val="accent2">
                  <a:lumMod val="75000"/>
                </a:schemeClr>
              </a:solidFill>
            </a:rPr>
            <a:t>50% детей смотрят телепередачи подряд, безо всякого выбора и исключений</a:t>
          </a:r>
          <a:endParaRPr lang="ru-RU" sz="1200" b="1" dirty="0">
            <a:solidFill>
              <a:schemeClr val="accent2">
                <a:lumMod val="75000"/>
              </a:schemeClr>
            </a:solidFill>
          </a:endParaRPr>
        </a:p>
      </dgm:t>
    </dgm:pt>
    <dgm:pt modelId="{E692FCCD-05E3-4773-AB75-B01EA87D4EFB}" type="parTrans" cxnId="{0977FA5C-4B14-437B-8676-CBB0BAE12BF7}">
      <dgm:prSet/>
      <dgm:spPr/>
      <dgm:t>
        <a:bodyPr/>
        <a:lstStyle/>
        <a:p>
          <a:endParaRPr lang="ru-RU"/>
        </a:p>
      </dgm:t>
    </dgm:pt>
    <dgm:pt modelId="{B8634B98-E266-4EF2-B1B3-763D0CFB182D}" type="sibTrans" cxnId="{0977FA5C-4B14-437B-8676-CBB0BAE12BF7}">
      <dgm:prSet/>
      <dgm:spPr/>
      <dgm:t>
        <a:bodyPr/>
        <a:lstStyle/>
        <a:p>
          <a:endParaRPr lang="ru-RU"/>
        </a:p>
      </dgm:t>
    </dgm:pt>
    <dgm:pt modelId="{FDC4CA6A-1E56-4C4B-8665-C6E465390642}">
      <dgm:prSet/>
      <dgm:spPr/>
      <dgm:t>
        <a:bodyPr/>
        <a:lstStyle/>
        <a:p>
          <a:endParaRPr lang="ru-RU"/>
        </a:p>
      </dgm:t>
    </dgm:pt>
    <dgm:pt modelId="{DEF58A12-2288-4AD8-A18B-1AA7D63DB3E5}" type="parTrans" cxnId="{0077ADBA-7567-4BD0-8136-22A27EEA6100}">
      <dgm:prSet/>
      <dgm:spPr/>
      <dgm:t>
        <a:bodyPr/>
        <a:lstStyle/>
        <a:p>
          <a:endParaRPr lang="ru-RU"/>
        </a:p>
      </dgm:t>
    </dgm:pt>
    <dgm:pt modelId="{758F270B-62B4-4714-B321-850364A0CA15}" type="sibTrans" cxnId="{0077ADBA-7567-4BD0-8136-22A27EEA6100}">
      <dgm:prSet/>
      <dgm:spPr/>
      <dgm:t>
        <a:bodyPr/>
        <a:lstStyle/>
        <a:p>
          <a:endParaRPr lang="ru-RU"/>
        </a:p>
      </dgm:t>
    </dgm:pt>
    <dgm:pt modelId="{472A5863-8EB8-4281-B843-40029CBEBEB4}">
      <dgm:prSet/>
      <dgm:spPr/>
      <dgm:t>
        <a:bodyPr/>
        <a:lstStyle/>
        <a:p>
          <a:endParaRPr lang="ru-RU"/>
        </a:p>
      </dgm:t>
    </dgm:pt>
    <dgm:pt modelId="{2B2D800A-5103-49D2-BF9C-88157F8D34ED}" type="parTrans" cxnId="{9D950FAB-8723-409C-9B7E-360D2E7F344A}">
      <dgm:prSet/>
      <dgm:spPr/>
      <dgm:t>
        <a:bodyPr/>
        <a:lstStyle/>
        <a:p>
          <a:endParaRPr lang="ru-RU"/>
        </a:p>
      </dgm:t>
    </dgm:pt>
    <dgm:pt modelId="{DF35949C-608A-418C-AECB-596EBD0107CE}" type="sibTrans" cxnId="{9D950FAB-8723-409C-9B7E-360D2E7F344A}">
      <dgm:prSet/>
      <dgm:spPr/>
      <dgm:t>
        <a:bodyPr/>
        <a:lstStyle/>
        <a:p>
          <a:endParaRPr lang="ru-RU"/>
        </a:p>
      </dgm:t>
    </dgm:pt>
    <dgm:pt modelId="{18C55D06-FAF8-423A-932C-516AC31A4E53}">
      <dgm:prSet custT="1"/>
      <dgm:spPr>
        <a:solidFill>
          <a:srgbClr val="FF9999"/>
        </a:solidFill>
      </dgm:spPr>
      <dgm:t>
        <a:bodyPr/>
        <a:lstStyle/>
        <a:p>
          <a:r>
            <a:rPr lang="ru-RU" sz="1000" b="1" dirty="0" smtClean="0">
              <a:solidFill>
                <a:srgbClr val="000099"/>
              </a:solidFill>
            </a:rPr>
            <a:t>38% ребят в возрасте от 6 до 12 лет на первое место поставили телевизор , исключив при этом занятия спортом, прогулки на воздухе  общение с семьей</a:t>
          </a:r>
          <a:endParaRPr lang="ru-RU" sz="1000" b="1" dirty="0">
            <a:solidFill>
              <a:srgbClr val="000099"/>
            </a:solidFill>
          </a:endParaRPr>
        </a:p>
      </dgm:t>
    </dgm:pt>
    <dgm:pt modelId="{3440DCFB-7EF2-444D-A0C5-33D643EB4FBF}" type="parTrans" cxnId="{3E8892EE-84D4-4D31-9254-4D53F0BA844B}">
      <dgm:prSet/>
      <dgm:spPr/>
      <dgm:t>
        <a:bodyPr/>
        <a:lstStyle/>
        <a:p>
          <a:endParaRPr lang="ru-RU"/>
        </a:p>
      </dgm:t>
    </dgm:pt>
    <dgm:pt modelId="{760FC19B-0160-44AD-B23F-71CB23E7FC6F}" type="sibTrans" cxnId="{3E8892EE-84D4-4D31-9254-4D53F0BA844B}">
      <dgm:prSet/>
      <dgm:spPr/>
      <dgm:t>
        <a:bodyPr/>
        <a:lstStyle/>
        <a:p>
          <a:endParaRPr lang="ru-RU"/>
        </a:p>
      </dgm:t>
    </dgm:pt>
    <dgm:pt modelId="{B7E86CBF-D442-4A6C-8C06-77E868495626}" type="pres">
      <dgm:prSet presAssocID="{10397E05-7EE4-470D-9786-698A1EADB26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6709E20-4C98-44BB-9779-4E3101B388F3}" type="pres">
      <dgm:prSet presAssocID="{FE902F26-25BB-4108-99E0-F0CCF28DD3D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790CC768-F329-413B-A6E5-56DF24033F4C}" type="pres">
      <dgm:prSet presAssocID="{1E408AD9-3119-4C57-81CB-CF32BCBF8DFE}" presName="Accent1" presStyleCnt="0"/>
      <dgm:spPr/>
    </dgm:pt>
    <dgm:pt modelId="{75F98B75-4F7D-4AFA-9DA1-EEFAF9D084AA}" type="pres">
      <dgm:prSet presAssocID="{1E408AD9-3119-4C57-81CB-CF32BCBF8DFE}" presName="Accent" presStyleLbl="bgShp" presStyleIdx="0" presStyleCnt="6"/>
      <dgm:spPr/>
    </dgm:pt>
    <dgm:pt modelId="{62D53849-EC47-4CA7-83D1-0D340F45893F}" type="pres">
      <dgm:prSet presAssocID="{1E408AD9-3119-4C57-81CB-CF32BCBF8DF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F229B-9C75-4F7C-ABED-03F47574E1C7}" type="pres">
      <dgm:prSet presAssocID="{6F7595CF-BCC3-48BA-A7B8-09C3CE421178}" presName="Accent2" presStyleCnt="0"/>
      <dgm:spPr/>
    </dgm:pt>
    <dgm:pt modelId="{36AB3F10-D134-4B60-B920-B4CDDA684019}" type="pres">
      <dgm:prSet presAssocID="{6F7595CF-BCC3-48BA-A7B8-09C3CE421178}" presName="Accent" presStyleLbl="bgShp" presStyleIdx="1" presStyleCnt="6"/>
      <dgm:spPr/>
    </dgm:pt>
    <dgm:pt modelId="{8594E2BA-4CDD-47C2-BBF1-B061D832C50A}" type="pres">
      <dgm:prSet presAssocID="{6F7595CF-BCC3-48BA-A7B8-09C3CE42117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987F9-DFF9-4CE1-8FDF-C0259796A4E2}" type="pres">
      <dgm:prSet presAssocID="{69121ACE-D513-42A0-8515-7D2F317B90EE}" presName="Accent3" presStyleCnt="0"/>
      <dgm:spPr/>
    </dgm:pt>
    <dgm:pt modelId="{B99F719B-F2E1-4C34-98DC-A86CF1F4624C}" type="pres">
      <dgm:prSet presAssocID="{69121ACE-D513-42A0-8515-7D2F317B90EE}" presName="Accent" presStyleLbl="bgShp" presStyleIdx="2" presStyleCnt="6"/>
      <dgm:spPr/>
    </dgm:pt>
    <dgm:pt modelId="{0EA9F2EA-7044-4A01-92D8-EBA9B7241F8F}" type="pres">
      <dgm:prSet presAssocID="{69121ACE-D513-42A0-8515-7D2F317B90E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D5225-6C9F-48A8-85D1-5AF399B446F7}" type="pres">
      <dgm:prSet presAssocID="{9F62EF1B-0C48-46EE-A6C1-C6755C64C9B5}" presName="Accent4" presStyleCnt="0"/>
      <dgm:spPr/>
    </dgm:pt>
    <dgm:pt modelId="{BF0DBC52-AF55-4563-AB0F-BC60D6125F63}" type="pres">
      <dgm:prSet presAssocID="{9F62EF1B-0C48-46EE-A6C1-C6755C64C9B5}" presName="Accent" presStyleLbl="bgShp" presStyleIdx="3" presStyleCnt="6"/>
      <dgm:spPr/>
    </dgm:pt>
    <dgm:pt modelId="{8E1A7AE5-64B1-49D1-A4F0-C27EFF1524E9}" type="pres">
      <dgm:prSet presAssocID="{9F62EF1B-0C48-46EE-A6C1-C6755C64C9B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BF8AD-4F2C-4E49-97F8-F7053F7E1E35}" type="pres">
      <dgm:prSet presAssocID="{317FB6E5-9F8B-4A37-919D-1203202672AD}" presName="Accent5" presStyleCnt="0"/>
      <dgm:spPr/>
    </dgm:pt>
    <dgm:pt modelId="{9B80BD48-EC86-4D9B-8853-CA0F611D2F3C}" type="pres">
      <dgm:prSet presAssocID="{317FB6E5-9F8B-4A37-919D-1203202672AD}" presName="Accent" presStyleLbl="bgShp" presStyleIdx="4" presStyleCnt="6"/>
      <dgm:spPr/>
    </dgm:pt>
    <dgm:pt modelId="{0FEF18AE-3D47-482D-AEFA-7D90DE3D8272}" type="pres">
      <dgm:prSet presAssocID="{317FB6E5-9F8B-4A37-919D-1203202672A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7A610-0FAD-4EEB-A2BF-D3B923B77720}" type="pres">
      <dgm:prSet presAssocID="{18C55D06-FAF8-423A-932C-516AC31A4E53}" presName="Accent6" presStyleCnt="0"/>
      <dgm:spPr/>
    </dgm:pt>
    <dgm:pt modelId="{3730333E-24B7-435B-979B-10AB68C32A86}" type="pres">
      <dgm:prSet presAssocID="{18C55D06-FAF8-423A-932C-516AC31A4E53}" presName="Accent" presStyleLbl="bgShp" presStyleIdx="5" presStyleCnt="6"/>
      <dgm:spPr/>
    </dgm:pt>
    <dgm:pt modelId="{0D2ABA9E-2A66-4B91-A142-DBF3E254D2DD}" type="pres">
      <dgm:prSet presAssocID="{18C55D06-FAF8-423A-932C-516AC31A4E5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B936BD-1AC0-4331-9C2D-D191AC812B4B}" srcId="{FE902F26-25BB-4108-99E0-F0CCF28DD3DC}" destId="{70D49E69-00BE-4661-AAE3-F93D8AC2F2A2}" srcOrd="12" destOrd="0" parTransId="{46C46348-2368-48D5-AED5-6E2C80AB5733}" sibTransId="{298C0F45-AC73-4171-892E-1C75DC1D35BB}"/>
    <dgm:cxn modelId="{A280FD78-18FF-4254-976B-139BCB8B7A55}" type="presOf" srcId="{6F7595CF-BCC3-48BA-A7B8-09C3CE421178}" destId="{8594E2BA-4CDD-47C2-BBF1-B061D832C50A}" srcOrd="0" destOrd="0" presId="urn:microsoft.com/office/officeart/2011/layout/HexagonRadial"/>
    <dgm:cxn modelId="{1F016696-68F2-4EB1-AF9A-A016B0CB757D}" type="presOf" srcId="{317FB6E5-9F8B-4A37-919D-1203202672AD}" destId="{0FEF18AE-3D47-482D-AEFA-7D90DE3D8272}" srcOrd="0" destOrd="0" presId="urn:microsoft.com/office/officeart/2011/layout/HexagonRadial"/>
    <dgm:cxn modelId="{119F351E-FB37-4CF9-BF86-8B981038F8CE}" srcId="{FE902F26-25BB-4108-99E0-F0CCF28DD3DC}" destId="{CD6C8513-FFF3-4AA4-A5E9-9B910FBD1295}" srcOrd="9" destOrd="0" parTransId="{75D0EBAB-381F-4215-97AF-52D71C95683F}" sibTransId="{E8246FB8-67F4-41A9-8AE9-7607ACA3ED37}"/>
    <dgm:cxn modelId="{F7A8CD79-7BDF-4AA2-BEDD-043C7A6A581C}" type="presOf" srcId="{18C55D06-FAF8-423A-932C-516AC31A4E53}" destId="{0D2ABA9E-2A66-4B91-A142-DBF3E254D2DD}" srcOrd="0" destOrd="0" presId="urn:microsoft.com/office/officeart/2011/layout/HexagonRadial"/>
    <dgm:cxn modelId="{77A3CE24-C1F0-41EF-9F6C-464490D4B0F8}" type="presOf" srcId="{1E408AD9-3119-4C57-81CB-CF32BCBF8DFE}" destId="{62D53849-EC47-4CA7-83D1-0D340F45893F}" srcOrd="0" destOrd="0" presId="urn:microsoft.com/office/officeart/2011/layout/HexagonRadial"/>
    <dgm:cxn modelId="{F4C930A4-02A7-434C-A078-C87F7A1D5778}" srcId="{FE902F26-25BB-4108-99E0-F0CCF28DD3DC}" destId="{3792A47A-5311-4F61-A5EC-0FDDA0BE8DC7}" srcOrd="11" destOrd="0" parTransId="{6EB8A38C-2FDC-4FAE-A0C8-92DFEF791E8E}" sibTransId="{559D86F1-0B82-43C4-BBB4-253D79E7A8E2}"/>
    <dgm:cxn modelId="{A86E1DAE-8179-4C8E-B284-06B0FFBD2B1E}" srcId="{FE902F26-25BB-4108-99E0-F0CCF28DD3DC}" destId="{6EC87B97-EB16-48CA-A9F6-22E0678AFD95}" srcOrd="13" destOrd="0" parTransId="{77640FAC-F7FD-47D6-B3C7-0C523A14366D}" sibTransId="{076D005E-7587-4B82-9629-90A163A63C88}"/>
    <dgm:cxn modelId="{B41395D8-B5F3-4232-B92D-C95B3FE2D6B3}" type="presOf" srcId="{10397E05-7EE4-470D-9786-698A1EADB261}" destId="{B7E86CBF-D442-4A6C-8C06-77E868495626}" srcOrd="0" destOrd="0" presId="urn:microsoft.com/office/officeart/2011/layout/HexagonRadial"/>
    <dgm:cxn modelId="{CAC78DBD-7698-4600-86CA-F82032EAA9CE}" srcId="{FE902F26-25BB-4108-99E0-F0CCF28DD3DC}" destId="{69121ACE-D513-42A0-8515-7D2F317B90EE}" srcOrd="2" destOrd="0" parTransId="{42C8C8AF-8BEC-457C-A785-A169E254D7FA}" sibTransId="{358C2079-2820-4AD2-82BA-6E3305D9F14B}"/>
    <dgm:cxn modelId="{F6ABD1D4-E127-43F4-895C-F8E6EF49D09E}" srcId="{FE902F26-25BB-4108-99E0-F0CCF28DD3DC}" destId="{68ECE767-5318-4A6D-ACA7-5C3BD713B48C}" srcOrd="10" destOrd="0" parTransId="{30B4C2D1-9BAA-47F8-9B1D-B493B316D883}" sibTransId="{9381BCE7-7032-427A-B176-29530A995034}"/>
    <dgm:cxn modelId="{3E8892EE-84D4-4D31-9254-4D53F0BA844B}" srcId="{FE902F26-25BB-4108-99E0-F0CCF28DD3DC}" destId="{18C55D06-FAF8-423A-932C-516AC31A4E53}" srcOrd="5" destOrd="0" parTransId="{3440DCFB-7EF2-444D-A0C5-33D643EB4FBF}" sibTransId="{760FC19B-0160-44AD-B23F-71CB23E7FC6F}"/>
    <dgm:cxn modelId="{E91C6446-13AC-4638-B28B-87F6D663496A}" srcId="{FE902F26-25BB-4108-99E0-F0CCF28DD3DC}" destId="{9F62EF1B-0C48-46EE-A6C1-C6755C64C9B5}" srcOrd="3" destOrd="0" parTransId="{A631DF78-BF9C-43FE-9A59-303BFA41A7C9}" sibTransId="{01FDFCB9-01FF-4151-A48C-F8FC4F4BB2B5}"/>
    <dgm:cxn modelId="{4DCA6953-52B5-4F9E-80B8-2A1FE63A7FE8}" type="presOf" srcId="{69121ACE-D513-42A0-8515-7D2F317B90EE}" destId="{0EA9F2EA-7044-4A01-92D8-EBA9B7241F8F}" srcOrd="0" destOrd="0" presId="urn:microsoft.com/office/officeart/2011/layout/HexagonRadial"/>
    <dgm:cxn modelId="{BD36D26F-34B4-4A5D-893C-98EF15EFA29E}" srcId="{FE902F26-25BB-4108-99E0-F0CCF28DD3DC}" destId="{1E408AD9-3119-4C57-81CB-CF32BCBF8DFE}" srcOrd="0" destOrd="0" parTransId="{DADCEC2D-42F0-458F-9E53-98D653556CD0}" sibTransId="{D406B093-82AA-4A25-9FDF-FD22313B0A88}"/>
    <dgm:cxn modelId="{9D950FAB-8723-409C-9B7E-360D2E7F344A}" srcId="{FE902F26-25BB-4108-99E0-F0CCF28DD3DC}" destId="{472A5863-8EB8-4281-B843-40029CBEBEB4}" srcOrd="6" destOrd="0" parTransId="{2B2D800A-5103-49D2-BF9C-88157F8D34ED}" sibTransId="{DF35949C-608A-418C-AECB-596EBD0107CE}"/>
    <dgm:cxn modelId="{B348BCD7-8019-4857-9B47-0F3E5EB279E0}" type="presOf" srcId="{9F62EF1B-0C48-46EE-A6C1-C6755C64C9B5}" destId="{8E1A7AE5-64B1-49D1-A4F0-C27EFF1524E9}" srcOrd="0" destOrd="0" presId="urn:microsoft.com/office/officeart/2011/layout/HexagonRadial"/>
    <dgm:cxn modelId="{E4FECE7B-345F-4F3A-9543-DF286ACB1F14}" type="presOf" srcId="{FE902F26-25BB-4108-99E0-F0CCF28DD3DC}" destId="{26709E20-4C98-44BB-9779-4E3101B388F3}" srcOrd="0" destOrd="0" presId="urn:microsoft.com/office/officeart/2011/layout/HexagonRadial"/>
    <dgm:cxn modelId="{FE1A2185-4D62-4428-A0CC-9C6BBD2AC6AB}" srcId="{FE902F26-25BB-4108-99E0-F0CCF28DD3DC}" destId="{317FB6E5-9F8B-4A37-919D-1203202672AD}" srcOrd="4" destOrd="0" parTransId="{71A5626A-2E43-4297-86CD-F171FEE98AE7}" sibTransId="{DC0DCC1E-B83C-4E66-A053-2745C65E3B91}"/>
    <dgm:cxn modelId="{194BA2E8-2A98-424F-BD55-BE694BCF70D3}" srcId="{FE902F26-25BB-4108-99E0-F0CCF28DD3DC}" destId="{AE2131ED-C882-4ED2-9CF4-5CB2FAFF879C}" srcOrd="8" destOrd="0" parTransId="{EC603820-4D49-41AA-A63F-6A6494CAE77B}" sibTransId="{C120E43E-AC1D-4F95-AC40-42D831727FE4}"/>
    <dgm:cxn modelId="{6B4864FB-8C38-41FB-A92F-56BCF9AA22CB}" srcId="{10397E05-7EE4-470D-9786-698A1EADB261}" destId="{FE902F26-25BB-4108-99E0-F0CCF28DD3DC}" srcOrd="0" destOrd="0" parTransId="{DB73D6D0-C49A-4038-9D50-CC501E063AE8}" sibTransId="{501F9221-D0B9-4890-AB41-E76E929373F4}"/>
    <dgm:cxn modelId="{0077ADBA-7567-4BD0-8136-22A27EEA6100}" srcId="{FE902F26-25BB-4108-99E0-F0CCF28DD3DC}" destId="{FDC4CA6A-1E56-4C4B-8665-C6E465390642}" srcOrd="7" destOrd="0" parTransId="{DEF58A12-2288-4AD8-A18B-1AA7D63DB3E5}" sibTransId="{758F270B-62B4-4714-B321-850364A0CA15}"/>
    <dgm:cxn modelId="{0977FA5C-4B14-437B-8676-CBB0BAE12BF7}" srcId="{FE902F26-25BB-4108-99E0-F0CCF28DD3DC}" destId="{6F7595CF-BCC3-48BA-A7B8-09C3CE421178}" srcOrd="1" destOrd="0" parTransId="{E692FCCD-05E3-4773-AB75-B01EA87D4EFB}" sibTransId="{B8634B98-E266-4EF2-B1B3-763D0CFB182D}"/>
    <dgm:cxn modelId="{8A8DD7FF-FAD5-4D7C-85CE-481D7219B369}" type="presParOf" srcId="{B7E86CBF-D442-4A6C-8C06-77E868495626}" destId="{26709E20-4C98-44BB-9779-4E3101B388F3}" srcOrd="0" destOrd="0" presId="urn:microsoft.com/office/officeart/2011/layout/HexagonRadial"/>
    <dgm:cxn modelId="{33246B1D-7D66-4453-B771-463D8204A2A1}" type="presParOf" srcId="{B7E86CBF-D442-4A6C-8C06-77E868495626}" destId="{790CC768-F329-413B-A6E5-56DF24033F4C}" srcOrd="1" destOrd="0" presId="urn:microsoft.com/office/officeart/2011/layout/HexagonRadial"/>
    <dgm:cxn modelId="{17CF7C98-8784-4E3A-84A1-60B235FFD24A}" type="presParOf" srcId="{790CC768-F329-413B-A6E5-56DF24033F4C}" destId="{75F98B75-4F7D-4AFA-9DA1-EEFAF9D084AA}" srcOrd="0" destOrd="0" presId="urn:microsoft.com/office/officeart/2011/layout/HexagonRadial"/>
    <dgm:cxn modelId="{A337713A-07BC-4A05-A926-C4B5B2B54F61}" type="presParOf" srcId="{B7E86CBF-D442-4A6C-8C06-77E868495626}" destId="{62D53849-EC47-4CA7-83D1-0D340F45893F}" srcOrd="2" destOrd="0" presId="urn:microsoft.com/office/officeart/2011/layout/HexagonRadial"/>
    <dgm:cxn modelId="{78C49711-36ED-4A56-AE3E-E7404DFB5B17}" type="presParOf" srcId="{B7E86CBF-D442-4A6C-8C06-77E868495626}" destId="{DA6F229B-9C75-4F7C-ABED-03F47574E1C7}" srcOrd="3" destOrd="0" presId="urn:microsoft.com/office/officeart/2011/layout/HexagonRadial"/>
    <dgm:cxn modelId="{A671F294-34FB-4BB1-BF8E-39C43DAA8A95}" type="presParOf" srcId="{DA6F229B-9C75-4F7C-ABED-03F47574E1C7}" destId="{36AB3F10-D134-4B60-B920-B4CDDA684019}" srcOrd="0" destOrd="0" presId="urn:microsoft.com/office/officeart/2011/layout/HexagonRadial"/>
    <dgm:cxn modelId="{50C64CC0-50D5-4D9E-ACF6-0AFE95A842CC}" type="presParOf" srcId="{B7E86CBF-D442-4A6C-8C06-77E868495626}" destId="{8594E2BA-4CDD-47C2-BBF1-B061D832C50A}" srcOrd="4" destOrd="0" presId="urn:microsoft.com/office/officeart/2011/layout/HexagonRadial"/>
    <dgm:cxn modelId="{64AF20F6-984A-4619-A06A-4C01A340D1FE}" type="presParOf" srcId="{B7E86CBF-D442-4A6C-8C06-77E868495626}" destId="{516987F9-DFF9-4CE1-8FDF-C0259796A4E2}" srcOrd="5" destOrd="0" presId="urn:microsoft.com/office/officeart/2011/layout/HexagonRadial"/>
    <dgm:cxn modelId="{A280D6D1-66CC-4E68-B24A-4556A766CA28}" type="presParOf" srcId="{516987F9-DFF9-4CE1-8FDF-C0259796A4E2}" destId="{B99F719B-F2E1-4C34-98DC-A86CF1F4624C}" srcOrd="0" destOrd="0" presId="urn:microsoft.com/office/officeart/2011/layout/HexagonRadial"/>
    <dgm:cxn modelId="{64CF1F52-1FBF-4300-8521-E2DD7BE7EC43}" type="presParOf" srcId="{B7E86CBF-D442-4A6C-8C06-77E868495626}" destId="{0EA9F2EA-7044-4A01-92D8-EBA9B7241F8F}" srcOrd="6" destOrd="0" presId="urn:microsoft.com/office/officeart/2011/layout/HexagonRadial"/>
    <dgm:cxn modelId="{2D1F7345-917A-44C4-B0A7-70373F432BAB}" type="presParOf" srcId="{B7E86CBF-D442-4A6C-8C06-77E868495626}" destId="{75CD5225-6C9F-48A8-85D1-5AF399B446F7}" srcOrd="7" destOrd="0" presId="urn:microsoft.com/office/officeart/2011/layout/HexagonRadial"/>
    <dgm:cxn modelId="{CBFA5610-38DC-4245-9ACB-618592801E8E}" type="presParOf" srcId="{75CD5225-6C9F-48A8-85D1-5AF399B446F7}" destId="{BF0DBC52-AF55-4563-AB0F-BC60D6125F63}" srcOrd="0" destOrd="0" presId="urn:microsoft.com/office/officeart/2011/layout/HexagonRadial"/>
    <dgm:cxn modelId="{068AB012-B8AA-4EA1-A72A-8A9837B63794}" type="presParOf" srcId="{B7E86CBF-D442-4A6C-8C06-77E868495626}" destId="{8E1A7AE5-64B1-49D1-A4F0-C27EFF1524E9}" srcOrd="8" destOrd="0" presId="urn:microsoft.com/office/officeart/2011/layout/HexagonRadial"/>
    <dgm:cxn modelId="{4B702B5E-DF70-4A1F-8ADE-687DEB8AE6C3}" type="presParOf" srcId="{B7E86CBF-D442-4A6C-8C06-77E868495626}" destId="{2EEBF8AD-4F2C-4E49-97F8-F7053F7E1E35}" srcOrd="9" destOrd="0" presId="urn:microsoft.com/office/officeart/2011/layout/HexagonRadial"/>
    <dgm:cxn modelId="{38D915AE-6D6F-41DC-8BCC-00F8B3F46D50}" type="presParOf" srcId="{2EEBF8AD-4F2C-4E49-97F8-F7053F7E1E35}" destId="{9B80BD48-EC86-4D9B-8853-CA0F611D2F3C}" srcOrd="0" destOrd="0" presId="urn:microsoft.com/office/officeart/2011/layout/HexagonRadial"/>
    <dgm:cxn modelId="{555D7512-3234-4CC6-B239-36A2EFDDD7B0}" type="presParOf" srcId="{B7E86CBF-D442-4A6C-8C06-77E868495626}" destId="{0FEF18AE-3D47-482D-AEFA-7D90DE3D8272}" srcOrd="10" destOrd="0" presId="urn:microsoft.com/office/officeart/2011/layout/HexagonRadial"/>
    <dgm:cxn modelId="{8C665D02-30A2-49EF-85E3-855B92C68430}" type="presParOf" srcId="{B7E86CBF-D442-4A6C-8C06-77E868495626}" destId="{3837A610-0FAD-4EEB-A2BF-D3B923B77720}" srcOrd="11" destOrd="0" presId="urn:microsoft.com/office/officeart/2011/layout/HexagonRadial"/>
    <dgm:cxn modelId="{183735F9-2E97-4DDC-9678-E74F335EA938}" type="presParOf" srcId="{3837A610-0FAD-4EEB-A2BF-D3B923B77720}" destId="{3730333E-24B7-435B-979B-10AB68C32A86}" srcOrd="0" destOrd="0" presId="urn:microsoft.com/office/officeart/2011/layout/HexagonRadial"/>
    <dgm:cxn modelId="{B1B9A496-43B4-43AD-A047-63549AF76984}" type="presParOf" srcId="{B7E86CBF-D442-4A6C-8C06-77E868495626}" destId="{0D2ABA9E-2A66-4B91-A142-DBF3E254D2DD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D557BC3-7B3F-4A3D-B958-B7CEA01AF82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DE5AC71-5ABD-48E8-8301-B56CCD9A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7BC3-7B3F-4A3D-B958-B7CEA01AF82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AC71-5ABD-48E8-8301-B56CCD9A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7BC3-7B3F-4A3D-B958-B7CEA01AF82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AC71-5ABD-48E8-8301-B56CCD9A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7BC3-7B3F-4A3D-B958-B7CEA01AF82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AC71-5ABD-48E8-8301-B56CCD9A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7BC3-7B3F-4A3D-B958-B7CEA01AF82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AC71-5ABD-48E8-8301-B56CCD9A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7BC3-7B3F-4A3D-B958-B7CEA01AF82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AC71-5ABD-48E8-8301-B56CCD9A3A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7BC3-7B3F-4A3D-B958-B7CEA01AF82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AC71-5ABD-48E8-8301-B56CCD9A3A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7BC3-7B3F-4A3D-B958-B7CEA01AF82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AC71-5ABD-48E8-8301-B56CCD9A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7BC3-7B3F-4A3D-B958-B7CEA01AF82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5AC71-5ABD-48E8-8301-B56CCD9A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D557BC3-7B3F-4A3D-B958-B7CEA01AF82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DE5AC71-5ABD-48E8-8301-B56CCD9A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D557BC3-7B3F-4A3D-B958-B7CEA01AF82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DE5AC71-5ABD-48E8-8301-B56CCD9A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D557BC3-7B3F-4A3D-B958-B7CEA01AF821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DE5AC71-5ABD-48E8-8301-B56CCD9A3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Собрание\1324300628_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056784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1772816"/>
            <a:ext cx="410445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Родительское собрание в старшей группе ДОУ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3344" y="3185932"/>
            <a:ext cx="48339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«Телемания»</a:t>
            </a:r>
            <a:endParaRPr lang="ru-RU" sz="4000" b="1" cap="none" spc="0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7" y="530120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Подготовила: Лукина Татьяна Николаевна, воспитатель МБДОУ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«Детский сад №1 «Солнышко» п. Вурнары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Чувашской Республики</a:t>
            </a:r>
            <a:endParaRPr lang="ru-R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4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28968" y="1007355"/>
            <a:ext cx="3064827" cy="155684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Вред телевизора для детей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60000">
            <a:off x="4714389" y="908449"/>
            <a:ext cx="3383860" cy="51130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/>
              <a:t>Ученые отмечают, что вред телевизора, наносимый маленьким детям, может иметь как соматический характер, то есть, сказываться, непосредственно, на здоровье ребенка, так и психологический – делать ребенка нервным, легко возбудимым, вспыльчивым, навязывать неверные стереотипы.</a:t>
            </a:r>
          </a:p>
          <a:p>
            <a:endParaRPr lang="ru-RU" dirty="0"/>
          </a:p>
        </p:txBody>
      </p:sp>
      <p:pic>
        <p:nvPicPr>
          <p:cNvPr id="2050" name="Picture 2" descr="C:\Documents and Settings\Admin\Рабочий стол\Собрание\9913846_150475_12442137_8e0551cd1f350bd2ee6988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36" y="2636912"/>
            <a:ext cx="3240360" cy="347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86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6486" y="1052993"/>
            <a:ext cx="3063240" cy="11506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</a:rPr>
              <a:t>Еда и телевизор</a:t>
            </a:r>
            <a:endParaRPr lang="ru-RU" sz="3600" b="1" dirty="0">
              <a:solidFill>
                <a:srgbClr val="0099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72470">
            <a:off x="4612265" y="982270"/>
            <a:ext cx="3458371" cy="4897604"/>
          </a:xfrm>
        </p:spPr>
        <p:txBody>
          <a:bodyPr>
            <a:normAutofit/>
          </a:bodyPr>
          <a:lstStyle/>
          <a:p>
            <a:r>
              <a:rPr lang="ru-RU" dirty="0" smtClean="0"/>
              <a:t>Нередко </a:t>
            </a:r>
            <a:r>
              <a:rPr lang="ru-RU" dirty="0"/>
              <a:t>родители подают дурной пример своим детям – принимают пищу перед телевизором. Действительно, так удобно сев в кресло покушать после работы. Но подобное поведение, часто перенимаемое маленькими детьми, по мнению гастроэнтерологов, сильно вредит желудочно-кишечному тракту и может привести к возникновению весьма неприятных заболеваний – гастриту, язве. Все дело в том, что при просмотре телевизора во время еды, желудочная секреция вырабатывается в малом объеме, что и становится причиной многих заболеваний.</a:t>
            </a:r>
          </a:p>
        </p:txBody>
      </p:sp>
      <p:pic>
        <p:nvPicPr>
          <p:cNvPr id="3076" name="Picture 4" descr="http://www.medzone.ru/attachments/1/26097/83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40065"/>
            <a:ext cx="3240360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83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755845" y="1122958"/>
            <a:ext cx="3673105" cy="144245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Мультипликационный мир и опытный путь малыша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60000">
            <a:off x="4851571" y="1153566"/>
            <a:ext cx="3318484" cy="4934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П</a:t>
            </a:r>
            <a:r>
              <a:rPr lang="ru-RU" sz="1400" dirty="0" smtClean="0"/>
              <a:t>росмотр </a:t>
            </a:r>
            <a:r>
              <a:rPr lang="ru-RU" sz="1400" dirty="0"/>
              <a:t>мультиков для малыша – погружение в целый мир цветных ярких персонажей, увлекательных историй и самых необычных поступков. Если взрослый видит лишь красивую картинку, ребенок может с головой погружаться в мультипликационный мир, со временем начиная подражать своим героям, а они могут часто совершать весьма необдуманные и даже опасные поступки. Во многих популярных мультиках персонажи могут совершенно спокойно падать с крыши дома, ронять на голову кирпичи, проваливаться в люки, при этом улыбаться и чувствовать себя вполне хорошо. Важно объяснить ребенку, что мир мультфильма- это выдумка его создателя, и вещи, демонстрируемые в нем могут быть опасны в реальной жизни.</a:t>
            </a:r>
          </a:p>
        </p:txBody>
      </p:sp>
      <p:pic>
        <p:nvPicPr>
          <p:cNvPr id="4098" name="Picture 2" descr="C:\Documents and Settings\Admin\Рабочий стол\Собрание\deti_televiz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5656" y="2708920"/>
            <a:ext cx="2592288" cy="3379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72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56490" y="935351"/>
            <a:ext cx="3064827" cy="1503037"/>
          </a:xfrm>
        </p:spPr>
        <p:txBody>
          <a:bodyPr/>
          <a:lstStyle/>
          <a:p>
            <a:r>
              <a:rPr lang="ru-RU" b="1" dirty="0" smtClean="0">
                <a:solidFill>
                  <a:srgbClr val="800080"/>
                </a:solidFill>
              </a:rPr>
              <a:t>Информационная лавина для ребенка</a:t>
            </a:r>
            <a:endParaRPr lang="ru-RU" b="1" dirty="0">
              <a:solidFill>
                <a:srgbClr val="800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60000">
            <a:off x="4853030" y="979163"/>
            <a:ext cx="3102493" cy="5114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Ребенок и телевизор не могут существовать в отдельности, наличие родителей строго обязательно – об этом без устали твердят ученые и педиатры всего мира. Современный телеэфир, состоящий из сомнительных телешоу, фильмов, и обилия рекламных </a:t>
            </a:r>
            <a:r>
              <a:rPr lang="ru-RU" sz="1600" dirty="0" smtClean="0"/>
              <a:t>роликов </a:t>
            </a:r>
            <a:r>
              <a:rPr lang="ru-RU" sz="1600" dirty="0"/>
              <a:t>самого разного содержания представляет опасность для ребенка. Выделить и фильтровать нужную информацию малышу еще очень и очень сложно, поэтому часто дети запоминают весьма неприятные фразы из рекламы или сериалов.</a:t>
            </a:r>
          </a:p>
        </p:txBody>
      </p:sp>
      <p:pic>
        <p:nvPicPr>
          <p:cNvPr id="5122" name="Picture 2" descr="C:\Documents and Settings\Admin\Рабочий стол\Собрание\poltergeistcarolanne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3168352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49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28498" y="1007357"/>
            <a:ext cx="3064827" cy="150303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Bookman Old Style" pitchFamily="18" charset="0"/>
              </a:rPr>
              <a:t>Повышенная нагрузка на организм</a:t>
            </a:r>
            <a:endParaRPr lang="ru-RU" sz="28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60000">
            <a:off x="4853665" y="907801"/>
            <a:ext cx="3174490" cy="51850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/>
              <a:t>Если взрослые перед телевизором, лежа на диване или сидя в любимом кресле отдыхают после трудовых будней, то детский </a:t>
            </a:r>
            <a:r>
              <a:rPr lang="ru-RU" sz="1700" dirty="0" smtClean="0"/>
              <a:t>организм</a:t>
            </a:r>
            <a:r>
              <a:rPr lang="ru-RU" sz="1700" dirty="0"/>
              <a:t>, напротив, испытывает существенные нагрузки. При просмотре мультиков ребенок быстро переутомляется и становится нервным, часто замедляется реакция и ухудшается самочувствие. По мнению психологов, частый просмотр телевизора в раннем возрасте может стать причиной возникновения неконтролируемых страхов и тревожного поведения у детей.</a:t>
            </a:r>
          </a:p>
        </p:txBody>
      </p:sp>
      <p:pic>
        <p:nvPicPr>
          <p:cNvPr id="6146" name="Picture 2" descr="C:\Documents and Settings\Admin\Рабочий стол\Собрание\640_i_329bb5c2a36eee2c1a9049b2f6a940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3221578"/>
            <a:ext cx="3242844" cy="2367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28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982192" y="980299"/>
            <a:ext cx="3064827" cy="143868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666699"/>
                </a:solidFill>
              </a:rPr>
              <a:t>Задержки развития речи, иные нарушения речи</a:t>
            </a:r>
            <a:endParaRPr lang="ru-RU" b="1" dirty="0">
              <a:solidFill>
                <a:srgbClr val="6666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Многие родители, чьи чада долго и бесконтрольно смотрели мультфильмы по телевизору, уже хорошо знакомы с тем, как влияет телевизор на детей – их дети в 3-4 года очень плохо разговаривают, чаще издают какие-то звуки и нуждаются в помощи логопеда. Происходит это из-за нехватки общения – часто в мультфильмах персонажи очень мало разговаривают, а значит, ребенку не достаточно речевой базы, на основе которой и будет происходить его обучение речи.</a:t>
            </a:r>
          </a:p>
        </p:txBody>
      </p:sp>
      <p:pic>
        <p:nvPicPr>
          <p:cNvPr id="7170" name="Picture 2" descr="C:\Documents and Settings\Admin\Рабочий стол\Собрание\34151545_TEJ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3244867" cy="2306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59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991469" y="1079366"/>
            <a:ext cx="3064827" cy="1503037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Телевизор в детской комнате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60000">
            <a:off x="4854273" y="1152962"/>
            <a:ext cx="3246487" cy="4625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Очень многие родители покупают телевизор специально для детской комнаты. Однако детские психологи утверждают, что детская комната – наиболее неподходящее место для телевизора. Если телевизор является постоянным фоном, это мешает ребенку найти для себя более подходящее занятие, чем просмотр телевизора. В том случае, если у ребенка будет свободный доступ к просмотру мультиков и фильмов, он наверняка не захочет читать книги, играть в какие – либо развивающие игры, что просто необходимо для его гармоничного развития и самосознания.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3312368" cy="207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03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39966"/>
                </a:solidFill>
              </a:rPr>
              <a:t>Советы родителям</a:t>
            </a:r>
            <a:endParaRPr lang="ru-RU" sz="4000" b="1" dirty="0">
              <a:solidFill>
                <a:srgbClr val="339966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899592" y="1700808"/>
            <a:ext cx="4464496" cy="432048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Очень часто у родителей и детей не совпадают взгляды на какие – либо передачи. То, что нравится родителям, может не нравиться ребенку, и наоборот. Не стоит пользоваться своим родительским авторитетом и просто запрещать ребенку просмотр его любимых телепередач и навязывать свою точку зрения. Гораздо разумнее пойти на компромисс и вместе с ребенком посмотрите и те передачи, которые нравятся ему, и те, которые нравятся вам. После этого обязательно обсудите, что именно нравится вам и не нравится ребенку, а также наоборот. Возможно, после совместного просмотра телепередач вам удастся переубедить ребенка, а возможно, вы и сами измените свое мнение.</a:t>
            </a:r>
          </a:p>
        </p:txBody>
      </p:sp>
      <p:pic>
        <p:nvPicPr>
          <p:cNvPr id="10242" name="Picture 2" descr="C:\Documents and Settings\Admin\Рабочий стол\Собрание\iCAZP5LO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2592288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72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6600"/>
                </a:solidFill>
              </a:rPr>
              <a:t>Что делать  с рекламой?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635896" y="1700808"/>
            <a:ext cx="4608512" cy="417646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Не </a:t>
            </a:r>
            <a:r>
              <a:rPr lang="ru-RU" b="1" dirty="0"/>
              <a:t>меньше вопросов у родителей вызывает и реклама, которую в огромных количествах показывают по телевизору. Наиболее актуален этот вопрос в отношении самых маленьких деток. Уже годовалые крохи замечательно распознают звуки любимой рекламы, а также логотипы товаров. Однако назначение рекламных роликов дети оказываются способными воспринимать только примерно с семилетнего </a:t>
            </a:r>
            <a:r>
              <a:rPr lang="ru-RU" b="1" dirty="0" smtClean="0"/>
              <a:t>возраста.</a:t>
            </a:r>
          </a:p>
          <a:p>
            <a:pPr marL="0" indent="0" algn="just">
              <a:buNone/>
            </a:pPr>
            <a:r>
              <a:rPr lang="ru-RU" b="1" dirty="0" smtClean="0"/>
              <a:t>Если </a:t>
            </a:r>
            <a:r>
              <a:rPr lang="ru-RU" b="1" dirty="0"/>
              <a:t>речь идет о маленьких детишках, проблема с рекламой решается очень просто – достаточно просто переключить канал, или выключить телевизор. А вот с детьми постарше немного сложнее. Родители должны обязательно разговаривать с детьми, объясняя им предназначение рекламы. Это поможет избежать истерик в магазине, когда ребенок будет требовать купить какую – либо вещь в магазине, которую ранее он видел в рекламном ролике по телевизору.</a:t>
            </a:r>
          </a:p>
        </p:txBody>
      </p:sp>
      <p:pic>
        <p:nvPicPr>
          <p:cNvPr id="11266" name="Picture 2" descr="C:\Documents and Settings\Admin\Рабочий стол\Собрание\tv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7"/>
            <a:ext cx="2409329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61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808000"/>
                </a:solidFill>
              </a:rPr>
              <a:t>Как объяснить ребенку сцены насилия и жестокости?</a:t>
            </a:r>
            <a:endParaRPr lang="ru-RU" sz="2800" b="1" dirty="0">
              <a:solidFill>
                <a:srgbClr val="808000"/>
              </a:solidFill>
            </a:endParaRPr>
          </a:p>
        </p:txBody>
      </p:sp>
      <p:pic>
        <p:nvPicPr>
          <p:cNvPr id="4" name="Picture 6" descr="Картинка 28 из 631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147" y="548680"/>
            <a:ext cx="2242457" cy="1656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1700808"/>
            <a:ext cx="7344816" cy="4536504"/>
          </a:xfrm>
        </p:spPr>
        <p:txBody>
          <a:bodyPr>
            <a:normAutofit fontScale="62500" lnSpcReduction="20000"/>
          </a:bodyPr>
          <a:lstStyle/>
          <a:p>
            <a:pPr marL="0" indent="355600" algn="just">
              <a:buNone/>
            </a:pPr>
            <a:r>
              <a:rPr lang="ru-RU" dirty="0"/>
              <a:t>Очень часто родители, контролируя, чтобы дети не видели взрослых фильмов и передач, содержащих сцены насилия и жестокости, совершенно спокойно включают выпуск информационных программ, не обращая внимание на присутствие в комнате ребенка. Однако взрослые очень часто забывают о том, что реалии жизни, показываемые в выпуске новостей, зачастую оказываются намного страшнее и более жестокими, чем сцена самого кровавого боевика.</a:t>
            </a:r>
          </a:p>
          <a:p>
            <a:pPr marL="0" indent="355600" algn="just">
              <a:buNone/>
            </a:pPr>
            <a:r>
              <a:rPr lang="ru-RU" dirty="0" smtClean="0"/>
              <a:t>Старайтесь </a:t>
            </a:r>
            <a:r>
              <a:rPr lang="ru-RU" dirty="0"/>
              <a:t>не допускать просмотра информационных телепередач детьми младше 8 – 9 лет. Маленькие дети очень тяжело воспринимают чужие переживания и боль, очень быстро и в полной мере проецируя все беды на себя и своих родных. Не стоит их подвергать лишним психологическим нагрузкам. Если же все-таки так вышло, что ребенок увидел сцену, содержащую насилие или какую – либо катастрофу, обнимите кроху, мягко успокойте его. Это создаст у ребенка иллюзию спокойствия и защищенности. А ведь это самое главное, что необходимо для психологического спокойствия вашего малыша.</a:t>
            </a:r>
          </a:p>
          <a:p>
            <a:pPr marL="0" indent="355600" algn="just">
              <a:buNone/>
            </a:pPr>
            <a:r>
              <a:rPr lang="ru-RU" dirty="0" smtClean="0"/>
              <a:t>Однако </a:t>
            </a:r>
            <a:r>
              <a:rPr lang="ru-RU" dirty="0"/>
              <a:t>ни в коем случае не замалчивайте то, что ребенок увидел на экране, а также не пытайтесь просто перевести тему разговора. Это только усугубит психологическое состояние ребенка и усилит его тревогу. Обязательно проговорите увиденное, пояснив ребенку непонятные для него моменты. Обязательно делайте акцент на том, что для спасения людей прикладываются все усилия, и людей не бросят даже в самой опасной ситуации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1052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47864" y="817582"/>
            <a:ext cx="4712404" cy="1387282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/>
              <a:t>«Телевидение – пена цивилизации, </a:t>
            </a:r>
            <a:br>
              <a:rPr lang="ru-RU" sz="2000" b="1" dirty="0" smtClean="0"/>
            </a:br>
            <a:r>
              <a:rPr lang="ru-RU" sz="2000" b="1" dirty="0" smtClean="0"/>
              <a:t>сверкающая ядовитыми красителями»</a:t>
            </a:r>
            <a:br>
              <a:rPr lang="ru-RU" sz="2000" b="1" dirty="0" smtClean="0"/>
            </a:br>
            <a:r>
              <a:rPr lang="ru-RU" sz="2000" dirty="0" smtClean="0"/>
              <a:t>                          В.Г. Кротов</a:t>
            </a:r>
            <a:endParaRPr lang="ru-RU" sz="2000" dirty="0"/>
          </a:p>
        </p:txBody>
      </p:sp>
      <p:pic>
        <p:nvPicPr>
          <p:cNvPr id="2050" name="Picture 2" descr="C:\Documents and Settings\Admin\Рабочий стол\Собрание\kinoklub_kolizej_idti_ili_ne_idti_t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7" y="0"/>
            <a:ext cx="3528392" cy="23572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492896"/>
            <a:ext cx="7272808" cy="36724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Телевидение </a:t>
            </a:r>
            <a:r>
              <a:rPr lang="ru-RU" dirty="0"/>
              <a:t>– одно из величайших достижений человека. Многие люди после работы, во время отдыха с удовольствием смотрят различные телепрограммы и фильмы. Однако, к сожалению, маленькие дети также часто на пару с родителями не прочь провести время перед «ящиком», что, по мнению многих ученых, неблагоприятно влияет на развитие разных способностей малыша,  а также негативно сказывается на его здоровье. Отсюда и возникает очень </a:t>
            </a:r>
            <a:r>
              <a:rPr lang="ru-RU" dirty="0" smtClean="0"/>
              <a:t>часты</a:t>
            </a:r>
            <a:r>
              <a:rPr lang="ru-RU" dirty="0"/>
              <a:t>й</a:t>
            </a:r>
            <a:r>
              <a:rPr lang="ru-RU" dirty="0" smtClean="0"/>
              <a:t> </a:t>
            </a:r>
            <a:r>
              <a:rPr lang="ru-RU" dirty="0"/>
              <a:t>вопрос: «можно ли ребенку смотреть телевизор» и, если можно, то сколько?</a:t>
            </a:r>
          </a:p>
        </p:txBody>
      </p:sp>
    </p:spTree>
    <p:extLst>
      <p:ext uri="{BB962C8B-B14F-4D97-AF65-F5344CB8AC3E}">
        <p14:creationId xmlns="" xmlns:p14="http://schemas.microsoft.com/office/powerpoint/2010/main" val="33927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764703"/>
            <a:ext cx="6965245" cy="72008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C00CC"/>
                </a:solidFill>
              </a:rPr>
              <a:t>Если ребенок увидел эротические сцены</a:t>
            </a:r>
            <a:endParaRPr lang="ru-RU" sz="3200" b="1" dirty="0">
              <a:solidFill>
                <a:srgbClr val="CC00CC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1628800"/>
            <a:ext cx="7200800" cy="4608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dirty="0" smtClean="0"/>
              <a:t>О чем </a:t>
            </a:r>
            <a:r>
              <a:rPr lang="ru-RU" sz="2100" dirty="0"/>
              <a:t>необходимо упомянуть, говоря о влиянии телевизора, это эротические сцены. Разумеется, речь о сексе и насилии даже не идет – родители должны полностью исключить все фильмы и передачи, которые могут содержать подобные сцены. Однако, зачастую, и в фильмах, предназначенных для семейного просмотра, встречаются сцены легкого эротического характера. Как правило, маленькие детки не обращают на подобные сцены никакого внимания. А вот если это увидят дети постарше, у них могут возникнуть вопросы. Не стоит уклоняться от них – подобные сцены могут стать прекрасным поводом поговорить с </a:t>
            </a:r>
            <a:r>
              <a:rPr lang="ru-RU" sz="2200" dirty="0"/>
              <a:t>ребенком о сексуальности и взаимоотношениях полов.</a:t>
            </a:r>
          </a:p>
        </p:txBody>
      </p:sp>
    </p:spTree>
    <p:extLst>
      <p:ext uri="{BB962C8B-B14F-4D97-AF65-F5344CB8AC3E}">
        <p14:creationId xmlns="" xmlns:p14="http://schemas.microsoft.com/office/powerpoint/2010/main" val="35624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3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u="sng" dirty="0" smtClean="0">
                <a:solidFill>
                  <a:srgbClr val="990033"/>
                </a:solidFill>
              </a:rPr>
              <a:t>Как отучить ребенка </a:t>
            </a:r>
            <a:br>
              <a:rPr lang="ru-RU" sz="3600" b="1" u="sng" dirty="0" smtClean="0">
                <a:solidFill>
                  <a:srgbClr val="990033"/>
                </a:solidFill>
              </a:rPr>
            </a:br>
            <a:r>
              <a:rPr lang="ru-RU" sz="3600" b="1" u="sng" dirty="0" smtClean="0">
                <a:solidFill>
                  <a:srgbClr val="990033"/>
                </a:solidFill>
              </a:rPr>
              <a:t>от телевизора</a:t>
            </a:r>
            <a:endParaRPr lang="ru-RU" sz="3600" b="1" u="sng" dirty="0">
              <a:solidFill>
                <a:srgbClr val="990033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27584" y="1916832"/>
            <a:ext cx="7488832" cy="43924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/>
              <a:t>Отучить ребенка от телевизора не так просто,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как </a:t>
            </a:r>
            <a:r>
              <a:rPr lang="ru-RU" sz="1400" dirty="0"/>
              <a:t>может показаться на первый взгляд.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Ребенок</a:t>
            </a:r>
            <a:r>
              <a:rPr lang="ru-RU" sz="1400" dirty="0"/>
              <a:t>, долго и часто смотревший телевизор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может </a:t>
            </a:r>
            <a:r>
              <a:rPr lang="ru-RU" sz="1400" dirty="0"/>
              <a:t>не согласиться просто расстаться с волшебным «ящиком</a:t>
            </a:r>
            <a:r>
              <a:rPr lang="ru-RU" sz="1400" dirty="0" smtClean="0"/>
              <a:t>».</a:t>
            </a:r>
          </a:p>
          <a:p>
            <a:pPr marL="0" indent="0" algn="just">
              <a:buNone/>
            </a:pPr>
            <a:r>
              <a:rPr lang="ru-RU" sz="1400" dirty="0" smtClean="0"/>
              <a:t>Первое </a:t>
            </a:r>
            <a:r>
              <a:rPr lang="ru-RU" sz="1400" dirty="0"/>
              <a:t>правило, которое должны усвоить родители, чтобы отучить ребенка смотреть телевизор – как можно реже включать его самим. Ребенок учится у своих родителей, а потому отучить его от телевизора можно лишь отказавшись от него самому. Ни в коем случае не делайте привычкой «фоновый» просмотр телешоу – когда вы готовите кушать, прибираете, занимаетесь другими делами, а телевизор остается включен и работает «фоном</a:t>
            </a:r>
            <a:r>
              <a:rPr lang="ru-RU" sz="1400" dirty="0" smtClean="0"/>
              <a:t>».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Включайте </a:t>
            </a:r>
            <a:r>
              <a:rPr lang="ru-RU" sz="1400" dirty="0"/>
              <a:t>телевизор лишь с определенной целью – посмотреть любимый фильм, мультик или передачу. Сразу после просмотра выключайте прибор – такое же поведение прививайте малышу, даже если разрешаете ему смотреть мультики – сразу по их окончанию телевизор должен быть выключен.</a:t>
            </a:r>
          </a:p>
          <a:p>
            <a:pPr marL="0" indent="0" algn="just">
              <a:buNone/>
            </a:pPr>
            <a:r>
              <a:rPr lang="ru-RU" sz="1400" dirty="0" smtClean="0"/>
              <a:t>Чаще </a:t>
            </a:r>
            <a:r>
              <a:rPr lang="ru-RU" sz="1400" dirty="0"/>
              <a:t>гуляйте с ребенком на свежем воздухе, общайтесь с ним и играйте в игры, устраивайте театральные постановки, которые помогут превратить реальную жизнь в </a:t>
            </a:r>
            <a:r>
              <a:rPr lang="ru-RU" sz="1400" dirty="0" smtClean="0"/>
              <a:t>мультпостановку</a:t>
            </a:r>
            <a:r>
              <a:rPr lang="ru-RU" sz="1400" dirty="0"/>
              <a:t>. Это не только полезно, но и приятно самому малышу практически любого возраста.</a:t>
            </a:r>
          </a:p>
        </p:txBody>
      </p:sp>
      <p:pic>
        <p:nvPicPr>
          <p:cNvPr id="8194" name="Picture 2" descr="C:\Documents and Settings\Admin\Рабочий стол\Собрание\family-guy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764704"/>
            <a:ext cx="2880320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47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задание родителям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19256"/>
            <a:ext cx="7056784" cy="37580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/>
              <a:t>1.    Обратите внимание, сколько времени проводит ваш ребенок у те­левизора?</a:t>
            </a:r>
          </a:p>
          <a:p>
            <a:pPr marL="0" indent="0">
              <a:buNone/>
            </a:pPr>
            <a:r>
              <a:rPr lang="ru-RU" sz="2800" dirty="0"/>
              <a:t>2.    Задает ли ребенок вопросы после просмотра передач, хочет ли обсудить с вами передачу?</a:t>
            </a:r>
          </a:p>
          <a:p>
            <a:pPr marL="0" indent="0">
              <a:buNone/>
            </a:pPr>
            <a:r>
              <a:rPr lang="ru-RU" sz="2800" dirty="0"/>
              <a:t>3.    Какие передачи предпочитает?</a:t>
            </a:r>
          </a:p>
          <a:p>
            <a:pPr marL="0" indent="0">
              <a:buNone/>
            </a:pPr>
            <a:r>
              <a:rPr lang="ru-RU" sz="2800" dirty="0"/>
              <a:t>4.    В какой передаче хотел бы сам принять участие?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90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043608" y="692696"/>
            <a:ext cx="2939521" cy="576064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Цель:</a:t>
            </a:r>
            <a:endParaRPr lang="ru-RU" sz="32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788024" y="692696"/>
            <a:ext cx="3344392" cy="504056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Задачи:</a:t>
            </a:r>
            <a:endParaRPr lang="ru-RU" sz="3200" dirty="0"/>
          </a:p>
        </p:txBody>
      </p:sp>
      <p:sp>
        <p:nvSpPr>
          <p:cNvPr id="14" name="Объект 13"/>
          <p:cNvSpPr>
            <a:spLocks noGrp="1"/>
          </p:cNvSpPr>
          <p:nvPr>
            <p:ph sz="quarter" idx="14"/>
          </p:nvPr>
        </p:nvSpPr>
        <p:spPr>
          <a:xfrm>
            <a:off x="1043608" y="1319033"/>
            <a:ext cx="3227832" cy="27797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99"/>
                </a:solidFill>
              </a:rPr>
              <a:t>о</a:t>
            </a:r>
            <a:r>
              <a:rPr lang="ru-RU" b="1" dirty="0" smtClean="0">
                <a:solidFill>
                  <a:srgbClr val="000099"/>
                </a:solidFill>
              </a:rPr>
              <a:t>бсудить с родителями проблему влияния телевизора на здоровье детей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5986" y="1196752"/>
            <a:ext cx="3754142" cy="15121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660066"/>
                </a:solidFill>
              </a:rPr>
              <a:t>Обратить внимание родителей на достоинства и недостатки общения ребенка с телевизором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56260" y="2708921"/>
            <a:ext cx="3754142" cy="15121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660066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660066"/>
                </a:solidFill>
              </a:rPr>
              <a:t>Показать влияние телевизионных просмотров на физическое и психическое состояние здоровья ребенка</a:t>
            </a:r>
          </a:p>
          <a:p>
            <a:pPr algn="ctr"/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65986" y="4214041"/>
            <a:ext cx="3744416" cy="18585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660066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660066"/>
                </a:solidFill>
              </a:rPr>
              <a:t>Помочь родителям организовать досуг ребят в домашних условиях, посоветовав различные виды  детской деятельности</a:t>
            </a:r>
          </a:p>
          <a:p>
            <a:pPr algn="ctr"/>
            <a:endParaRPr lang="ru-RU" sz="2000" dirty="0"/>
          </a:p>
        </p:txBody>
      </p:sp>
      <p:pic>
        <p:nvPicPr>
          <p:cNvPr id="13314" name="Picture 2" descr="C:\Documents and Settings\Admin\Рабочий стол\Собрание\1243184334_deti-t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97294"/>
            <a:ext cx="3117417" cy="2075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6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66"/>
                </a:solidFill>
              </a:rPr>
              <a:t>Вопросы для обсуждения с родителями:</a:t>
            </a:r>
          </a:p>
        </p:txBody>
      </p:sp>
      <p:pic>
        <p:nvPicPr>
          <p:cNvPr id="4" name="Объект 3" descr="C:\Documents and Settings\Администратор\Local Settings\Temporary Internet Files\Content.IE5\OPQRSTUV\MCj0232151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140968"/>
            <a:ext cx="2319196" cy="171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4400941" y="1772245"/>
            <a:ext cx="3857625" cy="1643063"/>
          </a:xfrm>
          <a:prstGeom prst="cloudCallout">
            <a:avLst>
              <a:gd name="adj1" fmla="val -15292"/>
              <a:gd name="adj2" fmla="val 6611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Какие телепередачи положительно влияют на личность ребёнка, а какие наоборот?</a:t>
            </a:r>
          </a:p>
        </p:txBody>
      </p:sp>
      <p:sp>
        <p:nvSpPr>
          <p:cNvPr id="7" name="Выноска-облако 6"/>
          <p:cNvSpPr/>
          <p:nvPr/>
        </p:nvSpPr>
        <p:spPr>
          <a:xfrm flipH="1">
            <a:off x="755576" y="1700808"/>
            <a:ext cx="3286125" cy="1714500"/>
          </a:xfrm>
          <a:prstGeom prst="cloudCallout">
            <a:avLst>
              <a:gd name="adj1" fmla="val -26976"/>
              <a:gd name="adj2" fmla="val 6111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flipH="1" flipV="1">
            <a:off x="783420" y="4581128"/>
            <a:ext cx="3571875" cy="1571625"/>
          </a:xfrm>
          <a:prstGeom prst="cloudCallout">
            <a:avLst/>
          </a:prstGeom>
          <a:solidFill>
            <a:srgbClr val="F6F6A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flipV="1">
            <a:off x="4786313" y="4581127"/>
            <a:ext cx="3472254" cy="1571625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148482" y="1974953"/>
            <a:ext cx="2500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Calibri" pitchFamily="34" charset="0"/>
              </a:rPr>
              <a:t>Согласны ли вы с точкой зрения, что запретами на просмотр телепередач воспитанию не поможешь?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12044" y="4827984"/>
            <a:ext cx="27146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Calibri" pitchFamily="34" charset="0"/>
              </a:rPr>
              <a:t>Согласны ли вы, что надо беседовать с детьми на различные темы после просмотра телепередач?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425954" y="4830247"/>
            <a:ext cx="2571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Подбираете ли вы репертуар для ребёнка или он решает сам, что ему смотреть?</a:t>
            </a:r>
          </a:p>
        </p:txBody>
      </p:sp>
    </p:spTree>
    <p:extLst>
      <p:ext uri="{BB962C8B-B14F-4D97-AF65-F5344CB8AC3E}">
        <p14:creationId xmlns="" xmlns:p14="http://schemas.microsoft.com/office/powerpoint/2010/main" val="7101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Собрание\untitled3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2871614" cy="2204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160676" cy="81121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00CC"/>
                </a:solidFill>
                <a:latin typeface="Monotype Corsiva" pitchFamily="66" charset="0"/>
              </a:rPr>
              <a:t>Полезная информация</a:t>
            </a:r>
            <a:endParaRPr lang="ru-RU" sz="60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632848" cy="4752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/>
              <a:t>Н</a:t>
            </a:r>
            <a:r>
              <a:rPr lang="ru-RU" sz="1800" b="1" dirty="0" smtClean="0"/>
              <a:t>еконтролируемые </a:t>
            </a:r>
            <a:r>
              <a:rPr lang="ru-RU" sz="1800" b="1" dirty="0"/>
              <a:t>взрослыми просмотры нередко портят наших детей и приводят к нежелательным последствиям</a:t>
            </a:r>
            <a:r>
              <a:rPr lang="ru-RU" sz="1800" b="1" dirty="0" smtClean="0"/>
              <a:t>:</a:t>
            </a:r>
          </a:p>
          <a:p>
            <a:pPr marL="0" indent="0" algn="just">
              <a:buNone/>
            </a:pPr>
            <a:endParaRPr lang="ru-RU" sz="800" b="1" dirty="0"/>
          </a:p>
          <a:p>
            <a:pPr algn="just">
              <a:buBlip>
                <a:blip r:embed="rId3"/>
              </a:buBlip>
            </a:pPr>
            <a:r>
              <a:rPr lang="ru-RU" sz="1800" b="1" dirty="0" smtClean="0"/>
              <a:t>   </a:t>
            </a:r>
            <a:r>
              <a:rPr lang="ru-RU" sz="1800" b="1" dirty="0"/>
              <a:t>Дети приучаются к поверхностному восприятию жизни, стано­вятся пассивными и интеллектуально ленивыми.</a:t>
            </a:r>
          </a:p>
          <a:p>
            <a:pPr algn="just">
              <a:buBlip>
                <a:blip r:embed="rId3"/>
              </a:buBlip>
            </a:pPr>
            <a:r>
              <a:rPr lang="ru-RU" sz="1800" b="1" dirty="0" smtClean="0"/>
              <a:t>   </a:t>
            </a:r>
            <a:r>
              <a:rPr lang="ru-RU" sz="1800" b="1" dirty="0"/>
              <a:t>Под влиянием поведения и действия героев фильмов слабеет соб­ственная энергия и творческая сила ребенка.</a:t>
            </a:r>
          </a:p>
          <a:p>
            <a:pPr algn="just">
              <a:buBlip>
                <a:blip r:embed="rId3"/>
              </a:buBlip>
            </a:pPr>
            <a:r>
              <a:rPr lang="ru-RU" sz="1800" b="1" dirty="0" smtClean="0"/>
              <a:t>  </a:t>
            </a:r>
            <a:r>
              <a:rPr lang="ru-RU" sz="1800" b="1" dirty="0"/>
              <a:t>При просмотре развлекательных фильмов и передач дети не при­лагают умственных усилий, в связи с этим снижается уровень по­нимания  ребенка,   уменьшаются  острота  его  восприятия   и способность к логическому </a:t>
            </a:r>
            <a:r>
              <a:rPr lang="ru-RU" sz="1800" b="1" dirty="0" smtClean="0"/>
              <a:t>мышлению.</a:t>
            </a:r>
          </a:p>
          <a:p>
            <a:pPr marL="2349500" indent="-285750" algn="just">
              <a:buBlip>
                <a:blip r:embed="rId3"/>
              </a:buBlip>
            </a:pPr>
            <a:r>
              <a:rPr lang="ru-RU" sz="1800" b="1" dirty="0" smtClean="0"/>
              <a:t>    </a:t>
            </a:r>
            <a:r>
              <a:rPr lang="ru-RU" sz="1800" b="1" dirty="0"/>
              <a:t>Со временем в детском характере </a:t>
            </a:r>
            <a:r>
              <a:rPr lang="ru-RU" sz="1800" b="1" dirty="0" smtClean="0"/>
              <a:t>появляются </a:t>
            </a:r>
            <a:r>
              <a:rPr lang="ru-RU" sz="1800" b="1" dirty="0"/>
              <a:t>ложь и скрытность, ребенок привыкает к пустому проведению времени и сидению пе­ред экраном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</p:spTree>
    <p:extLst>
      <p:ext uri="{BB962C8B-B14F-4D97-AF65-F5344CB8AC3E}">
        <p14:creationId xmlns="" xmlns:p14="http://schemas.microsoft.com/office/powerpoint/2010/main" val="15866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9"/>
            <a:ext cx="6965245" cy="86409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9900"/>
                </a:solidFill>
                <a:latin typeface="AnastasiaScript" pitchFamily="2" charset="0"/>
              </a:rPr>
              <a:t>Полезная информация</a:t>
            </a:r>
            <a:endParaRPr lang="ru-RU" sz="5400" b="1" dirty="0">
              <a:solidFill>
                <a:srgbClr val="009900"/>
              </a:solidFill>
              <a:latin typeface="AnastasiaScrip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824536"/>
          </a:xfrm>
        </p:spPr>
        <p:txBody>
          <a:bodyPr>
            <a:normAutofit fontScale="77500" lnSpcReduction="20000"/>
          </a:bodyPr>
          <a:lstStyle/>
          <a:p>
            <a:pPr algn="just">
              <a:buBlip>
                <a:blip r:embed="rId2"/>
              </a:buBlip>
            </a:pPr>
            <a:r>
              <a:rPr lang="ru-RU" b="1" dirty="0"/>
              <a:t>5.    Передачи и фильмы низкого морального уровня учат детей агрес­сивности, совершению неблаговидных поступков и, в конечном счете, способствуют снижению моральных устоев.</a:t>
            </a:r>
          </a:p>
          <a:p>
            <a:pPr algn="just">
              <a:buBlip>
                <a:blip r:embed="rId2"/>
              </a:buBlip>
            </a:pPr>
            <a:r>
              <a:rPr lang="ru-RU" b="1" dirty="0"/>
              <a:t>6.    Низкопробные фильмы влияют и на физическое состояние ре­бенка: у него портится зрение, слабеет нервная система, начина­ются частые простуды.</a:t>
            </a:r>
          </a:p>
          <a:p>
            <a:pPr algn="just">
              <a:buBlip>
                <a:blip r:embed="rId2"/>
              </a:buBlip>
            </a:pPr>
            <a:r>
              <a:rPr lang="ru-RU" b="1" dirty="0"/>
              <a:t>7.    Фильмы низкого уровня несут откровенное зло, так как показы­вают неблаговидные и преступные действия как нормальное по­ведение человека. Дети пытаются подражать таким мнимым кумирам...</a:t>
            </a:r>
          </a:p>
          <a:p>
            <a:pPr marL="0" indent="0">
              <a:buNone/>
            </a:pPr>
            <a:r>
              <a:rPr lang="ru-RU" b="1" dirty="0"/>
              <a:t>Но, ни для кого не секрет, что телевидение несет в наш дом не только зло. Очень много полезного, поучительного и нужного может </a:t>
            </a:r>
            <a:r>
              <a:rPr lang="ru-RU" b="1" dirty="0" smtClean="0"/>
              <a:t>дать </a:t>
            </a:r>
            <a:r>
              <a:rPr lang="ru-RU" b="1" dirty="0"/>
              <a:t>ребенку просмотр некоторых фильмов </a:t>
            </a:r>
            <a:r>
              <a:rPr lang="ru-RU" b="1" dirty="0" smtClean="0"/>
              <a:t>и передач</a:t>
            </a:r>
            <a:r>
              <a:rPr lang="ru-RU" b="1" dirty="0"/>
              <a:t>.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3300"/>
                </a:solidFill>
              </a:rPr>
              <a:t>         Просто </a:t>
            </a:r>
            <a:r>
              <a:rPr lang="ru-RU" sz="2600" b="1" dirty="0">
                <a:solidFill>
                  <a:srgbClr val="FF3300"/>
                </a:solidFill>
              </a:rPr>
              <a:t>важно помочь найти </a:t>
            </a:r>
            <a:r>
              <a:rPr lang="ru-RU" sz="2600" b="1" dirty="0" smtClean="0">
                <a:solidFill>
                  <a:srgbClr val="FF3300"/>
                </a:solidFill>
              </a:rPr>
              <a:t>их среди 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3300"/>
                </a:solidFill>
              </a:rPr>
              <a:t>             огромного </a:t>
            </a:r>
            <a:r>
              <a:rPr lang="ru-RU" sz="2600" b="1" dirty="0">
                <a:solidFill>
                  <a:srgbClr val="FF3300"/>
                </a:solidFill>
              </a:rPr>
              <a:t>количества </a:t>
            </a:r>
            <a:r>
              <a:rPr lang="ru-RU" sz="2600" b="1" dirty="0" smtClean="0">
                <a:solidFill>
                  <a:srgbClr val="FF3300"/>
                </a:solidFill>
              </a:rPr>
              <a:t>ненужного 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3300"/>
                </a:solidFill>
              </a:rPr>
              <a:t>                                    материала! </a:t>
            </a:r>
            <a:endParaRPr lang="ru-RU" sz="2600" b="1" dirty="0">
              <a:solidFill>
                <a:srgbClr val="FF3300"/>
              </a:solidFill>
            </a:endParaRPr>
          </a:p>
          <a:p>
            <a:pPr algn="just"/>
            <a:endParaRPr lang="ru-RU" b="1" dirty="0"/>
          </a:p>
          <a:p>
            <a:endParaRPr lang="ru-RU" dirty="0"/>
          </a:p>
        </p:txBody>
      </p:sp>
      <p:pic>
        <p:nvPicPr>
          <p:cNvPr id="4099" name="Picture 3" descr="C:\Documents and Settings\Admin\Рабочий стол\Собрание\childrendayvectorwall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2915816" cy="1916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42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91378052"/>
              </p:ext>
            </p:extLst>
          </p:nvPr>
        </p:nvGraphicFramePr>
        <p:xfrm>
          <a:off x="971550" y="549275"/>
          <a:ext cx="7200900" cy="568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Documents and Settings\Admin\Рабочий стол\Собрание\iCAZP5LO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1190625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Рабочий стол\Собрание\untitled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41168"/>
            <a:ext cx="1368152" cy="1367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Рабочий стол\Собрание\---_1_~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41168"/>
            <a:ext cx="1246913" cy="1312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Admin\Рабочий стол\Собрание\Zvgbl_Em_8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432" y="620688"/>
            <a:ext cx="1235869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19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459290"/>
          </a:xfrm>
          <a:solidFill>
            <a:srgbClr val="CC99FF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90099"/>
                </a:solidFill>
                <a:latin typeface="Franklin Gothic Medium" pitchFamily="34" charset="0"/>
              </a:rPr>
              <a:t>Правила взаимоотношений ребенка и телевизора</a:t>
            </a:r>
            <a:endParaRPr lang="ru-RU" sz="3600" b="1" dirty="0">
              <a:solidFill>
                <a:srgbClr val="990099"/>
              </a:solidFill>
              <a:latin typeface="Franklin Gothic Medium" pitchFamily="34" charset="0"/>
            </a:endParaRPr>
          </a:p>
        </p:txBody>
      </p:sp>
      <p:pic>
        <p:nvPicPr>
          <p:cNvPr id="1026" name="Picture 2" descr="C:\Documents and Settings\Admin\Рабочий стол\Собрание\deti_nashi%20(2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37112"/>
            <a:ext cx="2156594" cy="2244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492895"/>
            <a:ext cx="6196405" cy="323017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008000"/>
                </a:solidFill>
              </a:rPr>
              <a:t>Сколько можно смотреть телевизор ребенку?</a:t>
            </a:r>
          </a:p>
          <a:p>
            <a:pPr marL="0" indent="0" algn="just">
              <a:buNone/>
            </a:pPr>
            <a:r>
              <a:rPr lang="ru-RU" dirty="0" smtClean="0"/>
              <a:t>Согласно </a:t>
            </a:r>
            <a:r>
              <a:rPr lang="ru-RU" dirty="0"/>
              <a:t>мнению специалистов и ученых, наблюдавших долгое время за детками смотрящих телепередачи, и огражденных от телевидения, просмотр телепередач детьми должен строго контролироваться </a:t>
            </a:r>
            <a:r>
              <a:rPr lang="ru-RU" u="sng" dirty="0"/>
              <a:t>родителями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8155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7776864" cy="5472608"/>
          </a:xfrm>
        </p:spPr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ru-RU" sz="1400" dirty="0"/>
              <a:t>Детям от 1 года до 3 лет </a:t>
            </a:r>
            <a:r>
              <a:rPr lang="ru-RU" sz="1400" dirty="0" smtClean="0"/>
              <a:t>телевизор </a:t>
            </a:r>
            <a:r>
              <a:rPr lang="ru-RU" sz="1400" dirty="0"/>
              <a:t>не рекомендуется, однако допустимо проводить перед цветным «ящиком» не более получаса в день. При этом, родителям важно знать, какие мультики можно смотреть детям – в них обязательно наличие положительных персонажей, диалогов и монологов, объяснения поступков и причинно-следственных связей сюжета.</a:t>
            </a:r>
          </a:p>
          <a:p>
            <a:pPr algn="just">
              <a:buBlip>
                <a:blip r:embed="rId2"/>
              </a:buBlip>
            </a:pPr>
            <a:r>
              <a:rPr lang="ru-RU" sz="1400" dirty="0" smtClean="0"/>
              <a:t>Кроме </a:t>
            </a:r>
            <a:r>
              <a:rPr lang="ru-RU" sz="1400" dirty="0"/>
              <a:t>того, маленьким детям не стоит смотреть мультфильмы с молчаливыми или вовсе беззвучными персонажами – горячо любимые Том и Джерри, Ну погоди!, </a:t>
            </a:r>
            <a:r>
              <a:rPr lang="ru-RU" sz="1400" dirty="0" err="1"/>
              <a:t>Телепузики</a:t>
            </a:r>
            <a:r>
              <a:rPr lang="ru-RU" sz="1400" dirty="0"/>
              <a:t>. Если уж ваш ребенок обожает какой-то подобный мультфильм, родители обязательно должны присутствовать при просмотре и комментировать малышу происходящее на экране, иначе, задержки в развитии речи и походов к логопеду не избежать!</a:t>
            </a:r>
          </a:p>
          <a:p>
            <a:pPr algn="just">
              <a:buBlip>
                <a:blip r:embed="rId2"/>
              </a:buBlip>
            </a:pPr>
            <a:r>
              <a:rPr lang="ru-RU" sz="1400" dirty="0" smtClean="0"/>
              <a:t>На </a:t>
            </a:r>
            <a:r>
              <a:rPr lang="ru-RU" sz="1400" dirty="0"/>
              <a:t>вопрос «когда можно ребенку смотреть телевизор» точного ответа не существует. Оптимальным является жесткое ограничение количества проведенного перед телеэкраном времени до 6-8 лет, однако это не означает, что детей старше этого возрасте нет нужды контролировать. Родителям всегда стоит уделять особое внимание телепередачам, которые смотрят их чада – это должны быть познавательные программы, которые способны научить ребенка чему-то полезному, расширить его кругозор. В это же время не стоит позволять смотреть фильмы и сюжеты, пропагандирующие насилие, жестокость, наркотики или алкоголь. В это же время,  нужно обращать внимание на юмористические телешоу – часто сарказм и ирония в них может трактоваться маленьким ребенком неверно.</a:t>
            </a:r>
          </a:p>
          <a:p>
            <a:pPr algn="just">
              <a:buBlip>
                <a:blip r:embed="rId2"/>
              </a:buBlip>
            </a:pPr>
            <a:r>
              <a:rPr lang="ru-RU" sz="1400" dirty="0" smtClean="0"/>
              <a:t>В </a:t>
            </a:r>
            <a:r>
              <a:rPr lang="ru-RU" sz="1400" dirty="0"/>
              <a:t>возрасте старше 5 лет, ребенок и телевизор – уже отнюдь не «несовместимые» слова, ведь правильные телепередачи могут принести пользу. Важно искать золотую середину и всегда следить за своими детьми.</a:t>
            </a:r>
          </a:p>
        </p:txBody>
      </p:sp>
    </p:spTree>
    <p:extLst>
      <p:ext uri="{BB962C8B-B14F-4D97-AF65-F5344CB8AC3E}">
        <p14:creationId xmlns="" xmlns:p14="http://schemas.microsoft.com/office/powerpoint/2010/main" val="25533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2298</Words>
  <Application>Microsoft Office PowerPoint</Application>
  <PresentationFormat>Экран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Кнопка</vt:lpstr>
      <vt:lpstr>Слайд 1</vt:lpstr>
      <vt:lpstr>«Телевидение – пена цивилизации,  сверкающая ядовитыми красителями»                           В.Г. Кротов</vt:lpstr>
      <vt:lpstr>Слайд 3</vt:lpstr>
      <vt:lpstr>Вопросы для обсуждения с родителями:</vt:lpstr>
      <vt:lpstr>Полезная информация</vt:lpstr>
      <vt:lpstr>Полезная информация</vt:lpstr>
      <vt:lpstr>Слайд 7</vt:lpstr>
      <vt:lpstr>Правила взаимоотношений ребенка и телевизора</vt:lpstr>
      <vt:lpstr>Слайд 9</vt:lpstr>
      <vt:lpstr>Вред телевизора для детей</vt:lpstr>
      <vt:lpstr>Еда и телевизор</vt:lpstr>
      <vt:lpstr>Мультипликационный мир и опытный путь малыша</vt:lpstr>
      <vt:lpstr>Информационная лавина для ребенка</vt:lpstr>
      <vt:lpstr>Повышенная нагрузка на организм</vt:lpstr>
      <vt:lpstr>Задержки развития речи, иные нарушения речи</vt:lpstr>
      <vt:lpstr>Телевизор в детской комнате</vt:lpstr>
      <vt:lpstr>Советы родителям</vt:lpstr>
      <vt:lpstr>Что делать  с рекламой?</vt:lpstr>
      <vt:lpstr>Как объяснить ребенку сцены насилия и жестокости?</vt:lpstr>
      <vt:lpstr>Если ребенок увидел эротические сцены</vt:lpstr>
      <vt:lpstr>Как отучить ребенка  от телевизора</vt:lpstr>
      <vt:lpstr>Домашнее задание родителям</vt:lpstr>
    </vt:vector>
  </TitlesOfParts>
  <Company>SanBuild &amp; 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Администратор</cp:lastModifiedBy>
  <cp:revision>40</cp:revision>
  <dcterms:created xsi:type="dcterms:W3CDTF">2013-03-26T08:38:06Z</dcterms:created>
  <dcterms:modified xsi:type="dcterms:W3CDTF">2014-03-20T23:05:06Z</dcterms:modified>
</cp:coreProperties>
</file>