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1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0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28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2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6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7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30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1FBE9-A412-46A8-98FF-AA2028576D2F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63EA-3BB5-4F26-9A1B-E00EE2F01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5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7984" y="980728"/>
            <a:ext cx="422686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ОЩЕСТВОЗНАНИЕ: </a:t>
            </a:r>
            <a:r>
              <a:rPr lang="ru-RU" sz="2400" b="1" dirty="0" smtClean="0">
                <a:solidFill>
                  <a:srgbClr val="00B0F0"/>
                </a:solidFill>
              </a:rPr>
              <a:t>9 КЛАСС</a:t>
            </a:r>
          </a:p>
          <a:p>
            <a:endParaRPr lang="ru-RU" sz="2400" b="1" dirty="0" smtClean="0">
              <a:solidFill>
                <a:srgbClr val="00B0F0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ЧИСЛО: </a:t>
            </a:r>
            <a:r>
              <a:rPr lang="ru-RU" sz="2400" b="1" dirty="0" smtClean="0">
                <a:solidFill>
                  <a:srgbClr val="00B0F0"/>
                </a:solidFill>
              </a:rPr>
              <a:t>19.03.14</a:t>
            </a:r>
          </a:p>
          <a:p>
            <a:endParaRPr lang="ru-RU" sz="2400" b="1" dirty="0" smtClean="0">
              <a:solidFill>
                <a:srgbClr val="00B0F0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ТЕМА: </a:t>
            </a:r>
            <a:r>
              <a:rPr lang="ru-RU" sz="2400" b="1" dirty="0" smtClean="0">
                <a:solidFill>
                  <a:srgbClr val="00B0F0"/>
                </a:solidFill>
              </a:rPr>
              <a:t>ФОРМЫ КУЛЬТУРЫ</a:t>
            </a:r>
          </a:p>
          <a:p>
            <a:endParaRPr lang="ru-RU" sz="2400" b="1" dirty="0" smtClean="0">
              <a:solidFill>
                <a:srgbClr val="00B0F0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ПЛАН: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1 – </a:t>
            </a:r>
            <a:r>
              <a:rPr lang="ru-RU" sz="2400" b="1" dirty="0" smtClean="0">
                <a:solidFill>
                  <a:srgbClr val="00B0F0"/>
                </a:solidFill>
              </a:rPr>
              <a:t>СХЕМА.ТЕРМИНЫ.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2 – </a:t>
            </a:r>
            <a:r>
              <a:rPr lang="ru-RU" sz="2400" b="1" dirty="0" smtClean="0">
                <a:solidFill>
                  <a:srgbClr val="00B0F0"/>
                </a:solidFill>
              </a:rPr>
              <a:t>НАРОДНАЯ КУЛЬТУРА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3 – </a:t>
            </a:r>
            <a:r>
              <a:rPr lang="ru-RU" sz="2400" b="1" dirty="0" smtClean="0">
                <a:solidFill>
                  <a:srgbClr val="00B0F0"/>
                </a:solidFill>
              </a:rPr>
              <a:t>ЭЛИТАРНАЯ КУЛЬТУРА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4 – </a:t>
            </a:r>
            <a:r>
              <a:rPr lang="ru-RU" sz="2400" b="1" dirty="0" smtClean="0">
                <a:solidFill>
                  <a:srgbClr val="00B0F0"/>
                </a:solidFill>
              </a:rPr>
              <a:t>МАССОВАЯ КУЛЬТУРА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5 – </a:t>
            </a:r>
            <a:r>
              <a:rPr lang="ru-RU" sz="2400" b="1" dirty="0" smtClean="0">
                <a:solidFill>
                  <a:srgbClr val="00B0F0"/>
                </a:solidFill>
              </a:rPr>
              <a:t>ОТЕЧЕСТВЕННАЯ КУЛЬТКРА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6 - </a:t>
            </a:r>
            <a:r>
              <a:rPr lang="ru-RU" sz="2400" b="1" dirty="0" smtClean="0">
                <a:solidFill>
                  <a:srgbClr val="00B0F0"/>
                </a:solidFill>
              </a:rPr>
              <a:t>ИТОГ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6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7864" y="739699"/>
            <a:ext cx="4864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1. СХЕМА. ТЕРМИНЫ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3617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effectLst/>
                <a:latin typeface="Arial"/>
              </a:rPr>
              <a:t>Эзотери́зм </a:t>
            </a:r>
            <a:r>
              <a:rPr lang="ru-RU" b="1" dirty="0" smtClean="0">
                <a:solidFill>
                  <a:schemeClr val="bg1"/>
                </a:solidFill>
                <a:effectLst/>
                <a:latin typeface="Arial"/>
              </a:rPr>
              <a:t>(от греч. </a:t>
            </a:r>
            <a:r>
              <a:rPr lang="en-US" b="1" dirty="0" smtClean="0">
                <a:solidFill>
                  <a:schemeClr val="bg1"/>
                </a:solidFill>
                <a:effectLst/>
                <a:latin typeface="Arial"/>
              </a:rPr>
              <a:t>ESOTTRIOS </a:t>
            </a:r>
            <a:r>
              <a:rPr lang="ru-RU" b="1" dirty="0" smtClean="0">
                <a:solidFill>
                  <a:schemeClr val="bg1"/>
                </a:solidFill>
                <a:effectLst/>
                <a:latin typeface="Arial"/>
              </a:rPr>
              <a:t>— внутренний) — совокупность особых способов восприятия реальности, имеющих тайное содержание - магия, алхимия, астрология.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904" y="2459504"/>
            <a:ext cx="8560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B0F0"/>
                </a:solidFill>
                <a:latin typeface="Arial" charset="0"/>
              </a:rPr>
              <a:t>Субкультура</a:t>
            </a:r>
            <a:r>
              <a:rPr lang="ru-RU" altLang="ru-RU" b="1" dirty="0" smtClean="0">
                <a:solidFill>
                  <a:srgbClr val="FFFFFF"/>
                </a:solidFill>
                <a:latin typeface="Arial" charset="0"/>
              </a:rPr>
              <a:t> - часть </a:t>
            </a:r>
            <a:r>
              <a:rPr lang="ru-RU" altLang="ru-RU" b="1" dirty="0">
                <a:solidFill>
                  <a:srgbClr val="FFFFFF"/>
                </a:solidFill>
                <a:latin typeface="Arial" charset="0"/>
              </a:rPr>
              <a:t>общей культуры, система ценностей, </a:t>
            </a:r>
            <a:r>
              <a:rPr lang="ru-RU" altLang="ru-RU" b="1" dirty="0" smtClean="0">
                <a:solidFill>
                  <a:srgbClr val="FFFFFF"/>
                </a:solidFill>
                <a:latin typeface="Arial" charset="0"/>
              </a:rPr>
              <a:t>присущих </a:t>
            </a:r>
            <a:r>
              <a:rPr lang="ru-RU" altLang="ru-RU" b="1" dirty="0">
                <a:solidFill>
                  <a:srgbClr val="FFFFFF"/>
                </a:solidFill>
                <a:latin typeface="Arial" charset="0"/>
              </a:rPr>
              <a:t>большой социальной </a:t>
            </a:r>
            <a:r>
              <a:rPr lang="ru-RU" altLang="ru-RU" b="1" dirty="0" smtClean="0">
                <a:solidFill>
                  <a:srgbClr val="FFFFFF"/>
                </a:solidFill>
                <a:latin typeface="Arial" charset="0"/>
              </a:rPr>
              <a:t>группе.</a:t>
            </a:r>
            <a:endParaRPr lang="ru-RU" altLang="ru-RU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524" y="292494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endParaRPr lang="ru-RU" b="1" dirty="0" smtClean="0">
              <a:solidFill>
                <a:schemeClr val="bg1"/>
              </a:solidFill>
              <a:effectLst/>
              <a:latin typeface="Arial"/>
            </a:endParaRPr>
          </a:p>
          <a:p>
            <a:r>
              <a:rPr lang="ru-RU" b="1" dirty="0" smtClean="0">
                <a:solidFill>
                  <a:srgbClr val="00B0F0"/>
                </a:solidFill>
                <a:effectLst/>
                <a:latin typeface="Arial"/>
              </a:rPr>
              <a:t>Эскапизм </a:t>
            </a:r>
            <a:r>
              <a:rPr lang="ru-RU" b="1" dirty="0" smtClean="0">
                <a:solidFill>
                  <a:schemeClr val="bg1"/>
                </a:solidFill>
                <a:effectLst/>
                <a:latin typeface="Arial"/>
              </a:rPr>
              <a:t>(англ. ESCAPE — убежать, спастись) — индивидуалистическо-примиренческое стремление личности уйти от действительности в мир иллюзий, фантазий.</a:t>
            </a:r>
            <a:endParaRPr lang="ru-RU" b="1" dirty="0">
              <a:solidFill>
                <a:schemeClr val="bg1"/>
              </a:solidFill>
              <a:effectLst/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4293096"/>
            <a:ext cx="28394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ФОРМЫ КУЛЬТУРЫ: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НАРОДНАЯ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ЭЛИТАРНАЯ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МАССОВАЯ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4352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2.Народнаякультура(фольклор)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- Создается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анонимными творцами, которые не имеют специальной подготовки.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 - В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ней отражается менталитет народа.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- Основные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жанры – мифы, легенды, сказки, песни, танцы, анекдоты.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 - По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исполнению могут быть индивидуальными, групповыми, массовыми.</a:t>
            </a:r>
          </a:p>
        </p:txBody>
      </p:sp>
    </p:spTree>
    <p:extLst>
      <p:ext uri="{BB962C8B-B14F-4D97-AF65-F5344CB8AC3E}">
        <p14:creationId xmlns:p14="http://schemas.microsoft.com/office/powerpoint/2010/main" val="162909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6334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3.Элитарная (высокая) культура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884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- Создается </a:t>
            </a:r>
            <a:r>
              <a:rPr kumimoji="0" lang="ru-RU" alt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профессиональными творцами для узкого круга людей, хорошо разбирающихся в тонкостях искусства.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 -Трудная </a:t>
            </a:r>
            <a:r>
              <a:rPr kumimoji="0" lang="ru-RU" alt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для понимания неподготовленного человека («искусство ради искусства»).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- Не </a:t>
            </a:r>
            <a:r>
              <a:rPr kumimoji="0" lang="ru-RU" alt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ставит целью коммерческую выгоду, стремится к наиболее полному самовыражению создателя</a:t>
            </a:r>
          </a:p>
        </p:txBody>
      </p:sp>
    </p:spTree>
    <p:extLst>
      <p:ext uri="{BB962C8B-B14F-4D97-AF65-F5344CB8AC3E}">
        <p14:creationId xmlns:p14="http://schemas.microsoft.com/office/powerpoint/2010/main" val="27967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4.Массовая культура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16113"/>
            <a:ext cx="8229600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Не выражает изысканных вкусов, понятна и доступна широким слоям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населения.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ru-RU" altLang="ru-RU" kern="0" dirty="0">
              <a:solidFill>
                <a:srgbClr val="FFFFFF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Обладает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низкой культурной ценностью, но способна  удовлетворять сиюминутные запросы людей.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Главной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целью является получение коммерческой выгоды.</a:t>
            </a:r>
          </a:p>
        </p:txBody>
      </p:sp>
    </p:spTree>
    <p:extLst>
      <p:ext uri="{BB962C8B-B14F-4D97-AF65-F5344CB8AC3E}">
        <p14:creationId xmlns:p14="http://schemas.microsoft.com/office/powerpoint/2010/main" val="31890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800" b="0" i="0" u="none" strike="noStrike" kern="0" cap="none" spc="0" normalizeH="0" baseline="0" noProof="0" smtClean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</a:rPr>
              <a:t>Разновидности массовой культуры</a:t>
            </a:r>
            <a:endParaRPr kumimoji="0" lang="ru-RU" altLang="ru-RU" sz="3800" b="0" i="0" u="none" strike="noStrike" kern="0" cap="none" spc="0" normalizeH="0" baseline="0" noProof="0" dirty="0" smtClean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2900" b="1" i="0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Молодежная субкультура</a:t>
            </a:r>
            <a:r>
              <a:rPr kumimoji="0" lang="ru-RU" altLang="ru-RU" sz="2900" b="0" i="0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ru-RU" altLang="ru-RU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–  эзотерическая, эскапистская, урбанистическая культура, созданная молодыми людьми для себя.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9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altLang="ru-RU" sz="2900" b="1" i="0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Контркультура</a:t>
            </a:r>
            <a:r>
              <a:rPr kumimoji="0" lang="ru-RU" altLang="ru-RU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 – совокупность культурных образцов, которые противостоят общей культуре и находятся в конфликте с господствующими ценностями.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11581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</a:rPr>
              <a:t>5.Современная отечественная культура</a:t>
            </a:r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325483"/>
              </p:ext>
            </p:extLst>
          </p:nvPr>
        </p:nvGraphicFramePr>
        <p:xfrm>
          <a:off x="457200" y="2420938"/>
          <a:ext cx="8229600" cy="4269259"/>
        </p:xfrm>
        <a:graphic>
          <a:graphicData uri="http://schemas.openxmlformats.org/drawingml/2006/table">
            <a:tbl>
              <a:tblPr/>
              <a:tblGrid>
                <a:gridCol w="3251200"/>
                <a:gridCol w="4978400"/>
              </a:tblGrid>
              <a:tr h="10079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Положительные последствия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Отрицательные последствия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Раскрепощение сознания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народа.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Расширение художественного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творчества.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Прекращение преследований представителей передовой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интеллигенции.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Ослабление государственной поддержки («остаточный принцип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»).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Массовый уход квалифицированных специалистов из сферы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</a:rPr>
                        <a:t>культуры.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Ориентация на запросы массового зрителя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 культ насилия, примитивизм…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Засилье западной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кинопродукции.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7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76672"/>
            <a:ext cx="32698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B0F0"/>
                </a:solidFill>
              </a:rPr>
              <a:t>6.ИТОГ</a:t>
            </a:r>
            <a:endParaRPr lang="ru-RU" sz="80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494" y="3429000"/>
            <a:ext cx="841050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КУЛЬТУРА  ПО ФОРМАМ ПОДРАЗДЕЛЯЕТСЯ 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НА МАССОВУЮ, НАРОДНУЮ И ЭЛИТАРНУЮ. 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ОСОБЕННОСТЬЮ РУССКОЙ КУЛЬТУРЫ ЯВЛЯЮТСЯ 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ПАТРИОТИЗМ, САМОБЫТНОСТЬ И НРАВСТВЕННОСТЬ. </a:t>
            </a:r>
            <a:endParaRPr lang="ru-RU" sz="2800" dirty="0">
              <a:solidFill>
                <a:srgbClr val="00B0F0"/>
              </a:solidFill>
            </a:endParaRPr>
          </a:p>
          <a:p>
            <a:r>
              <a:rPr lang="ru-RU" sz="2800" dirty="0" smtClean="0">
                <a:solidFill>
                  <a:srgbClr val="00B0F0"/>
                </a:solidFill>
              </a:rPr>
              <a:t>ПРОБЛЕМОЙ РОССИЙСКОЙ КУЛЬТУРЫ ЯВЛЯЕТСЯ 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ПАГУБНОЕ ВЛИЯНИЕ ЗАПАДА В РАМКАХ 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ИНФОРМАЦИОННОЙ ПРОТИВ РОССИИ.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92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МКОУ СОШ №6</cp:lastModifiedBy>
  <cp:revision>8</cp:revision>
  <dcterms:created xsi:type="dcterms:W3CDTF">2014-03-18T18:59:10Z</dcterms:created>
  <dcterms:modified xsi:type="dcterms:W3CDTF">2015-04-16T06:13:20Z</dcterms:modified>
</cp:coreProperties>
</file>