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64" r:id="rId4"/>
    <p:sldId id="265" r:id="rId5"/>
    <p:sldId id="266" r:id="rId6"/>
    <p:sldId id="268" r:id="rId7"/>
    <p:sldId id="270" r:id="rId8"/>
    <p:sldId id="271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anapa-today.ru/upload/images/1000/0/131698332338.jpg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profpenza.ru/wp-content/uploads/2010/07/514124-LKHT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38" y="1700808"/>
            <a:ext cx="7072362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Материал для письма</a:t>
            </a:r>
            <a:endParaRPr lang="ru-RU" sz="96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85728"/>
            <a:ext cx="8001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smtClean="0">
                <a:solidFill>
                  <a:srgbClr val="FFC000"/>
                </a:solidFill>
              </a:rPr>
              <a:t>Занимательные факты о бумаге.</a:t>
            </a:r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44" y="1000108"/>
            <a:ext cx="885831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AutoNum type="arabicPeriod"/>
            </a:pP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Денежная бумага является самой высокосортной, главное требование к ней – износоустойчивость (сопротивление излому и разрыву); особое значение для денежной бумаги имеют водяные знаки, которые являются важной защитой от подделки;</a:t>
            </a:r>
          </a:p>
          <a:p>
            <a:pPr marL="342900" lvl="0" indent="-342900">
              <a:buAutoNum type="arabicPeriod"/>
            </a:pP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Сейчас уже выпускается бумага, состоящая на 80% из камня (мел, мрамор) и на 20% из пластика. Производители утверждают, что это самая </a:t>
            </a:r>
            <a:r>
              <a:rPr lang="ru-RU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экологичная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бумага в мире. Кроме того она прочная и водонепроницаемая.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Около четверти всего мусора на планете является бумажными отходами.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Средний европеец потребляет ежегодно около 250 кг. Бумаги, а австралиец – 130 кг.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Средняя британская семья  ежегодно выбрасывает в мусор столько бумаги, что для ее изготовления пришлось бы вырубить 6 деревьев.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Если вторично переработать тонну бумаги, можно сэкономить 17 взрослых деревьев, 26 тысяч литров воды, три кубометра плодоносной земли, 240 литров горючего, 4000 киловатт-часов электричества. Только этой электроэнергии достаточно для того, чтобы в течении года питать среднюю семью.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В 1920-1930-х годах в Новосибирске работала фабрика, где бумагу делали из водорослей. 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357166"/>
            <a:ext cx="7429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33CC"/>
                </a:solidFill>
              </a:rPr>
              <a:t> Мои опыты. </a:t>
            </a:r>
            <a:endParaRPr lang="ru-RU" sz="4000" b="1" dirty="0">
              <a:solidFill>
                <a:srgbClr val="0033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786" y="1071546"/>
            <a:ext cx="8072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</a:rPr>
              <a:t>Изготовление бумаги в домашних условиях</a:t>
            </a:r>
            <a:r>
              <a:rPr lang="ru-RU" sz="2800" b="1" dirty="0" smtClean="0">
                <a:solidFill>
                  <a:srgbClr val="C00000"/>
                </a:solidFill>
              </a:rPr>
              <a:t>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1643050"/>
            <a:ext cx="78581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Изучая историю бумаги, нам стало интересно, а можно ли изготовить бумагу дома? Мы провели опыт по изготовлению бумаги в домашних условиях.</a:t>
            </a:r>
          </a:p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Для этого опыта нам понадобились следующие материалы и приспособления:</a:t>
            </a:r>
          </a:p>
          <a:p>
            <a:pPr lvl="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33CC"/>
                </a:solidFill>
              </a:rPr>
              <a:t>  Бумажная основа</a:t>
            </a:r>
          </a:p>
          <a:p>
            <a:pPr lvl="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33CC"/>
                </a:solidFill>
              </a:rPr>
              <a:t>  Красители</a:t>
            </a:r>
          </a:p>
          <a:p>
            <a:pPr lvl="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33CC"/>
                </a:solidFill>
              </a:rPr>
              <a:t>  Деревянная рамка с перфорированной решёткой</a:t>
            </a:r>
          </a:p>
          <a:p>
            <a:pPr lvl="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33CC"/>
                </a:solidFill>
              </a:rPr>
              <a:t>  Палочки для перемешивания</a:t>
            </a:r>
          </a:p>
          <a:p>
            <a:pPr lvl="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33CC"/>
                </a:solidFill>
              </a:rPr>
              <a:t>  Пластиковые ёмкости</a:t>
            </a:r>
          </a:p>
          <a:p>
            <a:pPr lvl="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33CC"/>
                </a:solidFill>
              </a:rPr>
              <a:t>  Сетки</a:t>
            </a:r>
          </a:p>
          <a:p>
            <a:pPr lvl="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33CC"/>
                </a:solidFill>
              </a:rPr>
              <a:t>  Впитывающая салфетка</a:t>
            </a:r>
          </a:p>
          <a:p>
            <a:pPr lvl="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33CC"/>
                </a:solidFill>
              </a:rPr>
              <a:t>  Губка</a:t>
            </a:r>
          </a:p>
          <a:p>
            <a:pPr lvl="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33CC"/>
                </a:solidFill>
              </a:rPr>
              <a:t>  Клей</a:t>
            </a:r>
          </a:p>
          <a:p>
            <a:pPr lvl="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33CC"/>
                </a:solidFill>
              </a:rPr>
              <a:t>  Декоративные элементы</a:t>
            </a:r>
          </a:p>
          <a:p>
            <a:pPr lvl="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33CC"/>
                </a:solidFill>
              </a:rPr>
              <a:t>  Трафареты</a:t>
            </a:r>
            <a:endParaRPr lang="ru-RU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0298" y="357166"/>
            <a:ext cx="4572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33CC"/>
                </a:solidFill>
                <a:latin typeface="Arial Black" pitchFamily="34" charset="0"/>
              </a:rPr>
              <a:t>Этапы работы</a:t>
            </a:r>
            <a:endParaRPr lang="ru-RU" sz="4000" dirty="0">
              <a:solidFill>
                <a:srgbClr val="0033CC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1500174"/>
            <a:ext cx="82868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1 этап.</a:t>
            </a:r>
            <a:endParaRPr lang="ru-RU" sz="2800" dirty="0" smtClean="0"/>
          </a:p>
          <a:p>
            <a:r>
              <a:rPr lang="ru-RU" sz="2800" dirty="0" smtClean="0"/>
              <a:t>Сначала мы налили в ёмкость тёплой воды (для более быстрого растворения и впитывания в бумагу красителя). Добавили краситель. </a:t>
            </a:r>
            <a:endParaRPr lang="ru-RU" sz="2800" dirty="0"/>
          </a:p>
        </p:txBody>
      </p:sp>
      <p:pic>
        <p:nvPicPr>
          <p:cNvPr id="5" name="Рисунок 4" descr="C:\Documents and Settings\---\Мои документы\00 Лена\2 А 2011 - 1012\Бумага исследовательская работа Новиков\Бумага 00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500438"/>
            <a:ext cx="3714776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357166"/>
            <a:ext cx="84296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2 этап.</a:t>
            </a:r>
            <a:endParaRPr lang="ru-RU" sz="4000" dirty="0" smtClean="0"/>
          </a:p>
          <a:p>
            <a:pPr algn="just"/>
            <a:r>
              <a:rPr lang="ru-RU" sz="4000" dirty="0" smtClean="0"/>
              <a:t>Поместили 1/6 часть основы для создания бумаги.</a:t>
            </a:r>
            <a:endParaRPr lang="ru-RU" sz="4000" dirty="0"/>
          </a:p>
        </p:txBody>
      </p:sp>
      <p:pic>
        <p:nvPicPr>
          <p:cNvPr id="3" name="Рисунок 2" descr="C:\Documents and Settings\---\Мои документы\00 Лена\2 А 2011 - 1012\Бумага исследовательская работа Новиков\Бумага 00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428868"/>
            <a:ext cx="5072098" cy="4000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142852"/>
            <a:ext cx="87868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33CC"/>
                </a:solidFill>
              </a:rPr>
              <a:t>3 этап.</a:t>
            </a:r>
            <a:endParaRPr lang="ru-RU" sz="4000" dirty="0" smtClean="0">
              <a:solidFill>
                <a:srgbClr val="0033CC"/>
              </a:solidFill>
            </a:endParaRPr>
          </a:p>
          <a:p>
            <a:r>
              <a:rPr lang="ru-RU" sz="4000" dirty="0" smtClean="0"/>
              <a:t>Интенсивно перемешали бумажную основу в течение 7 минут, а после дали настояться массе в течение 15 минут до образования «бумажной кашицы» - пульпы.</a:t>
            </a:r>
            <a:endParaRPr lang="ru-RU" sz="4000" dirty="0"/>
          </a:p>
        </p:txBody>
      </p:sp>
      <p:pic>
        <p:nvPicPr>
          <p:cNvPr id="3" name="Рисунок 2" descr="C:\Documents and Settings\---\Мои документы\00 Лена\2 А 2011 - 1012\Бумага исследовательская работа Новиков\Бумага 013.jpg"/>
          <p:cNvPicPr/>
          <p:nvPr/>
        </p:nvPicPr>
        <p:blipFill>
          <a:blip r:embed="rId2" cstate="print"/>
          <a:srcRect l="8955" t="17241" b="15517"/>
          <a:stretch>
            <a:fillRect/>
          </a:stretch>
        </p:blipFill>
        <p:spPr bwMode="auto">
          <a:xfrm>
            <a:off x="2571736" y="3861048"/>
            <a:ext cx="4857784" cy="2639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85728"/>
            <a:ext cx="86439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/>
              <a:t> </a:t>
            </a:r>
            <a:r>
              <a:rPr lang="ru-RU" sz="4000" b="1" dirty="0" smtClean="0">
                <a:solidFill>
                  <a:srgbClr val="0033CC"/>
                </a:solidFill>
              </a:rPr>
              <a:t>4 этап.</a:t>
            </a:r>
            <a:endParaRPr lang="ru-RU" sz="4000" dirty="0" smtClean="0">
              <a:solidFill>
                <a:srgbClr val="0033CC"/>
              </a:solidFill>
            </a:endParaRPr>
          </a:p>
          <a:p>
            <a:pPr algn="just"/>
            <a:r>
              <a:rPr lang="ru-RU" sz="4000" dirty="0" smtClean="0"/>
              <a:t>Наполнили вторую ёмкость на ¼ тёплой водой и установили в неё деревянную рамку.</a:t>
            </a:r>
            <a:endParaRPr lang="ru-RU" sz="4000" dirty="0"/>
          </a:p>
        </p:txBody>
      </p:sp>
      <p:pic>
        <p:nvPicPr>
          <p:cNvPr id="3" name="Рисунок 2" descr="C:\Documents and Settings\---\Мои документы\00 Лена\2 А 2011 - 1012\Бумага исследовательская работа Новиков\Бумага 01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3000372"/>
            <a:ext cx="5500726" cy="35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42852"/>
            <a:ext cx="84296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</a:rPr>
              <a:t>5 этап. </a:t>
            </a:r>
            <a:endParaRPr lang="ru-RU" sz="3200" dirty="0" smtClean="0">
              <a:solidFill>
                <a:srgbClr val="0033CC"/>
              </a:solidFill>
            </a:endParaRPr>
          </a:p>
          <a:p>
            <a:r>
              <a:rPr lang="ru-RU" sz="3200" dirty="0" smtClean="0"/>
              <a:t>На дно рамки положили сетку, утопив её в воду.</a:t>
            </a:r>
            <a:endParaRPr lang="ru-RU" sz="3200" dirty="0"/>
          </a:p>
        </p:txBody>
      </p:sp>
      <p:pic>
        <p:nvPicPr>
          <p:cNvPr id="3" name="Рисунок 2" descr="C:\Documents and Settings\---\Мои документы\00 Лена\2 А 2011 - 1012\Бумага исследовательская работа Новиков\Бумага 01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14488"/>
            <a:ext cx="3571900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C:\Documents and Settings\---\Мои документы\00 Лена\2 А 2011 - 1012\Бумага исследовательская работа Новиков\Бумага 01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643182"/>
            <a:ext cx="3857652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357166"/>
            <a:ext cx="83582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</a:rPr>
              <a:t>6 этап.</a:t>
            </a:r>
            <a:endParaRPr lang="ru-RU" sz="3200" dirty="0" smtClean="0">
              <a:solidFill>
                <a:srgbClr val="0033CC"/>
              </a:solidFill>
            </a:endParaRPr>
          </a:p>
          <a:p>
            <a:r>
              <a:rPr lang="ru-RU" sz="3200" dirty="0" smtClean="0"/>
              <a:t>Аккуратно перелили бумажную кашицу в рамку.</a:t>
            </a:r>
            <a:endParaRPr lang="ru-RU" sz="3200" dirty="0"/>
          </a:p>
        </p:txBody>
      </p:sp>
      <p:pic>
        <p:nvPicPr>
          <p:cNvPr id="3" name="Рисунок 2" descr="C:\Documents and Settings\---\Мои документы\00 Лена\2 А 2011 - 1012\Бумага исследовательская работа Новиков\Бумага 0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071678"/>
            <a:ext cx="5429288" cy="4286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357166"/>
            <a:ext cx="85011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33CC"/>
                </a:solidFill>
              </a:rPr>
              <a:t>7 этап.</a:t>
            </a:r>
          </a:p>
          <a:p>
            <a:r>
              <a:rPr lang="ru-RU" sz="2800" dirty="0" smtClean="0"/>
              <a:t>Равномерно распределяем бумажную кашицу внутри деревянной рамки интенсивными круговыми движениями при помощи палочки.</a:t>
            </a:r>
            <a:endParaRPr lang="ru-RU" sz="2800" dirty="0"/>
          </a:p>
        </p:txBody>
      </p:sp>
      <p:pic>
        <p:nvPicPr>
          <p:cNvPr id="2050" name="Picture 2" descr="C:\Documents and Settings\---\Мои документы\00 Лена\2 А 2011 - 1012\Бумага исследовательская работа Новиков\Бумага 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214554"/>
            <a:ext cx="5500726" cy="4130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85728"/>
            <a:ext cx="800105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33CC"/>
                </a:solidFill>
              </a:rPr>
              <a:t>8 этап.</a:t>
            </a:r>
          </a:p>
          <a:p>
            <a:r>
              <a:rPr lang="ru-RU" sz="4400" dirty="0" smtClean="0"/>
              <a:t>Аккуратно подняли деревянную рамку над уровнем воды, слили излишки воды.</a:t>
            </a:r>
            <a:endParaRPr lang="ru-RU" sz="4400" dirty="0"/>
          </a:p>
        </p:txBody>
      </p:sp>
      <p:pic>
        <p:nvPicPr>
          <p:cNvPr id="3" name="Рисунок 2" descr="C:\Documents and Settings\---\Мои документы\00 Лена\2 А 2011 - 1012\Бумага исследовательская работа Новиков\Бумага 02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3717032"/>
            <a:ext cx="4429156" cy="2783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142852"/>
            <a:ext cx="79296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Информация всегда играла чрезвычайно важную роль в жизни человека. Иное сообщение стоит дороже жизни. </a:t>
            </a:r>
            <a:endParaRPr lang="ru-RU" sz="4000" b="1" dirty="0"/>
          </a:p>
        </p:txBody>
      </p:sp>
      <p:pic>
        <p:nvPicPr>
          <p:cNvPr id="15362" name="Picture 2" descr="Картинка 3 из 46877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b="8124"/>
          <a:stretch>
            <a:fillRect/>
          </a:stretch>
        </p:blipFill>
        <p:spPr bwMode="auto">
          <a:xfrm>
            <a:off x="2571736" y="3573016"/>
            <a:ext cx="3810000" cy="2784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357166"/>
            <a:ext cx="428628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/>
              <a:t> </a:t>
            </a:r>
            <a:r>
              <a:rPr lang="ru-RU" sz="2800" b="1" dirty="0" smtClean="0">
                <a:solidFill>
                  <a:srgbClr val="0033CC"/>
                </a:solidFill>
              </a:rPr>
              <a:t>9 этап.</a:t>
            </a:r>
            <a:endParaRPr lang="ru-RU" sz="2800" dirty="0" smtClean="0">
              <a:solidFill>
                <a:srgbClr val="0033CC"/>
              </a:solidFill>
            </a:endParaRPr>
          </a:p>
          <a:p>
            <a:pPr algn="just"/>
            <a:r>
              <a:rPr lang="ru-RU" sz="2800" dirty="0" smtClean="0"/>
              <a:t>Опустили вторую сетку в рамку. Промокнули губкой поверхность листа через сетку для удаления избытков влаги, отжали губку над одной из ёмкостей и повторили операцию несколько раз, пока губка не перестала впитывать воду из листа. </a:t>
            </a:r>
            <a:endParaRPr lang="ru-RU" sz="2800" dirty="0"/>
          </a:p>
        </p:txBody>
      </p:sp>
      <p:pic>
        <p:nvPicPr>
          <p:cNvPr id="3" name="Рисунок 2" descr="C:\Documents and Settings\---\Мои документы\00 Лена\2 А 2011 - 1012\Бумага исследовательская работа Новиков\Бумага 03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268760"/>
            <a:ext cx="4071966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14290"/>
            <a:ext cx="84296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33CC"/>
                </a:solidFill>
              </a:rPr>
              <a:t>10 этап.</a:t>
            </a:r>
          </a:p>
          <a:p>
            <a:pPr algn="just"/>
            <a:r>
              <a:rPr lang="ru-RU" sz="2800" dirty="0" smtClean="0"/>
              <a:t>Расстелили на ровной поверхности впитывающую салфетку. Аккуратно достали из рамки сетки с бумагой, расположенной между ними и положили на впитывающую салфетку. Удалили сетки с листа.</a:t>
            </a:r>
          </a:p>
          <a:p>
            <a:endParaRPr lang="ru-RU" sz="2800" dirty="0"/>
          </a:p>
        </p:txBody>
      </p:sp>
      <p:pic>
        <p:nvPicPr>
          <p:cNvPr id="3" name="Рисунок 2" descr="C:\Documents and Settings\---\Мои документы\00 Лена\2 А 2011 - 1012\Бумага исследовательская работа Новиков\Бумага 04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500306"/>
            <a:ext cx="3286148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C:\Documents and Settings\---\Мои документы\00 Лена\2 А 2011 - 1012\Бумага исследовательская работа Новиков\Бумага 04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214686"/>
            <a:ext cx="3429024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14290"/>
            <a:ext cx="871543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33CC"/>
                </a:solidFill>
              </a:rPr>
              <a:t>11 этап.</a:t>
            </a:r>
            <a:endParaRPr lang="ru-RU" sz="2800" dirty="0" smtClean="0">
              <a:solidFill>
                <a:srgbClr val="0033CC"/>
              </a:solidFill>
            </a:endParaRPr>
          </a:p>
          <a:p>
            <a:pPr algn="just"/>
            <a:r>
              <a:rPr lang="ru-RU" sz="2800" dirty="0" smtClean="0"/>
              <a:t>Для получения более тонкого и ровного листа воспользовались скалкой для удаления влаги излишков и выравнивания поверхности листа. И оставили на 12 часов для высыхания</a:t>
            </a:r>
          </a:p>
          <a:p>
            <a:pPr algn="just"/>
            <a:endParaRPr lang="ru-RU" dirty="0"/>
          </a:p>
        </p:txBody>
      </p:sp>
      <p:pic>
        <p:nvPicPr>
          <p:cNvPr id="3" name="Рисунок 2" descr="C:\Documents and Settings\---\Мои документы\00 Лена\2 А 2011 - 1012\Бумага исследовательская работа Новиков\Бумага 05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571744"/>
            <a:ext cx="528641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---\Мои документы\00 Лена\2 А 2011 - 1012\Бумага исследовательская работа Новиков\Бумага 06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107389" y="2035959"/>
            <a:ext cx="4357718" cy="35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428728" y="357166"/>
            <a:ext cx="5072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33CC"/>
                </a:solidFill>
              </a:rPr>
              <a:t>Бумага готова!!!</a:t>
            </a:r>
            <a:endParaRPr lang="ru-RU" sz="36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85728"/>
            <a:ext cx="78581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Спасибо за внимание</a:t>
            </a:r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!</a:t>
            </a:r>
            <a:endParaRPr lang="ru-RU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076" name="Picture 4" descr="Картинка 266 из 2199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17500" b="14999"/>
          <a:stretch>
            <a:fillRect/>
          </a:stretch>
        </p:blipFill>
        <p:spPr bwMode="auto">
          <a:xfrm>
            <a:off x="2643174" y="3714752"/>
            <a:ext cx="3810000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8662" y="5157192"/>
            <a:ext cx="7643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400" b="1" dirty="0" smtClean="0"/>
              <a:t>Рисунки на камнях: вырезанные, выбитые, выскобленные на камне образы, символы, значки, обозначающие нечто.</a:t>
            </a:r>
            <a:endParaRPr lang="ru-RU" sz="24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428736"/>
            <a:ext cx="4786346" cy="350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28596" y="214290"/>
            <a:ext cx="8286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smtClean="0">
                <a:solidFill>
                  <a:srgbClr val="FFC000"/>
                </a:solidFill>
              </a:rPr>
              <a:t>Предшественники бумаги</a:t>
            </a:r>
            <a:r>
              <a:rPr lang="ru-RU" sz="3200" b="1" dirty="0" smtClean="0">
                <a:solidFill>
                  <a:srgbClr val="C00000"/>
                </a:solidFill>
              </a:rPr>
              <a:t>.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57752" y="117693"/>
            <a:ext cx="3857652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ru-RU" sz="2200" b="1" dirty="0" smtClean="0"/>
              <a:t>Пиктографическое письмо на глине (появилось более 5 000 лет назад). Глиняную клинопись считают достижением шумерской цивилизации, которая существовала на территории современного Ирака. Шумеры выдавливали знаки на табличках с сырой глиной тростниковой палочкой, заостренной «клином». Отсюда и название - клинопись. Большие документы из десятков  глиняных «страниц» хранились в ящиках.</a:t>
            </a:r>
            <a:endParaRPr lang="ru-RU" sz="2200" b="1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736"/>
            <a:ext cx="4286280" cy="35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14290"/>
            <a:ext cx="8072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Папирус (3000 лет до н.э.). В Египте научились делать почти настоящую бумагу  из высокого тростника, который рос в дельте Нила. </a:t>
            </a:r>
            <a:endParaRPr lang="ru-RU" sz="2000" b="1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 l="3571"/>
          <a:stretch>
            <a:fillRect/>
          </a:stretch>
        </p:blipFill>
        <p:spPr bwMode="auto">
          <a:xfrm>
            <a:off x="1500166" y="1484784"/>
            <a:ext cx="5786478" cy="4087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00034" y="5715016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/>
              <a:t>От слова «папирус» произошло название бумаги в некоторых языках: </a:t>
            </a:r>
            <a:r>
              <a:rPr lang="en-US" b="1" dirty="0" err="1" smtClean="0"/>
              <a:t>papier</a:t>
            </a:r>
            <a:r>
              <a:rPr lang="en-US" b="1" dirty="0" smtClean="0"/>
              <a:t> </a:t>
            </a:r>
            <a:r>
              <a:rPr lang="ru-RU" b="1" dirty="0" smtClean="0"/>
              <a:t>– во французском и немецком, </a:t>
            </a:r>
            <a:r>
              <a:rPr lang="en-US" b="1" dirty="0" smtClean="0"/>
              <a:t>paper </a:t>
            </a:r>
            <a:r>
              <a:rPr lang="ru-RU" b="1" dirty="0" smtClean="0"/>
              <a:t>– в английском, </a:t>
            </a:r>
            <a:r>
              <a:rPr lang="en-US" b="1" dirty="0" err="1" smtClean="0"/>
              <a:t>papel</a:t>
            </a:r>
            <a:r>
              <a:rPr lang="en-US" b="1" dirty="0" smtClean="0"/>
              <a:t> </a:t>
            </a:r>
            <a:r>
              <a:rPr lang="ru-RU" b="1" dirty="0" smtClean="0"/>
              <a:t>– в испанском.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29190" y="1000108"/>
            <a:ext cx="40005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/>
              <a:t>Пергамент</a:t>
            </a:r>
            <a:r>
              <a:rPr lang="ru-RU" sz="2000" dirty="0" smtClean="0"/>
              <a:t> (2 век до н.э.). В Египте был запрещен экспорт папируса из страны. В это время в Пергаме планировалось создание большой библиотеки, открытие которой без поставок папируса могло сорваться. Оказавшись в безвыходном положении, ремесленники Пергама стали искать замену папирусу. Они стали обрабатывать телячью кожу с обеих сторон. Полученный материал назвали «пергамент» (по-гречески)</a:t>
            </a:r>
            <a:endParaRPr lang="ru-RU" sz="2000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290"/>
            <a:ext cx="4071966" cy="5857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04664"/>
            <a:ext cx="3603250" cy="6120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Берестяные грамоты (Древняя Русь), костяной или металлической палочкой – </a:t>
            </a:r>
            <a:r>
              <a:rPr lang="ru-RU" sz="2800" b="1" dirty="0" err="1" smtClean="0"/>
              <a:t>писалом</a:t>
            </a:r>
            <a:r>
              <a:rPr lang="ru-RU" sz="2800" b="1" dirty="0" smtClean="0"/>
              <a:t> - прорезывали буквы в верхнем слое березовой коры. Много таких грамот найдено в новгородских землях.  </a:t>
            </a:r>
            <a:endParaRPr lang="ru-RU" sz="2800" b="1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785794"/>
            <a:ext cx="3429024" cy="5286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85728"/>
            <a:ext cx="83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smtClean="0">
                <a:solidFill>
                  <a:srgbClr val="FFC000"/>
                </a:solidFill>
              </a:rPr>
              <a:t>Изобретение и распространение бумаги.</a:t>
            </a:r>
            <a:endParaRPr lang="ru-RU" sz="3200" b="1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1412776"/>
            <a:ext cx="85725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/>
              <a:t>	Время изобретения бумаги точно не установлено. Считается, что она появилась в Китае во 2 веке н. э. и постепенно проникла на Запад.</a:t>
            </a:r>
          </a:p>
          <a:p>
            <a:pPr algn="just"/>
            <a:r>
              <a:rPr lang="ru-RU" sz="2000" b="1" dirty="0" smtClean="0"/>
              <a:t>	Сырьем для бумаги в Китае служили шелковые обрезки, отходы коконов шелкопрядов, обрывки старых сетей. Во 2 веке новой эры бумага достигла Кореи, а в 3 веке полностью вытеснила деревянные дощечки, используемые для письма, и двинулась к берегам Японии. В течение многих веков китайцы хранили секрет изготовления бумаги.  </a:t>
            </a:r>
            <a:endParaRPr lang="ru-RU" sz="2000" b="1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509120"/>
            <a:ext cx="4714908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1357298"/>
            <a:ext cx="7643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Современный процесс производства бумаги – это сложный физико-химический процесс, который состоит на нескольких этапов.</a:t>
            </a:r>
            <a:endParaRPr lang="ru-RU" sz="2400" b="1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3143248"/>
            <a:ext cx="476631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71472" y="214290"/>
            <a:ext cx="8072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</a:rPr>
              <a:t>Современная технология производства бумаги</a:t>
            </a:r>
            <a:endParaRPr lang="ru-RU" sz="2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547</TotalTime>
  <Words>641</Words>
  <Application>Microsoft Office PowerPoint</Application>
  <PresentationFormat>Экран (4:3)</PresentationFormat>
  <Paragraphs>62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Вика</dc:creator>
  <cp:lastModifiedBy>Вика</cp:lastModifiedBy>
  <cp:revision>92</cp:revision>
  <dcterms:modified xsi:type="dcterms:W3CDTF">2013-09-29T21:29:09Z</dcterms:modified>
</cp:coreProperties>
</file>