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1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4D392-180A-4004-B441-83EF7D87D020}" type="datetimeFigureOut">
              <a:rPr lang="ru-RU" smtClean="0"/>
              <a:pPr/>
              <a:t>14.04.2015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4FAE8823-9BA4-445D-8DC8-0831BED7CD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4D392-180A-4004-B441-83EF7D87D020}" type="datetimeFigureOut">
              <a:rPr lang="ru-RU" smtClean="0"/>
              <a:pPr/>
              <a:t>14.04.2015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E8823-9BA4-445D-8DC8-0831BED7CD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4D392-180A-4004-B441-83EF7D87D020}" type="datetimeFigureOut">
              <a:rPr lang="ru-RU" smtClean="0"/>
              <a:pPr/>
              <a:t>14.04.2015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E8823-9BA4-445D-8DC8-0831BED7CD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4D392-180A-4004-B441-83EF7D87D020}" type="datetimeFigureOut">
              <a:rPr lang="ru-RU" smtClean="0"/>
              <a:pPr/>
              <a:t>14.04.2015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4FAE8823-9BA4-445D-8DC8-0831BED7CD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4D392-180A-4004-B441-83EF7D87D020}" type="datetimeFigureOut">
              <a:rPr lang="ru-RU" smtClean="0"/>
              <a:pPr/>
              <a:t>14.04.2015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E8823-9BA4-445D-8DC8-0831BED7CDF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4D392-180A-4004-B441-83EF7D87D020}" type="datetimeFigureOut">
              <a:rPr lang="ru-RU" smtClean="0"/>
              <a:pPr/>
              <a:t>14.04.2015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E8823-9BA4-445D-8DC8-0831BED7CD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4D392-180A-4004-B441-83EF7D87D020}" type="datetimeFigureOut">
              <a:rPr lang="ru-RU" smtClean="0"/>
              <a:pPr/>
              <a:t>14.04.2015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4FAE8823-9BA4-445D-8DC8-0831BED7CDF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4D392-180A-4004-B441-83EF7D87D020}" type="datetimeFigureOut">
              <a:rPr lang="ru-RU" smtClean="0"/>
              <a:pPr/>
              <a:t>14.04.2015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E8823-9BA4-445D-8DC8-0831BED7CD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4D392-180A-4004-B441-83EF7D87D020}" type="datetimeFigureOut">
              <a:rPr lang="ru-RU" smtClean="0"/>
              <a:pPr/>
              <a:t>14.04.2015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E8823-9BA4-445D-8DC8-0831BED7CD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4D392-180A-4004-B441-83EF7D87D020}" type="datetimeFigureOut">
              <a:rPr lang="ru-RU" smtClean="0"/>
              <a:pPr/>
              <a:t>14.04.2015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E8823-9BA4-445D-8DC8-0831BED7CD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4D392-180A-4004-B441-83EF7D87D020}" type="datetimeFigureOut">
              <a:rPr lang="ru-RU" smtClean="0"/>
              <a:pPr/>
              <a:t>14.04.2015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E8823-9BA4-445D-8DC8-0831BED7CDF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0E24D392-180A-4004-B441-83EF7D87D020}" type="datetimeFigureOut">
              <a:rPr lang="ru-RU" smtClean="0"/>
              <a:pPr/>
              <a:t>14.04.2015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4FAE8823-9BA4-445D-8DC8-0831BED7CDF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395536" y="1844824"/>
            <a:ext cx="828092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ОБЩЕРАЗВИВАЮЩИЕ </a:t>
            </a:r>
            <a:r>
              <a:rPr lang="ru-RU" sz="3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3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</a:br>
            <a:r>
              <a:rPr lang="ru-RU" sz="3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УПРАЖНЕНИЯ</a:t>
            </a:r>
            <a:br>
              <a:rPr lang="ru-RU" sz="3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</a:br>
            <a:r>
              <a:rPr lang="ru-RU" sz="3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на физкультурных занятиях в ДОУ</a:t>
            </a:r>
            <a:endParaRPr lang="ru-RU" sz="36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91680" y="1124744"/>
            <a:ext cx="5904656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Комплекс ОРУ проводится</a:t>
            </a:r>
          </a:p>
          <a:p>
            <a:pPr algn="ctr"/>
            <a:r>
              <a:rPr lang="ru-RU" sz="3200" b="1" dirty="0">
                <a:latin typeface="Arial" pitchFamily="34" charset="0"/>
                <a:cs typeface="Arial" pitchFamily="34" charset="0"/>
              </a:rPr>
              <a:t>в разомкнутом строю</a:t>
            </a:r>
          </a:p>
          <a:p>
            <a:pPr algn="ctr"/>
            <a:r>
              <a:rPr lang="ru-RU" sz="3200" b="1" dirty="0">
                <a:latin typeface="Arial" pitchFamily="34" charset="0"/>
                <a:cs typeface="Arial" pitchFamily="34" charset="0"/>
              </a:rPr>
              <a:t>в колоннах</a:t>
            </a:r>
          </a:p>
          <a:p>
            <a:pPr algn="ctr"/>
            <a:r>
              <a:rPr lang="ru-RU" sz="3200" b="1" dirty="0">
                <a:latin typeface="Arial" pitchFamily="34" charset="0"/>
                <a:cs typeface="Arial" pitchFamily="34" charset="0"/>
              </a:rPr>
              <a:t>в кругу.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700064" y="989112"/>
            <a:ext cx="69127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467544" y="1141512"/>
            <a:ext cx="829768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Существует три основных способа </a:t>
            </a:r>
            <a:r>
              <a:rPr lang="ru-RU" sz="3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проведения комплекса </a:t>
            </a:r>
            <a:r>
              <a:rPr lang="ru-RU" sz="32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ОРУ:</a:t>
            </a:r>
          </a:p>
          <a:p>
            <a:pPr algn="ctr"/>
            <a:r>
              <a:rPr lang="ru-RU" sz="3200" b="1" dirty="0">
                <a:latin typeface="Arial" pitchFamily="34" charset="0"/>
                <a:cs typeface="Arial" pitchFamily="34" charset="0"/>
              </a:rPr>
              <a:t> Раздельный</a:t>
            </a:r>
          </a:p>
          <a:p>
            <a:pPr algn="ctr"/>
            <a:r>
              <a:rPr lang="ru-RU" sz="3200" b="1" dirty="0">
                <a:latin typeface="Arial" pitchFamily="34" charset="0"/>
                <a:cs typeface="Arial" pitchFamily="34" charset="0"/>
              </a:rPr>
              <a:t> Поточный</a:t>
            </a:r>
          </a:p>
          <a:p>
            <a:pPr algn="ctr"/>
            <a:r>
              <a:rPr lang="ru-RU" sz="3200" b="1" dirty="0">
                <a:latin typeface="Arial" pitchFamily="34" charset="0"/>
                <a:cs typeface="Arial" pitchFamily="34" charset="0"/>
              </a:rPr>
              <a:t> Проходной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188640"/>
            <a:ext cx="8640960" cy="667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Способы выполнения</a:t>
            </a:r>
          </a:p>
          <a:p>
            <a:r>
              <a:rPr lang="ru-RU" b="1" dirty="0">
                <a:latin typeface="Arial" pitchFamily="34" charset="0"/>
                <a:cs typeface="Arial" pitchFamily="34" charset="0"/>
              </a:rPr>
              <a:t> При раздельном способе каждое упражнение комплекса выполняется</a:t>
            </a:r>
          </a:p>
          <a:p>
            <a:r>
              <a:rPr lang="ru-RU" b="1" dirty="0">
                <a:latin typeface="Arial" pitchFamily="34" charset="0"/>
                <a:cs typeface="Arial" pitchFamily="34" charset="0"/>
              </a:rPr>
              <a:t>после паузы,</a:t>
            </a:r>
          </a:p>
          <a:p>
            <a:r>
              <a:rPr lang="ru-RU" b="1" dirty="0">
                <a:latin typeface="Arial" pitchFamily="34" charset="0"/>
                <a:cs typeface="Arial" pitchFamily="34" charset="0"/>
              </a:rPr>
              <a:t> При поточном способе проведения комплекса все упражнения</a:t>
            </a:r>
          </a:p>
          <a:p>
            <a:r>
              <a:rPr lang="ru-RU" b="1" dirty="0">
                <a:latin typeface="Arial" pitchFamily="34" charset="0"/>
                <a:cs typeface="Arial" pitchFamily="34" charset="0"/>
              </a:rPr>
              <a:t>выполняются без перерывов.</a:t>
            </a:r>
          </a:p>
          <a:p>
            <a:r>
              <a:rPr lang="ru-RU" b="1" dirty="0">
                <a:latin typeface="Arial" pitchFamily="34" charset="0"/>
                <a:cs typeface="Arial" pitchFamily="34" charset="0"/>
              </a:rPr>
              <a:t> Разновидность поточного способа проведения упражнений может быть</a:t>
            </a:r>
          </a:p>
          <a:p>
            <a:r>
              <a:rPr lang="ru-RU" b="1" dirty="0">
                <a:latin typeface="Arial" pitchFamily="34" charset="0"/>
                <a:cs typeface="Arial" pitchFamily="34" charset="0"/>
              </a:rPr>
              <a:t>серийно - поточный способ, при котором поточно проводятся серии из</a:t>
            </a:r>
          </a:p>
          <a:p>
            <a:r>
              <a:rPr lang="ru-RU" b="1" dirty="0">
                <a:latin typeface="Arial" pitchFamily="34" charset="0"/>
                <a:cs typeface="Arial" pitchFamily="34" charset="0"/>
              </a:rPr>
              <a:t>нескольких упражнений, после чего дается пауза перед началом</a:t>
            </a:r>
          </a:p>
          <a:p>
            <a:r>
              <a:rPr lang="ru-RU" b="1" dirty="0">
                <a:latin typeface="Arial" pitchFamily="34" charset="0"/>
                <a:cs typeface="Arial" pitchFamily="34" charset="0"/>
              </a:rPr>
              <a:t>следующего. Движения каждого последующего упражнения серии</a:t>
            </a:r>
          </a:p>
          <a:p>
            <a:r>
              <a:rPr lang="ru-RU" b="1" dirty="0">
                <a:latin typeface="Arial" pitchFamily="34" charset="0"/>
                <a:cs typeface="Arial" pitchFamily="34" charset="0"/>
              </a:rPr>
              <a:t>базируются на предыдущем, а за счет изменения направлений движения,</a:t>
            </a:r>
          </a:p>
          <a:p>
            <a:r>
              <a:rPr lang="ru-RU" b="1" dirty="0">
                <a:latin typeface="Arial" pitchFamily="34" charset="0"/>
                <a:cs typeface="Arial" pitchFamily="34" charset="0"/>
              </a:rPr>
              <a:t>амплитуды, взаимного расположения звеньев тела достигается</a:t>
            </a:r>
          </a:p>
          <a:p>
            <a:r>
              <a:rPr lang="ru-RU" b="1" dirty="0">
                <a:latin typeface="Arial" pitchFamily="34" charset="0"/>
                <a:cs typeface="Arial" pitchFamily="34" charset="0"/>
              </a:rPr>
              <a:t>качественная проработка мышечно-суставного аппарата.</a:t>
            </a:r>
          </a:p>
          <a:p>
            <a:r>
              <a:rPr lang="ru-RU" b="1" dirty="0">
                <a:latin typeface="Arial" pitchFamily="34" charset="0"/>
                <a:cs typeface="Arial" pitchFamily="34" charset="0"/>
              </a:rPr>
              <a:t> Проходной способ проведения упражнений характеризуется выполнение</a:t>
            </a:r>
          </a:p>
          <a:p>
            <a:r>
              <a:rPr lang="ru-RU" b="1" dirty="0">
                <a:latin typeface="Arial" pitchFamily="34" charset="0"/>
                <a:cs typeface="Arial" pitchFamily="34" charset="0"/>
              </a:rPr>
              <a:t>упражнений с одновременным продвижением в различных направлениях.</a:t>
            </a:r>
          </a:p>
          <a:p>
            <a:r>
              <a:rPr lang="ru-RU" b="1" dirty="0">
                <a:latin typeface="Arial" pitchFamily="34" charset="0"/>
                <a:cs typeface="Arial" pitchFamily="34" charset="0"/>
              </a:rPr>
              <a:t>Чаще всего занимающиеся передвигаются по границам зала или по кругу,</a:t>
            </a:r>
          </a:p>
          <a:p>
            <a:r>
              <a:rPr lang="ru-RU" b="1" dirty="0">
                <a:latin typeface="Arial" pitchFamily="34" charset="0"/>
                <a:cs typeface="Arial" pitchFamily="34" charset="0"/>
              </a:rPr>
              <a:t>а иногда проходят шеренгами, заполняя весь зал. Выполнение</a:t>
            </a:r>
          </a:p>
          <a:p>
            <a:r>
              <a:rPr lang="ru-RU" b="1" dirty="0">
                <a:latin typeface="Arial" pitchFamily="34" charset="0"/>
                <a:cs typeface="Arial" pitchFamily="34" charset="0"/>
              </a:rPr>
              <a:t>упражнений проходным способом может быть одновременным или</a:t>
            </a:r>
          </a:p>
          <a:p>
            <a:r>
              <a:rPr lang="ru-RU" b="1" dirty="0">
                <a:latin typeface="Arial" pitchFamily="34" charset="0"/>
                <a:cs typeface="Arial" pitchFamily="34" charset="0"/>
              </a:rPr>
              <a:t>последовательным.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476672"/>
            <a:ext cx="842493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Раздельный способ</a:t>
            </a:r>
          </a:p>
          <a:p>
            <a:r>
              <a:rPr lang="ru-RU" sz="2800" b="1" i="1" dirty="0">
                <a:latin typeface="Arial" pitchFamily="34" charset="0"/>
                <a:cs typeface="Arial" pitchFamily="34" charset="0"/>
              </a:rPr>
              <a:t>Между упражнениями существует пауза, в</a:t>
            </a:r>
          </a:p>
          <a:p>
            <a:r>
              <a:rPr lang="ru-RU" sz="2800" b="1" i="1" dirty="0">
                <a:latin typeface="Arial" pitchFamily="34" charset="0"/>
                <a:cs typeface="Arial" pitchFamily="34" charset="0"/>
              </a:rPr>
              <a:t>течение которой дается объяснение</a:t>
            </a:r>
          </a:p>
          <a:p>
            <a:pPr algn="ctr"/>
            <a:r>
              <a:rPr lang="ru-RU" sz="2800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Способы объяснения</a:t>
            </a:r>
          </a:p>
          <a:p>
            <a:r>
              <a:rPr lang="ru-RU" sz="2800" b="1" dirty="0">
                <a:latin typeface="Arial" pitchFamily="34" charset="0"/>
                <a:cs typeface="Arial" pitchFamily="34" charset="0"/>
              </a:rPr>
              <a:t> </a:t>
            </a:r>
            <a:r>
              <a:rPr lang="ru-RU" sz="2800" b="1" i="1" dirty="0">
                <a:latin typeface="Arial" pitchFamily="34" charset="0"/>
                <a:cs typeface="Arial" pitchFamily="34" charset="0"/>
              </a:rPr>
              <a:t>сочетанием одновременного показа и рассказа, </a:t>
            </a:r>
            <a:r>
              <a:rPr lang="ru-RU" sz="2800" b="1" i="1" dirty="0" smtClean="0">
                <a:latin typeface="Arial" pitchFamily="34" charset="0"/>
                <a:cs typeface="Arial" pitchFamily="34" charset="0"/>
              </a:rPr>
              <a:t>1 этап </a:t>
            </a:r>
            <a:r>
              <a:rPr lang="ru-RU" sz="2800" b="1" i="1" dirty="0">
                <a:latin typeface="Arial" pitchFamily="34" charset="0"/>
                <a:cs typeface="Arial" pitchFamily="34" charset="0"/>
              </a:rPr>
              <a:t>обучения</a:t>
            </a:r>
          </a:p>
          <a:p>
            <a:r>
              <a:rPr lang="ru-RU" sz="2800" b="1" dirty="0">
                <a:latin typeface="Arial" pitchFamily="34" charset="0"/>
                <a:cs typeface="Arial" pitchFamily="34" charset="0"/>
              </a:rPr>
              <a:t> </a:t>
            </a:r>
            <a:r>
              <a:rPr lang="ru-RU" sz="2800" b="1" i="1" dirty="0">
                <a:latin typeface="Arial" pitchFamily="34" charset="0"/>
                <a:cs typeface="Arial" pitchFamily="34" charset="0"/>
              </a:rPr>
              <a:t>по разделениям. - 1 этап обучения</a:t>
            </a:r>
          </a:p>
          <a:p>
            <a:r>
              <a:rPr lang="ru-RU" sz="2800" b="1" dirty="0">
                <a:latin typeface="Arial" pitchFamily="34" charset="0"/>
                <a:cs typeface="Arial" pitchFamily="34" charset="0"/>
              </a:rPr>
              <a:t> </a:t>
            </a:r>
            <a:r>
              <a:rPr lang="ru-RU" sz="2800" b="1" i="1" dirty="0">
                <a:latin typeface="Arial" pitchFamily="34" charset="0"/>
                <a:cs typeface="Arial" pitchFamily="34" charset="0"/>
              </a:rPr>
              <a:t>только показ, - 2 этап обучения</a:t>
            </a:r>
          </a:p>
          <a:p>
            <a:r>
              <a:rPr lang="ru-RU" sz="2800" b="1" dirty="0">
                <a:latin typeface="Arial" pitchFamily="34" charset="0"/>
                <a:cs typeface="Arial" pitchFamily="34" charset="0"/>
              </a:rPr>
              <a:t> </a:t>
            </a:r>
            <a:r>
              <a:rPr lang="ru-RU" sz="2800" b="1" i="1" dirty="0">
                <a:latin typeface="Arial" pitchFamily="34" charset="0"/>
                <a:cs typeface="Arial" pitchFamily="34" charset="0"/>
              </a:rPr>
              <a:t>только рассказом - 3 этап обучения</a:t>
            </a:r>
            <a:endParaRPr lang="ru-RU" sz="28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5576" y="476672"/>
            <a:ext cx="8136904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Исходные </a:t>
            </a:r>
            <a:r>
              <a:rPr lang="ru-RU" sz="2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положения:</a:t>
            </a:r>
          </a:p>
          <a:p>
            <a:r>
              <a:rPr lang="ru-RU" sz="2400" b="1" dirty="0">
                <a:latin typeface="Arial" pitchFamily="34" charset="0"/>
                <a:cs typeface="Arial" pitchFamily="34" charset="0"/>
              </a:rPr>
              <a:t> </a:t>
            </a:r>
            <a:r>
              <a:rPr lang="ru-RU" sz="2400" b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для туловища </a:t>
            </a:r>
            <a:r>
              <a:rPr lang="ru-RU" sz="2400" b="1" dirty="0">
                <a:latin typeface="Arial" pitchFamily="34" charset="0"/>
                <a:cs typeface="Arial" pitchFamily="34" charset="0"/>
              </a:rPr>
              <a:t>- стоя, сидя, лежа (на спине,</a:t>
            </a:r>
          </a:p>
          <a:p>
            <a:r>
              <a:rPr lang="ru-RU" sz="2400" b="1" dirty="0">
                <a:latin typeface="Arial" pitchFamily="34" charset="0"/>
                <a:cs typeface="Arial" pitchFamily="34" charset="0"/>
              </a:rPr>
              <a:t>животе, боку), а также стойка с согнутыми ногами</a:t>
            </a:r>
          </a:p>
          <a:p>
            <a:r>
              <a:rPr lang="ru-RU" sz="2400" b="1" dirty="0">
                <a:latin typeface="Arial" pitchFamily="34" charset="0"/>
                <a:cs typeface="Arial" pitchFamily="34" charset="0"/>
              </a:rPr>
              <a:t>(на одном и двух коленях, на четвереньках);</a:t>
            </a:r>
          </a:p>
          <a:p>
            <a:r>
              <a:rPr lang="ru-RU" sz="2400" b="1" dirty="0">
                <a:latin typeface="Arial" pitchFamily="34" charset="0"/>
                <a:cs typeface="Arial" pitchFamily="34" charset="0"/>
              </a:rPr>
              <a:t> </a:t>
            </a:r>
            <a:r>
              <a:rPr lang="ru-RU" sz="2400" b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для ног </a:t>
            </a:r>
            <a:r>
              <a:rPr lang="ru-RU" sz="2400" b="1" dirty="0">
                <a:latin typeface="Arial" pitchFamily="34" charset="0"/>
                <a:cs typeface="Arial" pitchFamily="34" charset="0"/>
              </a:rPr>
              <a:t>- основная стойка (пятки вместе, носки</a:t>
            </a:r>
          </a:p>
          <a:p>
            <a:r>
              <a:rPr lang="ru-RU" sz="2400" b="1" dirty="0">
                <a:latin typeface="Arial" pitchFamily="34" charset="0"/>
                <a:cs typeface="Arial" pitchFamily="34" charset="0"/>
              </a:rPr>
              <a:t>врозь), сомкнутая стойка (носки и пятки вместе),</a:t>
            </a:r>
          </a:p>
          <a:p>
            <a:r>
              <a:rPr lang="ru-RU" sz="2400" b="1" dirty="0">
                <a:latin typeface="Arial" pitchFamily="34" charset="0"/>
                <a:cs typeface="Arial" pitchFamily="34" charset="0"/>
              </a:rPr>
              <a:t>стойка ноги врозь (слегка расставлены, на</a:t>
            </a:r>
          </a:p>
          <a:p>
            <a:r>
              <a:rPr lang="ru-RU" sz="2400" b="1" dirty="0">
                <a:latin typeface="Arial" pitchFamily="34" charset="0"/>
                <a:cs typeface="Arial" pitchFamily="34" charset="0"/>
              </a:rPr>
              <a:t>ширине плеч, одна нога впереди, другая - сзади),</a:t>
            </a:r>
          </a:p>
          <a:p>
            <a:r>
              <a:rPr lang="ru-RU" sz="2400" b="1" dirty="0">
                <a:latin typeface="Arial" pitchFamily="34" charset="0"/>
                <a:cs typeface="Arial" pitchFamily="34" charset="0"/>
              </a:rPr>
              <a:t>скрестная стойка (одна нога перед другой);</a:t>
            </a:r>
          </a:p>
          <a:p>
            <a:r>
              <a:rPr lang="ru-RU" sz="2400" b="1" dirty="0">
                <a:latin typeface="Arial" pitchFamily="34" charset="0"/>
                <a:cs typeface="Arial" pitchFamily="34" charset="0"/>
              </a:rPr>
              <a:t> </a:t>
            </a:r>
            <a:r>
              <a:rPr lang="ru-RU" sz="2400" b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для рук </a:t>
            </a:r>
            <a:r>
              <a:rPr lang="ru-RU" sz="2400" b="1" dirty="0">
                <a:latin typeface="Arial" pitchFamily="34" charset="0"/>
                <a:cs typeface="Arial" pitchFamily="34" charset="0"/>
              </a:rPr>
              <a:t>(по отношению к туловищу) - руки</a:t>
            </a:r>
          </a:p>
          <a:p>
            <a:r>
              <a:rPr lang="ru-RU" sz="2400" b="1" dirty="0">
                <a:latin typeface="Arial" pitchFamily="34" charset="0"/>
                <a:cs typeface="Arial" pitchFamily="34" charset="0"/>
              </a:rPr>
              <a:t>вытянуты (вниз, вперед, в стороны, вверх, назад),</a:t>
            </a:r>
          </a:p>
          <a:p>
            <a:r>
              <a:rPr lang="ru-RU" sz="2400" b="1" dirty="0">
                <a:latin typeface="Arial" pitchFamily="34" charset="0"/>
                <a:cs typeface="Arial" pitchFamily="34" charset="0"/>
              </a:rPr>
              <a:t>руки согнуты (на поясе, к плечам, перед грудью,</a:t>
            </a:r>
          </a:p>
          <a:p>
            <a:r>
              <a:rPr lang="ru-RU" sz="2400" b="1" dirty="0">
                <a:latin typeface="Arial" pitchFamily="34" charset="0"/>
                <a:cs typeface="Arial" pitchFamily="34" charset="0"/>
              </a:rPr>
              <a:t>на голове, за головой).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476672"/>
            <a:ext cx="864096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Методика обучения общеразвивающим</a:t>
            </a:r>
          </a:p>
          <a:p>
            <a:pPr algn="ctr"/>
            <a:r>
              <a:rPr lang="ru-RU" sz="2800" b="1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упражнениям</a:t>
            </a:r>
          </a:p>
          <a:p>
            <a:r>
              <a:rPr lang="ru-RU" sz="2800" b="1" dirty="0">
                <a:latin typeface="Arial" pitchFamily="34" charset="0"/>
                <a:cs typeface="Arial" pitchFamily="34" charset="0"/>
              </a:rPr>
              <a:t> Выбор конкретных методов и приемов</a:t>
            </a:r>
          </a:p>
          <a:p>
            <a:r>
              <a:rPr lang="ru-RU" sz="2800" b="1" dirty="0">
                <a:latin typeface="Arial" pitchFamily="34" charset="0"/>
                <a:cs typeface="Arial" pitchFamily="34" charset="0"/>
              </a:rPr>
              <a:t>обучения общеразвивающим упражнениям</a:t>
            </a:r>
          </a:p>
          <a:p>
            <a:r>
              <a:rPr lang="ru-RU" sz="2800" b="1" dirty="0">
                <a:latin typeface="Arial" pitchFamily="34" charset="0"/>
                <a:cs typeface="Arial" pitchFamily="34" charset="0"/>
              </a:rPr>
              <a:t>зависит от</a:t>
            </a:r>
          </a:p>
          <a:p>
            <a:r>
              <a:rPr lang="ru-RU" sz="2800" b="1" dirty="0">
                <a:latin typeface="Arial" pitchFamily="34" charset="0"/>
                <a:cs typeface="Arial" pitchFamily="34" charset="0"/>
              </a:rPr>
              <a:t> </a:t>
            </a:r>
            <a:r>
              <a:rPr lang="ru-RU" sz="2800" b="1" i="1" dirty="0">
                <a:latin typeface="Arial" pitchFamily="34" charset="0"/>
                <a:cs typeface="Arial" pitchFamily="34" charset="0"/>
              </a:rPr>
              <a:t>возраста детей,</a:t>
            </a:r>
          </a:p>
          <a:p>
            <a:r>
              <a:rPr lang="ru-RU" sz="2800" b="1" dirty="0">
                <a:latin typeface="Arial" pitchFamily="34" charset="0"/>
                <a:cs typeface="Arial" pitchFamily="34" charset="0"/>
              </a:rPr>
              <a:t> </a:t>
            </a:r>
            <a:r>
              <a:rPr lang="ru-RU" sz="2800" b="1" i="1" dirty="0">
                <a:latin typeface="Arial" pitchFamily="34" charset="0"/>
                <a:cs typeface="Arial" pitchFamily="34" charset="0"/>
              </a:rPr>
              <a:t>вида упражнений,</a:t>
            </a:r>
          </a:p>
          <a:p>
            <a:r>
              <a:rPr lang="ru-RU" sz="2800" b="1" dirty="0">
                <a:latin typeface="Arial" pitchFamily="34" charset="0"/>
                <a:cs typeface="Arial" pitchFamily="34" charset="0"/>
              </a:rPr>
              <a:t> </a:t>
            </a:r>
            <a:r>
              <a:rPr lang="ru-RU" sz="2800" b="1" i="1" dirty="0">
                <a:latin typeface="Arial" pitchFamily="34" charset="0"/>
                <a:cs typeface="Arial" pitchFamily="34" charset="0"/>
              </a:rPr>
              <a:t>формы организации </a:t>
            </a:r>
            <a:r>
              <a:rPr lang="ru-RU" sz="2800" b="1" i="1" dirty="0" smtClean="0">
                <a:latin typeface="Arial" pitchFamily="34" charset="0"/>
                <a:cs typeface="Arial" pitchFamily="34" charset="0"/>
              </a:rPr>
              <a:t>физического воспитания</a:t>
            </a:r>
            <a:r>
              <a:rPr lang="ru-RU" sz="2800" b="1" i="1" dirty="0">
                <a:latin typeface="Arial" pitchFamily="34" charset="0"/>
                <a:cs typeface="Arial" pitchFamily="34" charset="0"/>
              </a:rPr>
              <a:t>,</a:t>
            </a:r>
          </a:p>
          <a:p>
            <a:r>
              <a:rPr lang="ru-RU" sz="2800" b="1" dirty="0">
                <a:latin typeface="Arial" pitchFamily="34" charset="0"/>
                <a:cs typeface="Arial" pitchFamily="34" charset="0"/>
              </a:rPr>
              <a:t> </a:t>
            </a:r>
            <a:r>
              <a:rPr lang="ru-RU" sz="2800" b="1" i="1" dirty="0">
                <a:latin typeface="Arial" pitchFamily="34" charset="0"/>
                <a:cs typeface="Arial" pitchFamily="34" charset="0"/>
              </a:rPr>
              <a:t>специфики педагогических задач</a:t>
            </a:r>
            <a:r>
              <a:rPr lang="ru-RU" sz="2800" i="1" dirty="0">
                <a:latin typeface="Arial" pitchFamily="34" charset="0"/>
                <a:cs typeface="Arial" pitchFamily="34" charset="0"/>
              </a:rPr>
              <a:t>.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764704"/>
            <a:ext cx="828092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Методическое руководство</a:t>
            </a:r>
          </a:p>
          <a:p>
            <a:r>
              <a:rPr lang="ru-RU" sz="2800" b="1" dirty="0">
                <a:latin typeface="Arial" pitchFamily="34" charset="0"/>
                <a:cs typeface="Arial" pitchFamily="34" charset="0"/>
              </a:rPr>
              <a:t> 1. Построение (размещение) детей для</a:t>
            </a:r>
          </a:p>
          <a:p>
            <a:r>
              <a:rPr lang="ru-RU" sz="2800" b="1" dirty="0">
                <a:latin typeface="Arial" pitchFamily="34" charset="0"/>
                <a:cs typeface="Arial" pitchFamily="34" charset="0"/>
              </a:rPr>
              <a:t>выполнения </a:t>
            </a: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общеразвивающих упражнений</a:t>
            </a:r>
            <a:r>
              <a:rPr lang="ru-RU" sz="2800" b="1" dirty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ru-RU" sz="2800" b="1" dirty="0">
                <a:latin typeface="Arial" pitchFamily="34" charset="0"/>
                <a:cs typeface="Arial" pitchFamily="34" charset="0"/>
              </a:rPr>
              <a:t> 2. Раздача пособий.</a:t>
            </a:r>
          </a:p>
          <a:p>
            <a:r>
              <a:rPr lang="ru-RU" sz="2800" b="1" dirty="0">
                <a:latin typeface="Arial" pitchFamily="34" charset="0"/>
                <a:cs typeface="Arial" pitchFamily="34" charset="0"/>
              </a:rPr>
              <a:t> 3. Способы подачи упражнений.</a:t>
            </a:r>
          </a:p>
          <a:p>
            <a:r>
              <a:rPr lang="ru-RU" sz="2800" b="1" dirty="0">
                <a:latin typeface="Arial" pitchFamily="34" charset="0"/>
                <a:cs typeface="Arial" pitchFamily="34" charset="0"/>
              </a:rPr>
              <a:t> 4. Контроль в ходе выполнения детьми</a:t>
            </a:r>
          </a:p>
          <a:p>
            <a:r>
              <a:rPr lang="ru-RU" sz="2800" b="1" dirty="0">
                <a:latin typeface="Arial" pitchFamily="34" charset="0"/>
                <a:cs typeface="Arial" pitchFamily="34" charset="0"/>
              </a:rPr>
              <a:t>упражнений.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476672"/>
            <a:ext cx="8640960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Методы </a:t>
            </a:r>
            <a:r>
              <a:rPr lang="ru-RU" sz="28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и </a:t>
            </a:r>
            <a:r>
              <a:rPr lang="ru-RU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приемы</a:t>
            </a:r>
            <a:endParaRPr lang="ru-RU" sz="28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2800" b="1" dirty="0">
                <a:latin typeface="Arial" pitchFamily="34" charset="0"/>
                <a:cs typeface="Arial" pitchFamily="34" charset="0"/>
              </a:rPr>
              <a:t> Приемы, направленные на целесообразность</a:t>
            </a:r>
          </a:p>
          <a:p>
            <a:r>
              <a:rPr lang="ru-RU" sz="2800" b="1" dirty="0">
                <a:latin typeface="Arial" pitchFamily="34" charset="0"/>
                <a:cs typeface="Arial" pitchFamily="34" charset="0"/>
              </a:rPr>
              <a:t>размещение группы для выполнения</a:t>
            </a:r>
          </a:p>
          <a:p>
            <a:r>
              <a:rPr lang="ru-RU" sz="2800" b="1" dirty="0">
                <a:latin typeface="Arial" pitchFamily="34" charset="0"/>
                <a:cs typeface="Arial" pitchFamily="34" charset="0"/>
              </a:rPr>
              <a:t>упражнений.</a:t>
            </a:r>
          </a:p>
          <a:p>
            <a:r>
              <a:rPr lang="ru-RU" sz="2800" b="1" dirty="0">
                <a:latin typeface="Arial" pitchFamily="34" charset="0"/>
                <a:cs typeface="Arial" pitchFamily="34" charset="0"/>
              </a:rPr>
              <a:t> Приемы обучения упражнению, создания</a:t>
            </a:r>
          </a:p>
          <a:p>
            <a:r>
              <a:rPr lang="ru-RU" sz="2800" b="1" dirty="0">
                <a:latin typeface="Arial" pitchFamily="34" charset="0"/>
                <a:cs typeface="Arial" pitchFamily="34" charset="0"/>
              </a:rPr>
              <a:t>представлений о нем.</a:t>
            </a:r>
          </a:p>
          <a:p>
            <a:r>
              <a:rPr lang="ru-RU" sz="2800" b="1" dirty="0">
                <a:latin typeface="Arial" pitchFamily="34" charset="0"/>
                <a:cs typeface="Arial" pitchFamily="34" charset="0"/>
              </a:rPr>
              <a:t> Приемы непосредственного проведения</a:t>
            </a:r>
          </a:p>
          <a:p>
            <a:r>
              <a:rPr lang="ru-RU" sz="2800" b="1" dirty="0">
                <a:latin typeface="Arial" pitchFamily="34" charset="0"/>
                <a:cs typeface="Arial" pitchFamily="34" charset="0"/>
              </a:rPr>
              <a:t>упражнения (подача команд для начала и</a:t>
            </a:r>
          </a:p>
          <a:p>
            <a:r>
              <a:rPr lang="ru-RU" sz="2800" b="1" dirty="0">
                <a:latin typeface="Arial" pitchFamily="34" charset="0"/>
                <a:cs typeface="Arial" pitchFamily="34" charset="0"/>
              </a:rPr>
              <a:t>окончания упражнения, подсчет).</a:t>
            </a:r>
          </a:p>
          <a:p>
            <a:r>
              <a:rPr lang="ru-RU" sz="2800" b="1" dirty="0">
                <a:latin typeface="Arial" pitchFamily="34" charset="0"/>
                <a:cs typeface="Arial" pitchFamily="34" charset="0"/>
              </a:rPr>
              <a:t> Приемы исправления ошибок.</a:t>
            </a:r>
          </a:p>
          <a:p>
            <a:r>
              <a:rPr lang="ru-RU" sz="2800" b="1" dirty="0">
                <a:latin typeface="Arial" pitchFamily="34" charset="0"/>
                <a:cs typeface="Arial" pitchFamily="34" charset="0"/>
              </a:rPr>
              <a:t> Приемы активизации внимания при</a:t>
            </a:r>
          </a:p>
          <a:p>
            <a:r>
              <a:rPr lang="ru-RU" sz="2800" b="1" dirty="0">
                <a:latin typeface="Arial" pitchFamily="34" charset="0"/>
                <a:cs typeface="Arial" pitchFamily="34" charset="0"/>
              </a:rPr>
              <a:t>выполнении упражнений.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476672"/>
            <a:ext cx="8208912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Формы организации</a:t>
            </a:r>
          </a:p>
          <a:p>
            <a:r>
              <a:rPr lang="ru-RU" sz="2800" b="1" dirty="0">
                <a:latin typeface="Arial" pitchFamily="34" charset="0"/>
                <a:cs typeface="Arial" pitchFamily="34" charset="0"/>
              </a:rPr>
              <a:t> всеми одновременно - фронтальная</a:t>
            </a:r>
          </a:p>
          <a:p>
            <a:r>
              <a:rPr lang="ru-RU" sz="2800" b="1" dirty="0">
                <a:latin typeface="Arial" pitchFamily="34" charset="0"/>
                <a:cs typeface="Arial" pitchFamily="34" charset="0"/>
              </a:rPr>
              <a:t>организация;</a:t>
            </a:r>
          </a:p>
          <a:p>
            <a:r>
              <a:rPr lang="ru-RU" sz="2800" b="1" dirty="0">
                <a:latin typeface="Arial" pitchFamily="34" charset="0"/>
                <a:cs typeface="Arial" pitchFamily="34" charset="0"/>
              </a:rPr>
              <a:t> по группам - групповая организация;</a:t>
            </a:r>
          </a:p>
          <a:p>
            <a:r>
              <a:rPr lang="ru-RU" sz="2800" b="1" dirty="0">
                <a:latin typeface="Arial" pitchFamily="34" charset="0"/>
                <a:cs typeface="Arial" pitchFamily="34" charset="0"/>
              </a:rPr>
              <a:t> по одному - индивидуальная организация.</a:t>
            </a:r>
          </a:p>
          <a:p>
            <a:r>
              <a:rPr lang="ru-RU" sz="2800" b="1" dirty="0">
                <a:latin typeface="Arial" pitchFamily="34" charset="0"/>
                <a:cs typeface="Arial" pitchFamily="34" charset="0"/>
              </a:rPr>
              <a:t> круговая (строго дозированная работа на</a:t>
            </a:r>
          </a:p>
          <a:p>
            <a:r>
              <a:rPr lang="ru-RU" sz="2800" b="1" dirty="0">
                <a:latin typeface="Arial" pitchFamily="34" charset="0"/>
                <a:cs typeface="Arial" pitchFamily="34" charset="0"/>
              </a:rPr>
              <a:t>станциях по карточкам)</a:t>
            </a:r>
          </a:p>
          <a:p>
            <a:r>
              <a:rPr lang="ru-RU" sz="2800" b="1" dirty="0">
                <a:latin typeface="Arial" pitchFamily="34" charset="0"/>
                <a:cs typeface="Arial" pitchFamily="34" charset="0"/>
              </a:rPr>
              <a:t> поточная (последовательное выполнение</a:t>
            </a:r>
          </a:p>
          <a:p>
            <a:r>
              <a:rPr lang="ru-RU" sz="2800" b="1" dirty="0">
                <a:latin typeface="Arial" pitchFamily="34" charset="0"/>
                <a:cs typeface="Arial" pitchFamily="34" charset="0"/>
              </a:rPr>
              <a:t>серии упражнений одного занимающегося</a:t>
            </a:r>
          </a:p>
          <a:p>
            <a:r>
              <a:rPr lang="ru-RU" sz="2800" b="1" dirty="0">
                <a:latin typeface="Arial" pitchFamily="34" charset="0"/>
                <a:cs typeface="Arial" pitchFamily="34" charset="0"/>
              </a:rPr>
              <a:t>за другим)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620688"/>
            <a:ext cx="8568952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Приемы обучения</a:t>
            </a:r>
          </a:p>
          <a:p>
            <a:r>
              <a:rPr lang="ru-RU" sz="2800" b="1" dirty="0">
                <a:latin typeface="Arial" pitchFamily="34" charset="0"/>
                <a:cs typeface="Arial" pitchFamily="34" charset="0"/>
              </a:rPr>
              <a:t> объяснение, при котором воспитатель</a:t>
            </a:r>
          </a:p>
          <a:p>
            <a:r>
              <a:rPr lang="ru-RU" sz="2800" b="1" dirty="0">
                <a:latin typeface="Arial" pitchFamily="34" charset="0"/>
                <a:cs typeface="Arial" pitchFamily="34" charset="0"/>
              </a:rPr>
              <a:t>говорит, что и на какой счет надо делать;</a:t>
            </a:r>
          </a:p>
          <a:p>
            <a:r>
              <a:rPr lang="ru-RU" sz="2800" b="1" dirty="0">
                <a:latin typeface="Arial" pitchFamily="34" charset="0"/>
                <a:cs typeface="Arial" pitchFamily="34" charset="0"/>
              </a:rPr>
              <a:t> показ, при котором воспитатель, не</a:t>
            </a:r>
          </a:p>
          <a:p>
            <a:r>
              <a:rPr lang="ru-RU" sz="2800" b="1" dirty="0">
                <a:latin typeface="Arial" pitchFamily="34" charset="0"/>
                <a:cs typeface="Arial" pitchFamily="34" charset="0"/>
              </a:rPr>
              <a:t>объясняя, показывает движения каждого</a:t>
            </a:r>
          </a:p>
          <a:p>
            <a:r>
              <a:rPr lang="ru-RU" sz="2800" b="1" dirty="0">
                <a:latin typeface="Arial" pitchFamily="34" charset="0"/>
                <a:cs typeface="Arial" pitchFamily="34" charset="0"/>
              </a:rPr>
              <a:t>счета;</a:t>
            </a:r>
          </a:p>
          <a:p>
            <a:r>
              <a:rPr lang="ru-RU" sz="2800" b="1" dirty="0">
                <a:latin typeface="Arial" pitchFamily="34" charset="0"/>
                <a:cs typeface="Arial" pitchFamily="34" charset="0"/>
              </a:rPr>
              <a:t> совмещенное объяснение и показ, при</a:t>
            </a:r>
          </a:p>
          <a:p>
            <a:r>
              <a:rPr lang="ru-RU" sz="2800" b="1" dirty="0">
                <a:latin typeface="Arial" pitchFamily="34" charset="0"/>
                <a:cs typeface="Arial" pitchFamily="34" charset="0"/>
              </a:rPr>
              <a:t>котором воспитатель показывает движения</a:t>
            </a:r>
          </a:p>
          <a:p>
            <a:r>
              <a:rPr lang="ru-RU" sz="2800" b="1" dirty="0">
                <a:latin typeface="Arial" pitchFamily="34" charset="0"/>
                <a:cs typeface="Arial" pitchFamily="34" charset="0"/>
              </a:rPr>
              <a:t>каждого счета, одновременно называя эти</a:t>
            </a:r>
          </a:p>
          <a:p>
            <a:r>
              <a:rPr lang="ru-RU" sz="2800" b="1" dirty="0">
                <a:latin typeface="Arial" pitchFamily="34" charset="0"/>
                <a:cs typeface="Arial" pitchFamily="34" charset="0"/>
              </a:rPr>
              <a:t>движения.</a:t>
            </a:r>
          </a:p>
          <a:p>
            <a:r>
              <a:rPr lang="ru-RU" sz="2800" b="1" dirty="0">
                <a:latin typeface="Arial" pitchFamily="34" charset="0"/>
                <a:cs typeface="Arial" pitchFamily="34" charset="0"/>
              </a:rPr>
              <a:t> показ по разделениям ( расчлененный)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1124744"/>
            <a:ext cx="842493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Особенности ОРУ</a:t>
            </a:r>
          </a:p>
          <a:p>
            <a:r>
              <a:rPr lang="ru-RU" sz="2800" dirty="0">
                <a:latin typeface="Arial" pitchFamily="34" charset="0"/>
                <a:cs typeface="Arial" pitchFamily="34" charset="0"/>
              </a:rPr>
              <a:t> </a:t>
            </a:r>
            <a:r>
              <a:rPr lang="ru-RU" sz="2800" b="1" dirty="0">
                <a:latin typeface="Arial" pitchFamily="34" charset="0"/>
                <a:cs typeface="Arial" pitchFamily="34" charset="0"/>
              </a:rPr>
              <a:t>Простота и доступность.</a:t>
            </a:r>
          </a:p>
          <a:p>
            <a:r>
              <a:rPr lang="ru-RU" sz="2800" b="1" dirty="0">
                <a:latin typeface="Arial" pitchFamily="34" charset="0"/>
                <a:cs typeface="Arial" pitchFamily="34" charset="0"/>
              </a:rPr>
              <a:t> Возможность избирательного воздействия</a:t>
            </a:r>
          </a:p>
          <a:p>
            <a:r>
              <a:rPr lang="ru-RU" sz="2800" b="1" dirty="0">
                <a:latin typeface="Arial" pitchFamily="34" charset="0"/>
                <a:cs typeface="Arial" pitchFamily="34" charset="0"/>
              </a:rPr>
              <a:t>на отдельные мышечные группы.</a:t>
            </a:r>
          </a:p>
          <a:p>
            <a:r>
              <a:rPr lang="ru-RU" sz="2800" b="1" dirty="0">
                <a:latin typeface="Arial" pitchFamily="34" charset="0"/>
                <a:cs typeface="Arial" pitchFamily="34" charset="0"/>
              </a:rPr>
              <a:t> Возможность строго дозировать нагрузки,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1052736"/>
            <a:ext cx="806489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latin typeface="Arial" pitchFamily="34" charset="0"/>
                <a:cs typeface="Arial" pitchFamily="34" charset="0"/>
              </a:rPr>
              <a:t> Показывать упражнения</a:t>
            </a:r>
          </a:p>
          <a:p>
            <a:pPr algn="ctr"/>
            <a:r>
              <a:rPr lang="ru-RU" sz="2800" b="1" dirty="0">
                <a:latin typeface="Arial" pitchFamily="34" charset="0"/>
                <a:cs typeface="Arial" pitchFamily="34" charset="0"/>
              </a:rPr>
              <a:t>нужно стоя лицом к группе,</a:t>
            </a:r>
          </a:p>
          <a:p>
            <a:pPr algn="ctr"/>
            <a:r>
              <a:rPr lang="ru-RU" sz="2800" b="1" dirty="0">
                <a:latin typeface="Arial" pitchFamily="34" charset="0"/>
                <a:cs typeface="Arial" pitchFamily="34" charset="0"/>
              </a:rPr>
              <a:t>следует зеркально, то есть</a:t>
            </a:r>
          </a:p>
          <a:p>
            <a:pPr algn="ctr"/>
            <a:r>
              <a:rPr lang="ru-RU" sz="2800" b="1" dirty="0">
                <a:latin typeface="Arial" pitchFamily="34" charset="0"/>
                <a:cs typeface="Arial" pitchFamily="34" charset="0"/>
              </a:rPr>
              <a:t>говорить "вправо", а делать</a:t>
            </a:r>
          </a:p>
          <a:p>
            <a:pPr algn="ctr"/>
            <a:r>
              <a:rPr lang="ru-RU" sz="2800" b="1" dirty="0">
                <a:latin typeface="Arial" pitchFamily="34" charset="0"/>
                <a:cs typeface="Arial" pitchFamily="34" charset="0"/>
              </a:rPr>
              <a:t>влево.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692696"/>
            <a:ext cx="8352928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Особенность проведения в младшем возрасте</a:t>
            </a:r>
          </a:p>
          <a:p>
            <a:r>
              <a:rPr lang="ru-RU" sz="2800" b="1" dirty="0">
                <a:latin typeface="Arial" pitchFamily="34" charset="0"/>
                <a:cs typeface="Arial" pitchFamily="34" charset="0"/>
              </a:rPr>
              <a:t> С детьми младшего возраста используется</a:t>
            </a:r>
          </a:p>
          <a:p>
            <a:r>
              <a:rPr lang="ru-RU" sz="2800" b="1" dirty="0">
                <a:latin typeface="Arial" pitchFamily="34" charset="0"/>
                <a:cs typeface="Arial" pitchFamily="34" charset="0"/>
              </a:rPr>
              <a:t>одновременное исполнение упражнения</a:t>
            </a:r>
          </a:p>
          <a:p>
            <a:r>
              <a:rPr lang="ru-RU" sz="2800" b="1" dirty="0">
                <a:latin typeface="Arial" pitchFamily="34" charset="0"/>
                <a:cs typeface="Arial" pitchFamily="34" charset="0"/>
              </a:rPr>
              <a:t>педагога с детьми без счета</a:t>
            </a:r>
          </a:p>
          <a:p>
            <a:r>
              <a:rPr lang="ru-RU" sz="2800" b="1" dirty="0">
                <a:latin typeface="Arial" pitchFamily="34" charset="0"/>
                <a:cs typeface="Arial" pitchFamily="34" charset="0"/>
              </a:rPr>
              <a:t> Упражнения носят имитационный характер</a:t>
            </a:r>
          </a:p>
          <a:p>
            <a:r>
              <a:rPr lang="ru-RU" sz="2800" b="1" dirty="0">
                <a:latin typeface="Arial" pitchFamily="34" charset="0"/>
                <a:cs typeface="Arial" pitchFamily="34" charset="0"/>
              </a:rPr>
              <a:t> Педагог выполняет упражнения вместе с</a:t>
            </a:r>
          </a:p>
          <a:p>
            <a:r>
              <a:rPr lang="ru-RU" sz="2800" b="1" dirty="0">
                <a:latin typeface="Arial" pitchFamily="34" charset="0"/>
                <a:cs typeface="Arial" pitchFamily="34" charset="0"/>
              </a:rPr>
              <a:t>детьми проговаривая все движения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548680"/>
            <a:ext cx="8640960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Приемы исправления ошибок</a:t>
            </a:r>
          </a:p>
          <a:p>
            <a:r>
              <a:rPr lang="ru-RU" sz="2800" b="1" dirty="0">
                <a:latin typeface="Arial" pitchFamily="34" charset="0"/>
                <a:cs typeface="Arial" pitchFamily="34" charset="0"/>
              </a:rPr>
              <a:t> Прекратив выполнение упражнения, дав</a:t>
            </a:r>
          </a:p>
          <a:p>
            <a:r>
              <a:rPr lang="ru-RU" sz="2800" b="1" dirty="0">
                <a:latin typeface="Arial" pitchFamily="34" charset="0"/>
                <a:cs typeface="Arial" pitchFamily="34" charset="0"/>
              </a:rPr>
              <a:t>команду "Стой!" или "Остановись!",</a:t>
            </a:r>
          </a:p>
          <a:p>
            <a:r>
              <a:rPr lang="ru-RU" sz="2800" b="1" dirty="0">
                <a:latin typeface="Arial" pitchFamily="34" charset="0"/>
                <a:cs typeface="Arial" pitchFamily="34" charset="0"/>
              </a:rPr>
              <a:t> Подсказ индивидуальный или всей группе</a:t>
            </a:r>
          </a:p>
          <a:p>
            <a:r>
              <a:rPr lang="ru-RU" sz="2800" b="1" dirty="0">
                <a:latin typeface="Arial" pitchFamily="34" charset="0"/>
                <a:cs typeface="Arial" pitchFamily="34" charset="0"/>
              </a:rPr>
              <a:t> Подсказывающий показ, не прерывая подсчета.</a:t>
            </a:r>
          </a:p>
          <a:p>
            <a:r>
              <a:rPr lang="ru-RU" sz="2800" b="1" dirty="0">
                <a:latin typeface="Arial" pitchFamily="34" charset="0"/>
                <a:cs typeface="Arial" pitchFamily="34" charset="0"/>
              </a:rPr>
              <a:t> Указания даются в темпе выполнения, </a:t>
            </a: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вместо какого </a:t>
            </a:r>
            <a:r>
              <a:rPr lang="ru-RU" sz="2800" b="1" dirty="0">
                <a:latin typeface="Arial" pitchFamily="34" charset="0"/>
                <a:cs typeface="Arial" pitchFamily="34" charset="0"/>
              </a:rPr>
              <a:t>- либо </a:t>
            </a: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счета.</a:t>
            </a:r>
            <a:endParaRPr lang="ru-RU" sz="2800" b="1" dirty="0">
              <a:latin typeface="Arial" pitchFamily="34" charset="0"/>
              <a:cs typeface="Arial" pitchFamily="34" charset="0"/>
            </a:endParaRPr>
          </a:p>
          <a:p>
            <a:r>
              <a:rPr lang="ru-RU" sz="2800" b="1" dirty="0">
                <a:latin typeface="Arial" pitchFamily="34" charset="0"/>
                <a:cs typeface="Arial" pitchFamily="34" charset="0"/>
              </a:rPr>
              <a:t> Подсказ движений вместо подсчета в начале</a:t>
            </a:r>
          </a:p>
          <a:p>
            <a:r>
              <a:rPr lang="ru-RU" sz="2800" b="1" dirty="0">
                <a:latin typeface="Arial" pitchFamily="34" charset="0"/>
                <a:cs typeface="Arial" pitchFamily="34" charset="0"/>
              </a:rPr>
              <a:t>исполнения упражнения (без счета).</a:t>
            </a:r>
          </a:p>
          <a:p>
            <a:r>
              <a:rPr lang="ru-RU" sz="2800" b="1" dirty="0">
                <a:latin typeface="Arial" pitchFamily="34" charset="0"/>
                <a:cs typeface="Arial" pitchFamily="34" charset="0"/>
              </a:rPr>
              <a:t> В случае, если упражнение плохо понято,</a:t>
            </a:r>
          </a:p>
          <a:p>
            <a:r>
              <a:rPr lang="ru-RU" sz="2800" b="1" dirty="0">
                <a:latin typeface="Arial" pitchFamily="34" charset="0"/>
                <a:cs typeface="Arial" pitchFamily="34" charset="0"/>
              </a:rPr>
              <a:t>целесообразно после остановки повторить его</a:t>
            </a:r>
          </a:p>
          <a:p>
            <a:r>
              <a:rPr lang="ru-RU" sz="2800" b="1" dirty="0">
                <a:latin typeface="Arial" pitchFamily="34" charset="0"/>
                <a:cs typeface="Arial" pitchFamily="34" charset="0"/>
              </a:rPr>
              <a:t>по разделениям.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692696"/>
            <a:ext cx="8352928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Контроль за качеством выполнения упражнений</a:t>
            </a:r>
          </a:p>
          <a:p>
            <a:r>
              <a:rPr lang="ru-RU" sz="2800" b="1" dirty="0">
                <a:latin typeface="Arial" pitchFamily="34" charset="0"/>
                <a:cs typeface="Arial" pitchFamily="34" charset="0"/>
              </a:rPr>
              <a:t> Важнейшее условие адекватности их</a:t>
            </a:r>
          </a:p>
          <a:p>
            <a:r>
              <a:rPr lang="ru-RU" sz="2800" b="1" dirty="0">
                <a:latin typeface="Arial" pitchFamily="34" charset="0"/>
                <a:cs typeface="Arial" pitchFamily="34" charset="0"/>
              </a:rPr>
              <a:t>воздействия, так как неточное выполнение</a:t>
            </a:r>
          </a:p>
          <a:p>
            <a:r>
              <a:rPr lang="ru-RU" sz="2800" b="1" dirty="0">
                <a:latin typeface="Arial" pitchFamily="34" charset="0"/>
                <a:cs typeface="Arial" pitchFamily="34" charset="0"/>
              </a:rPr>
              <a:t>движений по направлению, амплитуде,</a:t>
            </a:r>
          </a:p>
          <a:p>
            <a:r>
              <a:rPr lang="ru-RU" sz="2800" b="1" dirty="0">
                <a:latin typeface="Arial" pitchFamily="34" charset="0"/>
                <a:cs typeface="Arial" pitchFamily="34" charset="0"/>
              </a:rPr>
              <a:t>степени мышечных напряжений приводит к</a:t>
            </a:r>
          </a:p>
          <a:p>
            <a:r>
              <a:rPr lang="ru-RU" sz="2800" b="1" dirty="0">
                <a:latin typeface="Arial" pitchFamily="34" charset="0"/>
                <a:cs typeface="Arial" pitchFamily="34" charset="0"/>
              </a:rPr>
              <a:t>искажению смысла упражнений.</a:t>
            </a:r>
          </a:p>
          <a:p>
            <a:r>
              <a:rPr lang="ru-RU" sz="2800" b="1" dirty="0">
                <a:latin typeface="Arial" pitchFamily="34" charset="0"/>
                <a:cs typeface="Arial" pitchFamily="34" charset="0"/>
              </a:rPr>
              <a:t> Отличным методом самокоррекции</a:t>
            </a:r>
          </a:p>
          <a:p>
            <a:r>
              <a:rPr lang="ru-RU" sz="2800" b="1" dirty="0">
                <a:latin typeface="Arial" pitchFamily="34" charset="0"/>
                <a:cs typeface="Arial" pitchFamily="34" charset="0"/>
              </a:rPr>
              <a:t>движений является работа перед зеркалом.</a:t>
            </a:r>
          </a:p>
          <a:p>
            <a:r>
              <a:rPr lang="ru-RU" sz="2800" b="1" dirty="0">
                <a:latin typeface="Arial" pitchFamily="34" charset="0"/>
                <a:cs typeface="Arial" pitchFamily="34" charset="0"/>
              </a:rPr>
              <a:t> Затем, когда упражнение освоено зеркало</a:t>
            </a:r>
          </a:p>
          <a:p>
            <a:r>
              <a:rPr lang="ru-RU" sz="2800" b="1" dirty="0">
                <a:latin typeface="Arial" pitchFamily="34" charset="0"/>
                <a:cs typeface="Arial" pitchFamily="34" charset="0"/>
              </a:rPr>
              <a:t>необходимо убрать!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476672"/>
            <a:ext cx="8208912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Способы (приемы) активизации внимания</a:t>
            </a:r>
          </a:p>
          <a:p>
            <a:r>
              <a:rPr lang="ru-RU" sz="2800" b="1" dirty="0">
                <a:latin typeface="Arial" pitchFamily="34" charset="0"/>
                <a:cs typeface="Arial" pitchFamily="34" charset="0"/>
              </a:rPr>
              <a:t> а) выполнение упражнений при различном</a:t>
            </a:r>
          </a:p>
          <a:p>
            <a:r>
              <a:rPr lang="ru-RU" sz="2800" b="1" dirty="0">
                <a:latin typeface="Arial" pitchFamily="34" charset="0"/>
                <a:cs typeface="Arial" pitchFamily="34" charset="0"/>
              </a:rPr>
              <a:t>размещении занимающихся. (воспитатель</a:t>
            </a:r>
          </a:p>
          <a:p>
            <a:r>
              <a:rPr lang="ru-RU" sz="2800" b="1" dirty="0">
                <a:latin typeface="Arial" pitchFamily="34" charset="0"/>
                <a:cs typeface="Arial" pitchFamily="34" charset="0"/>
              </a:rPr>
              <a:t>поворачивает одну колону направо, другую</a:t>
            </a:r>
          </a:p>
          <a:p>
            <a:r>
              <a:rPr lang="ru-RU" sz="2800" b="1" dirty="0">
                <a:latin typeface="Arial" pitchFamily="34" charset="0"/>
                <a:cs typeface="Arial" pitchFamily="34" charset="0"/>
              </a:rPr>
              <a:t>налево,).</a:t>
            </a:r>
          </a:p>
          <a:p>
            <a:r>
              <a:rPr lang="ru-RU" sz="2800" b="1" dirty="0">
                <a:latin typeface="Arial" pitchFamily="34" charset="0"/>
                <a:cs typeface="Arial" pitchFamily="34" charset="0"/>
              </a:rPr>
              <a:t> б) выполнение упражнений с закрытыми</a:t>
            </a:r>
          </a:p>
          <a:p>
            <a:r>
              <a:rPr lang="ru-RU" sz="2800" b="1" dirty="0">
                <a:latin typeface="Arial" pitchFamily="34" charset="0"/>
                <a:cs typeface="Arial" pitchFamily="34" charset="0"/>
              </a:rPr>
              <a:t>глазами.</a:t>
            </a:r>
          </a:p>
          <a:p>
            <a:r>
              <a:rPr lang="ru-RU" sz="2800" b="1" dirty="0">
                <a:latin typeface="Arial" pitchFamily="34" charset="0"/>
                <a:cs typeface="Arial" pitchFamily="34" charset="0"/>
              </a:rPr>
              <a:t> в) включение на последние счеты</a:t>
            </a:r>
          </a:p>
          <a:p>
            <a:r>
              <a:rPr lang="ru-RU" sz="2800" b="1" dirty="0">
                <a:latin typeface="Arial" pitchFamily="34" charset="0"/>
                <a:cs typeface="Arial" pitchFamily="34" charset="0"/>
              </a:rPr>
              <a:t>упражнений перестроений (поворотов,</a:t>
            </a:r>
          </a:p>
          <a:p>
            <a:r>
              <a:rPr lang="ru-RU" sz="2800" b="1" dirty="0">
                <a:latin typeface="Arial" pitchFamily="34" charset="0"/>
                <a:cs typeface="Arial" pitchFamily="34" charset="0"/>
              </a:rPr>
              <a:t>смены мест колонн или шеренг);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548680"/>
            <a:ext cx="889248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Приемы активизации внимания</a:t>
            </a:r>
          </a:p>
          <a:p>
            <a:r>
              <a:rPr lang="ru-RU" sz="2400" b="1" dirty="0">
                <a:latin typeface="Arial" pitchFamily="34" charset="0"/>
                <a:cs typeface="Arial" pitchFamily="34" charset="0"/>
              </a:rPr>
              <a:t> г) выполнение упражнений с фиксацией отдельных</a:t>
            </a:r>
          </a:p>
          <a:p>
            <a:r>
              <a:rPr lang="ru-RU" sz="2400" b="1" dirty="0">
                <a:latin typeface="Arial" pitchFamily="34" charset="0"/>
                <a:cs typeface="Arial" pitchFamily="34" charset="0"/>
              </a:rPr>
              <a:t>положений;</a:t>
            </a:r>
          </a:p>
          <a:p>
            <a:r>
              <a:rPr lang="ru-RU" sz="2400" b="1" dirty="0">
                <a:latin typeface="Arial" pitchFamily="34" charset="0"/>
                <a:cs typeface="Arial" pitchFamily="34" charset="0"/>
              </a:rPr>
              <a:t> д) включение в упражнения хлопков руками или 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других контрольных </a:t>
            </a:r>
            <a:r>
              <a:rPr lang="ru-RU" sz="2400" b="1" dirty="0">
                <a:latin typeface="Arial" pitchFamily="34" charset="0"/>
                <a:cs typeface="Arial" pitchFamily="34" charset="0"/>
              </a:rPr>
              <a:t>ориентиров;</a:t>
            </a:r>
          </a:p>
          <a:p>
            <a:r>
              <a:rPr lang="ru-RU" sz="2400" b="1" dirty="0">
                <a:latin typeface="Arial" pitchFamily="34" charset="0"/>
                <a:cs typeface="Arial" pitchFamily="34" charset="0"/>
              </a:rPr>
              <a:t> е) изменение ритма движений в ходе одного и того же</a:t>
            </a:r>
          </a:p>
          <a:p>
            <a:r>
              <a:rPr lang="ru-RU" sz="2400" b="1" dirty="0">
                <a:latin typeface="Arial" pitchFamily="34" charset="0"/>
                <a:cs typeface="Arial" pitchFamily="34" charset="0"/>
              </a:rPr>
              <a:t>упражнения;</a:t>
            </a:r>
          </a:p>
          <a:p>
            <a:r>
              <a:rPr lang="ru-RU" sz="2400" b="1" dirty="0">
                <a:latin typeface="Arial" pitchFamily="34" charset="0"/>
                <a:cs typeface="Arial" pitchFamily="34" charset="0"/>
              </a:rPr>
              <a:t> ж) чередование выполнения упражнений в разном 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темпе (каждое </a:t>
            </a:r>
            <a:r>
              <a:rPr lang="ru-RU" sz="2400" b="1" dirty="0">
                <a:latin typeface="Arial" pitchFamily="34" charset="0"/>
                <a:cs typeface="Arial" pitchFamily="34" charset="0"/>
              </a:rPr>
              <a:t>движение на два счета - на один счет - вновь 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на два </a:t>
            </a:r>
            <a:r>
              <a:rPr lang="ru-RU" sz="2400" b="1" dirty="0">
                <a:latin typeface="Arial" pitchFamily="34" charset="0"/>
                <a:cs typeface="Arial" pitchFamily="34" charset="0"/>
              </a:rPr>
              <a:t>счета);</a:t>
            </a:r>
          </a:p>
          <a:p>
            <a:r>
              <a:rPr lang="ru-RU" sz="2400" b="1" dirty="0">
                <a:latin typeface="Arial" pitchFamily="34" charset="0"/>
                <a:cs typeface="Arial" pitchFamily="34" charset="0"/>
              </a:rPr>
              <a:t> з) чередование выполнения упражнений с подсчетом 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и без </a:t>
            </a:r>
            <a:r>
              <a:rPr lang="ru-RU" sz="2400" b="1" dirty="0">
                <a:latin typeface="Arial" pitchFamily="34" charset="0"/>
                <a:cs typeface="Arial" pitchFamily="34" charset="0"/>
              </a:rPr>
              <a:t>него;</a:t>
            </a:r>
          </a:p>
          <a:p>
            <a:r>
              <a:rPr lang="ru-RU" sz="2400" b="1" dirty="0">
                <a:latin typeface="Arial" pitchFamily="34" charset="0"/>
                <a:cs typeface="Arial" pitchFamily="34" charset="0"/>
              </a:rPr>
              <a:t> и) применение игрового сигнала типа "запрещенная</a:t>
            </a:r>
          </a:p>
          <a:p>
            <a:r>
              <a:rPr lang="ru-RU" sz="2400" b="1" dirty="0">
                <a:latin typeface="Arial" pitchFamily="34" charset="0"/>
                <a:cs typeface="Arial" pitchFamily="34" charset="0"/>
              </a:rPr>
              <a:t>поза".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548680"/>
            <a:ext cx="835292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Нагрузка регулируется за счет</a:t>
            </a:r>
          </a:p>
          <a:p>
            <a:r>
              <a:rPr lang="ru-RU" sz="2800" b="1" dirty="0">
                <a:latin typeface="Arial" pitchFamily="34" charset="0"/>
                <a:cs typeface="Arial" pitchFamily="34" charset="0"/>
              </a:rPr>
              <a:t>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800" b="1" dirty="0">
                <a:latin typeface="Arial" pitchFamily="34" charset="0"/>
                <a:cs typeface="Arial" pitchFamily="34" charset="0"/>
              </a:rPr>
              <a:t>содержания упражнения</a:t>
            </a:r>
          </a:p>
          <a:p>
            <a:r>
              <a:rPr lang="ru-RU" sz="2800" b="1" dirty="0">
                <a:latin typeface="Arial" pitchFamily="34" charset="0"/>
                <a:cs typeface="Arial" pitchFamily="34" charset="0"/>
              </a:rPr>
              <a:t> количества упражнений в комплексе</a:t>
            </a:r>
          </a:p>
          <a:p>
            <a:r>
              <a:rPr lang="ru-RU" sz="2800" b="1" dirty="0">
                <a:latin typeface="Arial" pitchFamily="34" charset="0"/>
                <a:cs typeface="Arial" pitchFamily="34" charset="0"/>
              </a:rPr>
              <a:t> количества повторений каждого</a:t>
            </a:r>
          </a:p>
          <a:p>
            <a:r>
              <a:rPr lang="ru-RU" sz="2800" b="1" dirty="0">
                <a:latin typeface="Arial" pitchFamily="34" charset="0"/>
                <a:cs typeface="Arial" pitchFamily="34" charset="0"/>
              </a:rPr>
              <a:t>упражнения</a:t>
            </a:r>
          </a:p>
          <a:p>
            <a:r>
              <a:rPr lang="ru-RU" sz="2800" b="1" dirty="0">
                <a:latin typeface="Arial" pitchFamily="34" charset="0"/>
                <a:cs typeface="Arial" pitchFamily="34" charset="0"/>
              </a:rPr>
              <a:t> интервалов отдыха</a:t>
            </a:r>
          </a:p>
          <a:p>
            <a:r>
              <a:rPr lang="ru-RU" sz="2800" b="1" dirty="0">
                <a:latin typeface="Arial" pitchFamily="34" charset="0"/>
                <a:cs typeface="Arial" pitchFamily="34" charset="0"/>
              </a:rPr>
              <a:t> темпа</a:t>
            </a:r>
          </a:p>
          <a:p>
            <a:r>
              <a:rPr lang="ru-RU" sz="2800" b="1" dirty="0">
                <a:latin typeface="Arial" pitchFamily="34" charset="0"/>
                <a:cs typeface="Arial" pitchFamily="34" charset="0"/>
              </a:rPr>
              <a:t> характера выполнения упражнений</a:t>
            </a:r>
          </a:p>
          <a:p>
            <a:r>
              <a:rPr lang="ru-RU" sz="2800" b="1" dirty="0">
                <a:latin typeface="Arial" pitchFamily="34" charset="0"/>
                <a:cs typeface="Arial" pitchFamily="34" charset="0"/>
              </a:rPr>
              <a:t> исходных положений.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260648"/>
            <a:ext cx="8424936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>
                <a:solidFill>
                  <a:srgbClr val="C00000"/>
                </a:solidFill>
              </a:rPr>
              <a:t>Классификация ОРУ</a:t>
            </a:r>
          </a:p>
          <a:p>
            <a:r>
              <a:rPr lang="ru-RU" sz="2800" b="1" dirty="0"/>
              <a:t> </a:t>
            </a:r>
            <a:r>
              <a:rPr lang="ru-RU" sz="2800" b="1" dirty="0">
                <a:solidFill>
                  <a:srgbClr val="7030A0"/>
                </a:solidFill>
              </a:rPr>
              <a:t>По анатомическому признаку.</a:t>
            </a:r>
          </a:p>
          <a:p>
            <a:r>
              <a:rPr lang="ru-RU" sz="2800" b="1" dirty="0"/>
              <a:t> упражнения для рук и плечевого пояса;</a:t>
            </a:r>
          </a:p>
          <a:p>
            <a:r>
              <a:rPr lang="ru-RU" sz="2800" b="1" dirty="0"/>
              <a:t> упражнения для ног и тазового пояса;</a:t>
            </a:r>
          </a:p>
          <a:p>
            <a:r>
              <a:rPr lang="ru-RU" sz="2800" b="1" dirty="0"/>
              <a:t> упражнения для туловища и шеи;</a:t>
            </a:r>
          </a:p>
          <a:p>
            <a:r>
              <a:rPr lang="ru-RU" sz="2800" b="1" dirty="0"/>
              <a:t> </a:t>
            </a:r>
            <a:r>
              <a:rPr lang="ru-RU" sz="2800" b="1" dirty="0">
                <a:solidFill>
                  <a:srgbClr val="7030A0"/>
                </a:solidFill>
              </a:rPr>
              <a:t>Классификация по признаку </a:t>
            </a:r>
            <a:r>
              <a:rPr lang="ru-RU" sz="2800" b="1" dirty="0" smtClean="0">
                <a:solidFill>
                  <a:srgbClr val="7030A0"/>
                </a:solidFill>
              </a:rPr>
              <a:t>преимущественного воздействия</a:t>
            </a:r>
            <a:r>
              <a:rPr lang="ru-RU" sz="2800" b="1" dirty="0"/>
              <a:t>.</a:t>
            </a:r>
          </a:p>
          <a:p>
            <a:r>
              <a:rPr lang="ru-RU" sz="2800" b="1" dirty="0"/>
              <a:t> упражнения на силу;</a:t>
            </a:r>
          </a:p>
          <a:p>
            <a:r>
              <a:rPr lang="ru-RU" sz="2800" b="1" dirty="0"/>
              <a:t> упражнения на растягивания и упражнения на</a:t>
            </a:r>
          </a:p>
          <a:p>
            <a:r>
              <a:rPr lang="ru-RU" sz="2800" b="1" dirty="0"/>
              <a:t>расслабление;</a:t>
            </a:r>
          </a:p>
          <a:p>
            <a:r>
              <a:rPr lang="ru-RU" sz="2800" b="1" dirty="0"/>
              <a:t> упражнения на осанку;</a:t>
            </a:r>
          </a:p>
          <a:p>
            <a:r>
              <a:rPr lang="ru-RU" sz="2800" b="1" dirty="0"/>
              <a:t> упражнения на координацию;</a:t>
            </a:r>
          </a:p>
          <a:p>
            <a:r>
              <a:rPr lang="ru-RU" sz="2800" b="1" dirty="0"/>
              <a:t> дыхательные упражнения</a:t>
            </a:r>
            <a:r>
              <a:rPr lang="ru-RU" sz="2800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260648"/>
            <a:ext cx="8568952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Классификация ОРУ</a:t>
            </a:r>
          </a:p>
          <a:p>
            <a:r>
              <a:rPr lang="ru-RU" sz="2400" b="1" dirty="0">
                <a:latin typeface="Arial" pitchFamily="34" charset="0"/>
                <a:cs typeface="Arial" pitchFamily="34" charset="0"/>
              </a:rPr>
              <a:t> </a:t>
            </a:r>
            <a:r>
              <a:rPr lang="ru-RU" sz="2400" b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Классификация по признаку использования предметов </a:t>
            </a:r>
            <a:r>
              <a:rPr lang="ru-RU" sz="2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и снарядов</a:t>
            </a:r>
            <a:endParaRPr lang="ru-RU" sz="2400" b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2400" b="1" dirty="0">
                <a:latin typeface="Arial" pitchFamily="34" charset="0"/>
                <a:cs typeface="Arial" pitchFamily="34" charset="0"/>
              </a:rPr>
              <a:t> с предметами (палка, скакалка, гантели, набивной мячик 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и т.д</a:t>
            </a:r>
            <a:r>
              <a:rPr lang="ru-RU" sz="2400" b="1" dirty="0">
                <a:latin typeface="Arial" pitchFamily="34" charset="0"/>
                <a:cs typeface="Arial" pitchFamily="34" charset="0"/>
              </a:rPr>
              <a:t>.);</a:t>
            </a:r>
          </a:p>
          <a:p>
            <a:r>
              <a:rPr lang="ru-RU" sz="2400" b="1" dirty="0">
                <a:latin typeface="Arial" pitchFamily="34" charset="0"/>
                <a:cs typeface="Arial" pitchFamily="34" charset="0"/>
              </a:rPr>
              <a:t> на снарядах и со снарядами (гимнастическая стенка,</a:t>
            </a:r>
          </a:p>
          <a:p>
            <a:r>
              <a:rPr lang="ru-RU" sz="2400" b="1" dirty="0">
                <a:latin typeface="Arial" pitchFamily="34" charset="0"/>
                <a:cs typeface="Arial" pitchFamily="34" charset="0"/>
              </a:rPr>
              <a:t>скамейка, стул и др.),</a:t>
            </a:r>
          </a:p>
          <a:p>
            <a:r>
              <a:rPr lang="ru-RU" sz="2400" b="1" dirty="0">
                <a:latin typeface="Arial" pitchFamily="34" charset="0"/>
                <a:cs typeface="Arial" pitchFamily="34" charset="0"/>
              </a:rPr>
              <a:t> с использованием тренажеров.</a:t>
            </a:r>
          </a:p>
          <a:p>
            <a:r>
              <a:rPr lang="ru-RU" sz="2400" b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 Классификация по признаку организации группы.</a:t>
            </a:r>
          </a:p>
          <a:p>
            <a:r>
              <a:rPr lang="ru-RU" sz="2400" b="1" dirty="0">
                <a:latin typeface="Arial" pitchFamily="34" charset="0"/>
                <a:cs typeface="Arial" pitchFamily="34" charset="0"/>
              </a:rPr>
              <a:t> одиночные упражнения;</a:t>
            </a:r>
          </a:p>
          <a:p>
            <a:r>
              <a:rPr lang="ru-RU" sz="2400" b="1" dirty="0">
                <a:latin typeface="Arial" pitchFamily="34" charset="0"/>
                <a:cs typeface="Arial" pitchFamily="34" charset="0"/>
              </a:rPr>
              <a:t> упражнения, выполняемые вдвоем, втроем;</a:t>
            </a:r>
          </a:p>
          <a:p>
            <a:r>
              <a:rPr lang="ru-RU" sz="2400" b="1" dirty="0">
                <a:latin typeface="Arial" pitchFamily="34" charset="0"/>
                <a:cs typeface="Arial" pitchFamily="34" charset="0"/>
              </a:rPr>
              <a:t> упражнения в кругу в сцеплении;</a:t>
            </a:r>
          </a:p>
          <a:p>
            <a:r>
              <a:rPr lang="ru-RU" sz="2400" b="1" dirty="0">
                <a:latin typeface="Arial" pitchFamily="34" charset="0"/>
                <a:cs typeface="Arial" pitchFamily="34" charset="0"/>
              </a:rPr>
              <a:t> упражнения в сомкнутых колонах и шеренгах;</a:t>
            </a:r>
          </a:p>
          <a:p>
            <a:r>
              <a:rPr lang="ru-RU" sz="2400" b="1" dirty="0">
                <a:latin typeface="Arial" pitchFamily="34" charset="0"/>
                <a:cs typeface="Arial" pitchFamily="34" charset="0"/>
              </a:rPr>
              <a:t> упражнения в движении.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836712"/>
            <a:ext cx="8424936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Классификация ОРУ</a:t>
            </a:r>
          </a:p>
          <a:p>
            <a:r>
              <a:rPr lang="ru-RU" sz="28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 </a:t>
            </a:r>
            <a:r>
              <a:rPr lang="ru-RU" sz="2800" b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Классификация по </a:t>
            </a:r>
            <a:r>
              <a:rPr lang="ru-RU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исходным положениям</a:t>
            </a:r>
            <a:endParaRPr lang="ru-RU" sz="2800" b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2800" b="1" dirty="0">
                <a:latin typeface="Arial" pitchFamily="34" charset="0"/>
                <a:cs typeface="Arial" pitchFamily="34" charset="0"/>
              </a:rPr>
              <a:t> </a:t>
            </a: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800" b="1" dirty="0">
                <a:latin typeface="Arial" pitchFamily="34" charset="0"/>
                <a:cs typeface="Arial" pitchFamily="34" charset="0"/>
              </a:rPr>
              <a:t>упражнения, выполняемые из стоек;</a:t>
            </a:r>
          </a:p>
          <a:p>
            <a:r>
              <a:rPr lang="ru-RU" sz="2800" b="1" dirty="0">
                <a:latin typeface="Arial" pitchFamily="34" charset="0"/>
                <a:cs typeface="Arial" pitchFamily="34" charset="0"/>
              </a:rPr>
              <a:t> из седов;</a:t>
            </a:r>
          </a:p>
          <a:p>
            <a:r>
              <a:rPr lang="ru-RU" sz="2800" b="1" dirty="0">
                <a:latin typeface="Arial" pitchFamily="34" charset="0"/>
                <a:cs typeface="Arial" pitchFamily="34" charset="0"/>
              </a:rPr>
              <a:t> из приседов;</a:t>
            </a:r>
          </a:p>
          <a:p>
            <a:r>
              <a:rPr lang="ru-RU" sz="2800" b="1" dirty="0">
                <a:latin typeface="Arial" pitchFamily="34" charset="0"/>
                <a:cs typeface="Arial" pitchFamily="34" charset="0"/>
              </a:rPr>
              <a:t> из положений лежа, из упоров;</a:t>
            </a:r>
          </a:p>
          <a:p>
            <a:r>
              <a:rPr lang="ru-RU" sz="2800" b="1" dirty="0">
                <a:latin typeface="Arial" pitchFamily="34" charset="0"/>
                <a:cs typeface="Arial" pitchFamily="34" charset="0"/>
              </a:rPr>
              <a:t> из висов и т.д.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260648"/>
            <a:ext cx="8712968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При составлении комплекса соблюдаются</a:t>
            </a:r>
          </a:p>
          <a:p>
            <a:r>
              <a:rPr lang="ru-RU" sz="28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следующие правила:</a:t>
            </a:r>
          </a:p>
          <a:p>
            <a:r>
              <a:rPr lang="ru-RU" sz="2400" b="1" dirty="0">
                <a:latin typeface="Arial" pitchFamily="34" charset="0"/>
                <a:cs typeface="Arial" pitchFamily="34" charset="0"/>
              </a:rPr>
              <a:t> Ходьба и упражнения на осанку и укрепления свода стопы.</a:t>
            </a:r>
          </a:p>
          <a:p>
            <a:r>
              <a:rPr lang="ru-RU" sz="2400" b="1" dirty="0">
                <a:latin typeface="Arial" pitchFamily="34" charset="0"/>
                <a:cs typeface="Arial" pitchFamily="34" charset="0"/>
              </a:rPr>
              <a:t> Упражнения для различных частей тела и суставы в</a:t>
            </a:r>
          </a:p>
          <a:p>
            <a:r>
              <a:rPr lang="ru-RU" sz="2400" b="1" dirty="0">
                <a:latin typeface="Arial" pitchFamily="34" charset="0"/>
                <a:cs typeface="Arial" pitchFamily="34" charset="0"/>
              </a:rPr>
              <a:t>соответствии с анатомическим принципом.</a:t>
            </a:r>
          </a:p>
          <a:p>
            <a:r>
              <a:rPr lang="ru-RU" sz="2400" b="1" dirty="0">
                <a:latin typeface="Arial" pitchFamily="34" charset="0"/>
                <a:cs typeface="Arial" pitchFamily="34" charset="0"/>
              </a:rPr>
              <a:t> Комплекс завершается упражнениями 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преимущественно направленными </a:t>
            </a:r>
            <a:r>
              <a:rPr lang="ru-RU" sz="2400" b="1" dirty="0">
                <a:latin typeface="Arial" pitchFamily="34" charset="0"/>
                <a:cs typeface="Arial" pitchFamily="34" charset="0"/>
              </a:rPr>
              <a:t>на улучшение деятельности 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сердечно сосудистой </a:t>
            </a:r>
            <a:r>
              <a:rPr lang="ru-RU" sz="2400" b="1" dirty="0">
                <a:latin typeface="Arial" pitchFamily="34" charset="0"/>
                <a:cs typeface="Arial" pitchFamily="34" charset="0"/>
              </a:rPr>
              <a:t>системы (различные варианты прыжков и бега 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на месте </a:t>
            </a:r>
            <a:r>
              <a:rPr lang="ru-RU" sz="2400" b="1" dirty="0">
                <a:latin typeface="Arial" pitchFamily="34" charset="0"/>
                <a:cs typeface="Arial" pitchFamily="34" charset="0"/>
              </a:rPr>
              <a:t>с согласованными движениями рук и ног с</a:t>
            </a:r>
          </a:p>
          <a:p>
            <a:r>
              <a:rPr lang="ru-RU" sz="2400" b="1" dirty="0">
                <a:latin typeface="Arial" pitchFamily="34" charset="0"/>
                <a:cs typeface="Arial" pitchFamily="34" charset="0"/>
              </a:rPr>
              <a:t>обязательным переходом на ходьбу на месте)</a:t>
            </a:r>
          </a:p>
          <a:p>
            <a:r>
              <a:rPr lang="ru-RU" sz="2400" b="1" dirty="0">
                <a:latin typeface="Arial" pitchFamily="34" charset="0"/>
                <a:cs typeface="Arial" pitchFamily="34" charset="0"/>
              </a:rPr>
              <a:t> Упражнениями на дыхание и ощущение правильной осанки.</a:t>
            </a:r>
          </a:p>
          <a:p>
            <a:endParaRPr lang="ru-RU" sz="24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980728"/>
            <a:ext cx="864096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>
                <a:latin typeface="Arial" pitchFamily="34" charset="0"/>
                <a:cs typeface="Arial" pitchFamily="34" charset="0"/>
              </a:rPr>
              <a:t> В зависимости от степени доминирующего</a:t>
            </a:r>
          </a:p>
          <a:p>
            <a:r>
              <a:rPr lang="ru-RU" sz="2800" b="1" dirty="0">
                <a:latin typeface="Arial" pitchFamily="34" charset="0"/>
                <a:cs typeface="Arial" pitchFamily="34" charset="0"/>
              </a:rPr>
              <a:t>воздействия на отдельные группы мышц</a:t>
            </a:r>
          </a:p>
          <a:p>
            <a:r>
              <a:rPr lang="ru-RU" sz="2800" b="1" dirty="0">
                <a:latin typeface="Arial" pitchFamily="34" charset="0"/>
                <a:cs typeface="Arial" pitchFamily="34" charset="0"/>
              </a:rPr>
              <a:t>общеразвивающие упражнения</a:t>
            </a:r>
          </a:p>
          <a:p>
            <a:r>
              <a:rPr lang="ru-RU" sz="2800" b="1" dirty="0">
                <a:latin typeface="Arial" pitchFamily="34" charset="0"/>
                <a:cs typeface="Arial" pitchFamily="34" charset="0"/>
              </a:rPr>
              <a:t>классифицируются </a:t>
            </a:r>
            <a:r>
              <a:rPr lang="ru-RU" sz="28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по анатомическому</a:t>
            </a:r>
          </a:p>
          <a:p>
            <a:r>
              <a:rPr lang="ru-RU" sz="28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признаку:</a:t>
            </a:r>
          </a:p>
          <a:p>
            <a:r>
              <a:rPr lang="ru-RU" sz="2800" b="1" dirty="0">
                <a:latin typeface="Arial" pitchFamily="34" charset="0"/>
                <a:cs typeface="Arial" pitchFamily="34" charset="0"/>
              </a:rPr>
              <a:t> </a:t>
            </a:r>
            <a:r>
              <a:rPr lang="ru-RU" sz="2800" b="1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упражнения для мышц рук и плечевого пояса;</a:t>
            </a:r>
          </a:p>
          <a:p>
            <a:r>
              <a:rPr lang="ru-RU" sz="28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 </a:t>
            </a:r>
            <a:r>
              <a:rPr lang="ru-RU" sz="2800" b="1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упражнения для мышц туловища;</a:t>
            </a:r>
          </a:p>
          <a:p>
            <a:r>
              <a:rPr lang="ru-RU" sz="28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 </a:t>
            </a:r>
            <a:r>
              <a:rPr lang="ru-RU" sz="2800" b="1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упражнения для мышц ног.</a:t>
            </a:r>
            <a:endParaRPr lang="ru-RU" sz="28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404664"/>
            <a:ext cx="8496944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Критериями </a:t>
            </a:r>
            <a:r>
              <a:rPr lang="ru-RU" sz="28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правильного подбора являются:</a:t>
            </a:r>
          </a:p>
          <a:p>
            <a:r>
              <a:rPr lang="ru-RU" sz="2800" b="1" dirty="0">
                <a:latin typeface="Arial" pitchFamily="34" charset="0"/>
                <a:cs typeface="Arial" pitchFamily="34" charset="0"/>
              </a:rPr>
              <a:t> Учет возрастных особенностей детей в</a:t>
            </a:r>
          </a:p>
          <a:p>
            <a:r>
              <a:rPr lang="ru-RU" sz="2800" b="1" dirty="0">
                <a:latin typeface="Arial" pitchFamily="34" charset="0"/>
                <a:cs typeface="Arial" pitchFamily="34" charset="0"/>
              </a:rPr>
              <a:t>подборе сложности и </a:t>
            </a: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дозировки упражнений</a:t>
            </a:r>
            <a:r>
              <a:rPr lang="ru-RU" sz="2800" b="1" dirty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ru-RU" sz="2800" b="1" dirty="0">
                <a:latin typeface="Arial" pitchFamily="34" charset="0"/>
                <a:cs typeface="Arial" pitchFamily="34" charset="0"/>
              </a:rPr>
              <a:t> Согласованность движений </a:t>
            </a: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по анатомическому </a:t>
            </a:r>
            <a:r>
              <a:rPr lang="ru-RU" sz="2800" b="1" dirty="0">
                <a:latin typeface="Arial" pitchFamily="34" charset="0"/>
                <a:cs typeface="Arial" pitchFamily="34" charset="0"/>
              </a:rPr>
              <a:t>признаку.</a:t>
            </a:r>
          </a:p>
          <a:p>
            <a:r>
              <a:rPr lang="ru-RU" sz="2800" b="1" dirty="0">
                <a:latin typeface="Arial" pitchFamily="34" charset="0"/>
                <a:cs typeface="Arial" pitchFamily="34" charset="0"/>
              </a:rPr>
              <a:t> Учет анатомического принципа.</a:t>
            </a:r>
          </a:p>
          <a:p>
            <a:r>
              <a:rPr lang="ru-RU" sz="2800" b="1" dirty="0">
                <a:latin typeface="Arial" pitchFamily="34" charset="0"/>
                <a:cs typeface="Arial" pitchFamily="34" charset="0"/>
              </a:rPr>
              <a:t> Наличие разных </a:t>
            </a: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исходных положений</a:t>
            </a:r>
            <a:r>
              <a:rPr lang="ru-RU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44</TotalTime>
  <Words>1267</Words>
  <Application>Microsoft Office PowerPoint</Application>
  <PresentationFormat>Экран (4:3)</PresentationFormat>
  <Paragraphs>217</Paragraphs>
  <Slides>25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Трек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</vt:vector>
  </TitlesOfParts>
  <Company>DreamLair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.</dc:creator>
  <cp:lastModifiedBy>.</cp:lastModifiedBy>
  <cp:revision>6</cp:revision>
  <dcterms:created xsi:type="dcterms:W3CDTF">2015-04-13T17:10:14Z</dcterms:created>
  <dcterms:modified xsi:type="dcterms:W3CDTF">2015-04-14T08:13:39Z</dcterms:modified>
</cp:coreProperties>
</file>