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1" r:id="rId4"/>
    <p:sldId id="283" r:id="rId5"/>
    <p:sldId id="273" r:id="rId6"/>
    <p:sldId id="258" r:id="rId7"/>
    <p:sldId id="259" r:id="rId8"/>
    <p:sldId id="260" r:id="rId9"/>
    <p:sldId id="261" r:id="rId10"/>
    <p:sldId id="276" r:id="rId11"/>
    <p:sldId id="275" r:id="rId12"/>
    <p:sldId id="264" r:id="rId13"/>
    <p:sldId id="268" r:id="rId14"/>
    <p:sldId id="269" r:id="rId15"/>
    <p:sldId id="279" r:id="rId16"/>
    <p:sldId id="265" r:id="rId17"/>
    <p:sldId id="267" r:id="rId18"/>
    <p:sldId id="266" r:id="rId19"/>
    <p:sldId id="28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D8B088"/>
    <a:srgbClr val="800000"/>
    <a:srgbClr val="990000"/>
    <a:srgbClr val="2F4F37"/>
    <a:srgbClr val="C58A4F"/>
    <a:srgbClr val="996633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3CD5F9-C212-4F32-A2C3-BD0B15027A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4B5023-DEC1-4CCF-B479-957243C089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E0654-F99E-4ADE-9DEF-CFAEAC523AC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8F55ED-E95C-4047-8BD3-0E6AC56E034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5A16F3-4F8D-43A4-A84E-3A6D636BD3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2C328-2190-4FB3-8A98-C772E0BEA8B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669BB2-A7E7-4ABB-9B46-936BCFF159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311A37-E2C9-4D2B-B1A2-F338C30467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790106-6931-4F4B-9946-A90ABCFC29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C25A67-9143-4CE9-933D-E73CDD383F2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4132AC-F85F-46E2-A032-E48E996715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B39EBD5-1B7B-40AA-8BEA-58AA4BD4A87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&#1088;&#1072;&#1073;&#1086;&#1095;&#1080;&#1081;%20&#1089;&#1090;&#1086;&#1083;%20windows%207\&#1092;&#1080;&#1079;&#1084;&#1080;&#1085;&#1091;&#1090;&#1082;&#1080;\&#1060;&#1080;&#1079;&#1084;&#1080;&#1085;&#1091;&#1090;&#1082;&#1072;&#1044;&#1054;&#1046;&#1044;&#1068;\&#1044;&#1086;&#1078;&#1076;&#1100;.mp3" TargetMode="Externa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&#1088;&#1072;&#1073;&#1086;&#1095;&#1080;&#1081;%20&#1089;&#1090;&#1086;&#1083;%20windows%207\&#1083;&#1080;&#1095;&#1085;&#1099;&#1077;%20&#1088;&#1072;&#1073;&#1086;&#1090;&#1099;\&#1043;&#1088;&#1072;&#1084;&#1084;.%20&#1086;&#1089;&#1085;&#1086;&#1074;&#1072;%20&#1087;&#1088;&#1077;&#1076;-&#1103;\&#1074;&#1086;&#1088;&#1086;&#1073;&#1077;&#1081;.wav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88;&#1072;&#1073;&#1086;&#1095;&#1080;&#1081;%20&#1089;&#1090;&#1086;&#1083;%20windows%207\&#1083;&#1080;&#1095;&#1085;&#1099;&#1077;%20&#1088;&#1072;&#1073;&#1086;&#1090;&#1099;\&#1043;&#1088;&#1072;&#1084;&#1084;.%20&#1086;&#1089;&#1085;&#1086;&#1074;&#1072;%20&#1087;&#1088;&#1077;&#1076;-&#1103;\soroka.mp3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&#1088;&#1072;&#1073;&#1086;&#1095;&#1080;&#1081;%20&#1089;&#1090;&#1086;&#1083;%20windows%207\&#1083;&#1080;&#1095;&#1085;&#1099;&#1077;%20&#1088;&#1072;&#1073;&#1086;&#1090;&#1099;\&#1043;&#1088;&#1072;&#1084;&#1084;.%20&#1086;&#1089;&#1085;&#1086;&#1074;&#1072;%20&#1087;&#1088;&#1077;&#1076;-&#1103;\vorona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09600" y="1295400"/>
            <a:ext cx="7772400" cy="2819400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FF00"/>
                </a:solidFill>
              </a:rPr>
              <a:t>Урок русского языка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4800" i="1" dirty="0" smtClean="0">
                <a:solidFill>
                  <a:srgbClr val="FFFF00"/>
                </a:solidFill>
              </a:rPr>
              <a:t>«Грамматическая основа предложения» </a:t>
            </a:r>
            <a:br>
              <a:rPr lang="ru-RU" sz="4800" i="1" dirty="0" smtClean="0">
                <a:solidFill>
                  <a:srgbClr val="FFFF00"/>
                </a:solidFill>
              </a:rPr>
            </a:br>
            <a:r>
              <a:rPr lang="ru-RU" sz="4800" i="1" dirty="0" smtClean="0">
                <a:solidFill>
                  <a:srgbClr val="FFFF00"/>
                </a:solidFill>
              </a:rPr>
              <a:t>2 класс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267200"/>
            <a:ext cx="6400800" cy="13716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Программа 2100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rgbClr val="9CB86E"/>
            </a:gs>
            <a:gs pos="100000">
              <a:srgbClr val="156B13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 descr="Крупное конфетти"/>
          <p:cNvSpPr>
            <a:spLocks/>
          </p:cNvSpPr>
          <p:nvPr/>
        </p:nvSpPr>
        <p:spPr bwMode="auto">
          <a:xfrm>
            <a:off x="1403350" y="6019800"/>
            <a:ext cx="5616575" cy="1152525"/>
          </a:xfrm>
          <a:custGeom>
            <a:avLst/>
            <a:gdLst>
              <a:gd name="T0" fmla="*/ 86 w 5050"/>
              <a:gd name="T1" fmla="*/ 329 h 567"/>
              <a:gd name="T2" fmla="*/ 152 w 5050"/>
              <a:gd name="T3" fmla="*/ 255 h 567"/>
              <a:gd name="T4" fmla="*/ 201 w 5050"/>
              <a:gd name="T5" fmla="*/ 222 h 567"/>
              <a:gd name="T6" fmla="*/ 292 w 5050"/>
              <a:gd name="T7" fmla="*/ 165 h 567"/>
              <a:gd name="T8" fmla="*/ 317 w 5050"/>
              <a:gd name="T9" fmla="*/ 148 h 567"/>
              <a:gd name="T10" fmla="*/ 341 w 5050"/>
              <a:gd name="T11" fmla="*/ 140 h 567"/>
              <a:gd name="T12" fmla="*/ 374 w 5050"/>
              <a:gd name="T13" fmla="*/ 107 h 567"/>
              <a:gd name="T14" fmla="*/ 522 w 5050"/>
              <a:gd name="T15" fmla="*/ 74 h 567"/>
              <a:gd name="T16" fmla="*/ 596 w 5050"/>
              <a:gd name="T17" fmla="*/ 41 h 567"/>
              <a:gd name="T18" fmla="*/ 1156 w 5050"/>
              <a:gd name="T19" fmla="*/ 50 h 567"/>
              <a:gd name="T20" fmla="*/ 1386 w 5050"/>
              <a:gd name="T21" fmla="*/ 17 h 567"/>
              <a:gd name="T22" fmla="*/ 1576 w 5050"/>
              <a:gd name="T23" fmla="*/ 0 h 567"/>
              <a:gd name="T24" fmla="*/ 2004 w 5050"/>
              <a:gd name="T25" fmla="*/ 8 h 567"/>
              <a:gd name="T26" fmla="*/ 2086 w 5050"/>
              <a:gd name="T27" fmla="*/ 66 h 567"/>
              <a:gd name="T28" fmla="*/ 2316 w 5050"/>
              <a:gd name="T29" fmla="*/ 74 h 567"/>
              <a:gd name="T30" fmla="*/ 2407 w 5050"/>
              <a:gd name="T31" fmla="*/ 107 h 567"/>
              <a:gd name="T32" fmla="*/ 2497 w 5050"/>
              <a:gd name="T33" fmla="*/ 99 h 567"/>
              <a:gd name="T34" fmla="*/ 2596 w 5050"/>
              <a:gd name="T35" fmla="*/ 66 h 567"/>
              <a:gd name="T36" fmla="*/ 2999 w 5050"/>
              <a:gd name="T37" fmla="*/ 50 h 567"/>
              <a:gd name="T38" fmla="*/ 3205 w 5050"/>
              <a:gd name="T39" fmla="*/ 0 h 567"/>
              <a:gd name="T40" fmla="*/ 3550 w 5050"/>
              <a:gd name="T41" fmla="*/ 8 h 567"/>
              <a:gd name="T42" fmla="*/ 3748 w 5050"/>
              <a:gd name="T43" fmla="*/ 74 h 567"/>
              <a:gd name="T44" fmla="*/ 3855 w 5050"/>
              <a:gd name="T45" fmla="*/ 82 h 567"/>
              <a:gd name="T46" fmla="*/ 3954 w 5050"/>
              <a:gd name="T47" fmla="*/ 124 h 567"/>
              <a:gd name="T48" fmla="*/ 4258 w 5050"/>
              <a:gd name="T49" fmla="*/ 132 h 567"/>
              <a:gd name="T50" fmla="*/ 4340 w 5050"/>
              <a:gd name="T51" fmla="*/ 165 h 567"/>
              <a:gd name="T52" fmla="*/ 4390 w 5050"/>
              <a:gd name="T53" fmla="*/ 198 h 567"/>
              <a:gd name="T54" fmla="*/ 4768 w 5050"/>
              <a:gd name="T55" fmla="*/ 214 h 567"/>
              <a:gd name="T56" fmla="*/ 4785 w 5050"/>
              <a:gd name="T57" fmla="*/ 231 h 567"/>
              <a:gd name="T58" fmla="*/ 4801 w 5050"/>
              <a:gd name="T59" fmla="*/ 280 h 567"/>
              <a:gd name="T60" fmla="*/ 5040 w 5050"/>
              <a:gd name="T61" fmla="*/ 296 h 567"/>
              <a:gd name="T62" fmla="*/ 4999 w 5050"/>
              <a:gd name="T63" fmla="*/ 338 h 567"/>
              <a:gd name="T64" fmla="*/ 4620 w 5050"/>
              <a:gd name="T65" fmla="*/ 346 h 567"/>
              <a:gd name="T66" fmla="*/ 3732 w 5050"/>
              <a:gd name="T67" fmla="*/ 412 h 567"/>
              <a:gd name="T68" fmla="*/ 3608 w 5050"/>
              <a:gd name="T69" fmla="*/ 379 h 567"/>
              <a:gd name="T70" fmla="*/ 2991 w 5050"/>
              <a:gd name="T71" fmla="*/ 387 h 567"/>
              <a:gd name="T72" fmla="*/ 2892 w 5050"/>
              <a:gd name="T73" fmla="*/ 329 h 567"/>
              <a:gd name="T74" fmla="*/ 1246 w 5050"/>
              <a:gd name="T75" fmla="*/ 338 h 567"/>
              <a:gd name="T76" fmla="*/ 358 w 5050"/>
              <a:gd name="T77" fmla="*/ 329 h 567"/>
              <a:gd name="T78" fmla="*/ 86 w 5050"/>
              <a:gd name="T79" fmla="*/ 329 h 567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050"/>
              <a:gd name="T121" fmla="*/ 0 h 567"/>
              <a:gd name="T122" fmla="*/ 5050 w 5050"/>
              <a:gd name="T123" fmla="*/ 567 h 567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050" h="567">
                <a:moveTo>
                  <a:pt x="86" y="329"/>
                </a:moveTo>
                <a:cubicBezTo>
                  <a:pt x="110" y="306"/>
                  <a:pt x="127" y="275"/>
                  <a:pt x="152" y="255"/>
                </a:cubicBezTo>
                <a:cubicBezTo>
                  <a:pt x="167" y="243"/>
                  <a:pt x="186" y="234"/>
                  <a:pt x="201" y="222"/>
                </a:cubicBezTo>
                <a:cubicBezTo>
                  <a:pt x="234" y="195"/>
                  <a:pt x="248" y="176"/>
                  <a:pt x="292" y="165"/>
                </a:cubicBezTo>
                <a:cubicBezTo>
                  <a:pt x="300" y="159"/>
                  <a:pt x="308" y="153"/>
                  <a:pt x="317" y="148"/>
                </a:cubicBezTo>
                <a:cubicBezTo>
                  <a:pt x="325" y="144"/>
                  <a:pt x="334" y="144"/>
                  <a:pt x="341" y="140"/>
                </a:cubicBezTo>
                <a:cubicBezTo>
                  <a:pt x="429" y="88"/>
                  <a:pt x="287" y="160"/>
                  <a:pt x="374" y="107"/>
                </a:cubicBezTo>
                <a:cubicBezTo>
                  <a:pt x="415" y="82"/>
                  <a:pt x="474" y="86"/>
                  <a:pt x="522" y="74"/>
                </a:cubicBezTo>
                <a:cubicBezTo>
                  <a:pt x="547" y="58"/>
                  <a:pt x="569" y="51"/>
                  <a:pt x="596" y="41"/>
                </a:cubicBezTo>
                <a:cubicBezTo>
                  <a:pt x="848" y="49"/>
                  <a:pt x="906" y="58"/>
                  <a:pt x="1156" y="50"/>
                </a:cubicBezTo>
                <a:cubicBezTo>
                  <a:pt x="1233" y="33"/>
                  <a:pt x="1307" y="24"/>
                  <a:pt x="1386" y="17"/>
                </a:cubicBezTo>
                <a:cubicBezTo>
                  <a:pt x="1563" y="28"/>
                  <a:pt x="1463" y="22"/>
                  <a:pt x="1576" y="0"/>
                </a:cubicBezTo>
                <a:cubicBezTo>
                  <a:pt x="1719" y="3"/>
                  <a:pt x="1861" y="3"/>
                  <a:pt x="2004" y="8"/>
                </a:cubicBezTo>
                <a:cubicBezTo>
                  <a:pt x="2045" y="10"/>
                  <a:pt x="2043" y="63"/>
                  <a:pt x="2086" y="66"/>
                </a:cubicBezTo>
                <a:cubicBezTo>
                  <a:pt x="2163" y="71"/>
                  <a:pt x="2239" y="71"/>
                  <a:pt x="2316" y="74"/>
                </a:cubicBezTo>
                <a:cubicBezTo>
                  <a:pt x="2363" y="83"/>
                  <a:pt x="2364" y="96"/>
                  <a:pt x="2407" y="107"/>
                </a:cubicBezTo>
                <a:cubicBezTo>
                  <a:pt x="2437" y="104"/>
                  <a:pt x="2467" y="103"/>
                  <a:pt x="2497" y="99"/>
                </a:cubicBezTo>
                <a:cubicBezTo>
                  <a:pt x="2531" y="94"/>
                  <a:pt x="2562" y="68"/>
                  <a:pt x="2596" y="66"/>
                </a:cubicBezTo>
                <a:cubicBezTo>
                  <a:pt x="2829" y="53"/>
                  <a:pt x="2695" y="60"/>
                  <a:pt x="2999" y="50"/>
                </a:cubicBezTo>
                <a:cubicBezTo>
                  <a:pt x="3079" y="36"/>
                  <a:pt x="3121" y="9"/>
                  <a:pt x="3205" y="0"/>
                </a:cubicBezTo>
                <a:cubicBezTo>
                  <a:pt x="3316" y="14"/>
                  <a:pt x="3439" y="4"/>
                  <a:pt x="3550" y="8"/>
                </a:cubicBezTo>
                <a:cubicBezTo>
                  <a:pt x="3616" y="26"/>
                  <a:pt x="3680" y="66"/>
                  <a:pt x="3748" y="74"/>
                </a:cubicBezTo>
                <a:cubicBezTo>
                  <a:pt x="3784" y="78"/>
                  <a:pt x="3819" y="79"/>
                  <a:pt x="3855" y="82"/>
                </a:cubicBezTo>
                <a:cubicBezTo>
                  <a:pt x="3887" y="104"/>
                  <a:pt x="3920" y="106"/>
                  <a:pt x="3954" y="124"/>
                </a:cubicBezTo>
                <a:cubicBezTo>
                  <a:pt x="4057" y="113"/>
                  <a:pt x="4156" y="120"/>
                  <a:pt x="4258" y="132"/>
                </a:cubicBezTo>
                <a:cubicBezTo>
                  <a:pt x="4285" y="141"/>
                  <a:pt x="4315" y="151"/>
                  <a:pt x="4340" y="165"/>
                </a:cubicBezTo>
                <a:cubicBezTo>
                  <a:pt x="4357" y="175"/>
                  <a:pt x="4370" y="197"/>
                  <a:pt x="4390" y="198"/>
                </a:cubicBezTo>
                <a:cubicBezTo>
                  <a:pt x="4603" y="211"/>
                  <a:pt x="4477" y="205"/>
                  <a:pt x="4768" y="214"/>
                </a:cubicBezTo>
                <a:cubicBezTo>
                  <a:pt x="4774" y="220"/>
                  <a:pt x="4781" y="224"/>
                  <a:pt x="4785" y="231"/>
                </a:cubicBezTo>
                <a:cubicBezTo>
                  <a:pt x="4793" y="246"/>
                  <a:pt x="4784" y="276"/>
                  <a:pt x="4801" y="280"/>
                </a:cubicBezTo>
                <a:cubicBezTo>
                  <a:pt x="4901" y="304"/>
                  <a:pt x="4823" y="288"/>
                  <a:pt x="5040" y="296"/>
                </a:cubicBezTo>
                <a:cubicBezTo>
                  <a:pt x="5050" y="327"/>
                  <a:pt x="5033" y="337"/>
                  <a:pt x="4999" y="338"/>
                </a:cubicBezTo>
                <a:cubicBezTo>
                  <a:pt x="4873" y="343"/>
                  <a:pt x="4746" y="343"/>
                  <a:pt x="4620" y="346"/>
                </a:cubicBezTo>
                <a:cubicBezTo>
                  <a:pt x="4399" y="567"/>
                  <a:pt x="3947" y="184"/>
                  <a:pt x="3732" y="412"/>
                </a:cubicBezTo>
                <a:cubicBezTo>
                  <a:pt x="3690" y="401"/>
                  <a:pt x="3650" y="387"/>
                  <a:pt x="3608" y="379"/>
                </a:cubicBezTo>
                <a:cubicBezTo>
                  <a:pt x="3402" y="382"/>
                  <a:pt x="3197" y="395"/>
                  <a:pt x="2991" y="387"/>
                </a:cubicBezTo>
                <a:cubicBezTo>
                  <a:pt x="2973" y="386"/>
                  <a:pt x="2919" y="339"/>
                  <a:pt x="2892" y="329"/>
                </a:cubicBezTo>
                <a:cubicBezTo>
                  <a:pt x="2144" y="338"/>
                  <a:pt x="2031" y="345"/>
                  <a:pt x="1246" y="338"/>
                </a:cubicBezTo>
                <a:cubicBezTo>
                  <a:pt x="951" y="319"/>
                  <a:pt x="654" y="338"/>
                  <a:pt x="358" y="329"/>
                </a:cubicBezTo>
                <a:cubicBezTo>
                  <a:pt x="0" y="344"/>
                  <a:pt x="234" y="329"/>
                  <a:pt x="86" y="329"/>
                </a:cubicBezTo>
                <a:close/>
              </a:path>
            </a:pathLst>
          </a:custGeom>
          <a:pattFill prst="lgConfetti">
            <a:fgClr>
              <a:srgbClr val="808000"/>
            </a:fgClr>
            <a:bgClr>
              <a:srgbClr val="6633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51" name="Picture 3" descr="3521324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2000"/>
          </a:blip>
          <a:srcRect/>
          <a:stretch>
            <a:fillRect/>
          </a:stretch>
        </p:blipFill>
        <p:spPr bwMode="auto">
          <a:xfrm rot="-265832">
            <a:off x="1960768" y="621441"/>
            <a:ext cx="5975350" cy="5560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1476375" y="25654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2484438" y="1268413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5651500" y="4292600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960517">
            <a:off x="4284663" y="76517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367849">
            <a:off x="6156325" y="22050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8" name="AutoShape 12"/>
          <p:cNvSpPr>
            <a:spLocks noChangeArrowheads="1"/>
          </p:cNvSpPr>
          <p:nvPr/>
        </p:nvSpPr>
        <p:spPr bwMode="auto">
          <a:xfrm>
            <a:off x="1828800" y="260350"/>
            <a:ext cx="2286000" cy="865188"/>
          </a:xfrm>
          <a:prstGeom prst="cloudCallout">
            <a:avLst>
              <a:gd name="adj1" fmla="val -34343"/>
              <a:gd name="adj2" fmla="val 41194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/>
        </p:nvSpPr>
        <p:spPr bwMode="auto">
          <a:xfrm>
            <a:off x="609601" y="188913"/>
            <a:ext cx="1981200" cy="792162"/>
          </a:xfrm>
          <a:prstGeom prst="cloudCallout">
            <a:avLst>
              <a:gd name="adj1" fmla="val -17356"/>
              <a:gd name="adj2" fmla="val 14931"/>
            </a:avLst>
          </a:prstGeom>
          <a:gradFill rotWithShape="1">
            <a:gsLst>
              <a:gs pos="0">
                <a:schemeClr val="accent1"/>
              </a:gs>
              <a:gs pos="100000">
                <a:srgbClr val="3B3B3B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4110" name="Picture 14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-2734379">
            <a:off x="5835650" y="1012825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6.wav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04250" y="63087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 descr="Ёжик1"/>
          <p:cNvPicPr>
            <a:picLocks noChangeAspect="1" noChangeArrowheads="1"/>
          </p:cNvPicPr>
          <p:nvPr/>
        </p:nvPicPr>
        <p:blipFill>
          <a:blip r:embed="rId6" cstate="print">
            <a:lum bright="-6000"/>
          </a:blip>
          <a:srcRect/>
          <a:stretch>
            <a:fillRect/>
          </a:stretch>
        </p:blipFill>
        <p:spPr bwMode="auto">
          <a:xfrm rot="429975">
            <a:off x="9396413" y="5767388"/>
            <a:ext cx="1457325" cy="109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3" name="Picture 17" descr="079513_33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 l="36620" t="63802" r="32491"/>
          <a:stretch>
            <a:fillRect/>
          </a:stretch>
        </p:blipFill>
        <p:spPr bwMode="auto">
          <a:xfrm rot="1223036">
            <a:off x="4716463" y="1989138"/>
            <a:ext cx="122555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6 L 0.07465 0.8812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4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0.14549 0.6502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0 L -0.06702 0.6921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962 -0.04259 L 0.40139 0.28935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07407E-6 L 0.99219 -0.05232 " pathEditMode="relative" rAng="0" ptsTypes="AA">
                                      <p:cBhvr>
                                        <p:cTn id="24" dur="50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6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1481E-6 L 1.12222 -0.03658 " pathEditMode="relative" rAng="0" ptsTypes="AA">
                                      <p:cBhvr>
                                        <p:cTn id="31" dur="5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" y="-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000"/>
                            </p:stCondLst>
                            <p:childTnLst>
                              <p:par>
                                <p:cTn id="3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34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0"/>
                            </p:stCondLst>
                            <p:childTnLst>
                              <p:par>
                                <p:cTn id="3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7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000"/>
                            </p:stCondLst>
                            <p:childTnLst>
                              <p:par>
                                <p:cTn id="3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40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4000"/>
                            </p:stCondLst>
                            <p:childTnLst>
                              <p:par>
                                <p:cTn id="4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43" dur="2000" fill="hold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6000"/>
                            </p:stCondLst>
                            <p:childTnLst>
                              <p:par>
                                <p:cTn id="45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3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3000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9000"/>
                            </p:stCondLst>
                            <p:childTnLst>
                              <p:par>
                                <p:cTn id="50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30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0"/>
                                        <p:tgtEl>
                                          <p:spTgt spid="4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2000"/>
                            </p:stCondLst>
                            <p:childTnLst>
                              <p:par>
                                <p:cTn id="5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7 L -0.54427 0.01019 " pathEditMode="relative" rAng="0" ptsTypes="AA">
                                      <p:cBhvr>
                                        <p:cTn id="56" dur="5000" fill="hold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7000"/>
                            </p:stCondLst>
                            <p:childTnLst>
                              <p:par>
                                <p:cTn id="58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0"/>
                            </p:stCondLst>
                            <p:childTnLst>
                              <p:par>
                                <p:cTn id="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0.00399 0.47176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2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0"/>
                            </p:stCondLst>
                            <p:childTnLst>
                              <p:par>
                                <p:cTn id="65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/>
                                        <p:tgtEl>
                                          <p:spTgt spid="4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11"/>
                </p:tgtEl>
              </p:cMediaNode>
            </p:audio>
          </p:childTnLst>
        </p:cTn>
      </p:par>
    </p:tnLst>
    <p:bldLst>
      <p:bldP spid="4108" grpId="0" animBg="1"/>
      <p:bldP spid="4108" grpId="1" animBg="1"/>
      <p:bldP spid="4109" grpId="0" animBg="1"/>
      <p:bldP spid="410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над предложением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>
              <a:buNone/>
            </a:pPr>
            <a:r>
              <a:rPr lang="ru-RU" sz="8800" dirty="0" smtClean="0">
                <a:latin typeface="Propisi" pitchFamily="2" charset="0"/>
              </a:rPr>
              <a:t> </a:t>
            </a:r>
            <a:r>
              <a:rPr lang="ru-RU" sz="8800" b="1" dirty="0" smtClean="0">
                <a:latin typeface="Propisi" pitchFamily="2" charset="0"/>
              </a:rPr>
              <a:t>Сорока летит к дереву.</a:t>
            </a:r>
          </a:p>
          <a:p>
            <a:pPr>
              <a:buNone/>
            </a:pPr>
            <a:endParaRPr lang="ru-RU" sz="8800" b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514600"/>
            <a:ext cx="360000" cy="4320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962400" y="2514600"/>
            <a:ext cx="360000" cy="4320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057400" y="3810000"/>
            <a:ext cx="304800" cy="461665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endParaRPr lang="ru-RU" sz="24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219200" y="3048000"/>
            <a:ext cx="10668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3962400" y="3124200"/>
            <a:ext cx="3810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981200" y="4419600"/>
            <a:ext cx="457200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0950" y="1219200"/>
            <a:ext cx="8966850" cy="5486400"/>
          </a:xfrm>
          <a:prstGeom prst="rect">
            <a:avLst/>
          </a:prstGeom>
          <a:ln w="76200">
            <a:solidFill>
              <a:srgbClr val="C58A4F"/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914400" y="152400"/>
            <a:ext cx="8001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i="1" dirty="0" smtClean="0"/>
              <a:t>Опиши картину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381000"/>
            <a:ext cx="8001000" cy="3810000"/>
          </a:xfrm>
          <a:prstGeom prst="rect">
            <a:avLst/>
          </a:prstGeom>
          <a:ln w="76200">
            <a:solidFill>
              <a:srgbClr val="C58A4F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85800" y="426720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что? что сделала?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5800" y="526798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что? что делают? </a:t>
            </a:r>
            <a:endParaRPr lang="ru-RU" sz="2800" dirty="0">
              <a:solidFill>
                <a:srgbClr val="8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572518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что? что делают? </a:t>
            </a:r>
            <a:endParaRPr lang="ru-RU" sz="2800" dirty="0">
              <a:solidFill>
                <a:srgbClr val="80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5800" y="6182380"/>
            <a:ext cx="693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кто? что сделали? </a:t>
            </a:r>
            <a:r>
              <a:rPr lang="ru-RU" sz="2800" dirty="0" smtClean="0">
                <a:solidFill>
                  <a:srgbClr val="800000"/>
                </a:solidFill>
              </a:rPr>
              <a:t>целые корзины.</a:t>
            </a:r>
            <a:endParaRPr lang="ru-RU" sz="2800" dirty="0">
              <a:solidFill>
                <a:srgbClr val="8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5800" y="4800600"/>
            <a:ext cx="5943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800000"/>
                </a:solidFill>
              </a:rPr>
              <a:t>что? что сделал?</a:t>
            </a:r>
            <a:endParaRPr lang="ru-RU" sz="2800" b="1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-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228600"/>
            <a:ext cx="8077200" cy="4774522"/>
          </a:xfrm>
          <a:prstGeom prst="rect">
            <a:avLst/>
          </a:prstGeom>
          <a:ln w="76200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149987" dist="250190" dir="8460000" algn="ctr">
              <a:srgbClr val="000000">
                <a:alpha val="28000"/>
              </a:srgbClr>
            </a:outerShdw>
            <a:softEdge rad="63500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TextBox 3"/>
          <p:cNvSpPr txBox="1"/>
          <p:nvPr/>
        </p:nvSpPr>
        <p:spPr>
          <a:xfrm>
            <a:off x="609600" y="4948297"/>
            <a:ext cx="8534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800000"/>
                </a:solidFill>
              </a:rPr>
              <a:t>Осень наступила. Урожай созрел. Машины работают. Грибы растут. Дети набрали целые корзины.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3076" name="Picture 2" descr="C:\Documents and Settings\Admin\Рабочий стол\игровой+массаж\игровой массаж\массаж дожд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Дожд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11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Творческая работа</a:t>
            </a:r>
            <a:endParaRPr lang="ru-RU" sz="5400" b="1" i="1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200" y="1524000"/>
            <a:ext cx="85344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Осеннее </a:t>
            </a:r>
            <a:r>
              <a:rPr kumimoji="0" lang="ru-RU" sz="4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солнце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(светит, </a:t>
            </a:r>
            <a:r>
              <a:rPr kumimoji="0" lang="ru-RU" sz="4000" b="1" i="1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выглядывает,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выходит )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из-за туч.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Иногда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(идёт, </a:t>
            </a:r>
            <a:r>
              <a:rPr kumimoji="0" lang="ru-RU" sz="4000" b="1" i="1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моросит,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льёт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) мелкий </a:t>
            </a:r>
            <a:r>
              <a:rPr kumimoji="0" lang="ru-RU" sz="4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дождик.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Холодный </a:t>
            </a:r>
            <a:r>
              <a:rPr kumimoji="0" lang="ru-RU" sz="40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ветер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(</a:t>
            </a:r>
            <a:r>
              <a:rPr kumimoji="0" lang="ru-RU" sz="4000" b="1" i="1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срывает,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кружит, дует)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последние листья.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Прямая соединительная линия 30"/>
          <p:cNvCxnSpPr/>
          <p:nvPr/>
        </p:nvCxnSpPr>
        <p:spPr>
          <a:xfrm>
            <a:off x="3276600" y="4646612"/>
            <a:ext cx="13716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876800" y="4799012"/>
            <a:ext cx="2057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4876800" y="4648200"/>
            <a:ext cx="2057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09600" y="3962400"/>
            <a:ext cx="8153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/>
              <a:t>Холодный ветер срывает последние листья. </a:t>
            </a:r>
            <a:endParaRPr lang="ru-RU" sz="4000" i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438400" y="3503612"/>
            <a:ext cx="2057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38400" y="3352800"/>
            <a:ext cx="2057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6553200" y="3429000"/>
            <a:ext cx="1676400" cy="158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495800" y="2362200"/>
            <a:ext cx="3352800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667000" y="2209800"/>
            <a:ext cx="1600200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/>
              <a:t>Творческая работа</a:t>
            </a:r>
            <a:endParaRPr lang="ru-RU" sz="5400" b="1" i="1" dirty="0"/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57200" y="1524000"/>
            <a:ext cx="85344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Осеннее </a:t>
            </a:r>
            <a:r>
              <a:rPr kumimoji="0" lang="ru-RU" sz="4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солнце </a:t>
            </a:r>
            <a:r>
              <a:rPr kumimoji="0" lang="ru-RU" sz="4000" i="1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выглядывает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из-за туч.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Иногда </a:t>
            </a:r>
            <a:r>
              <a:rPr kumimoji="0" lang="ru-RU" sz="4000" i="1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</a:rPr>
              <a:t>моросит</a:t>
            </a:r>
            <a:r>
              <a:rPr kumimoji="0" lang="ru-RU" sz="4000" b="1" i="1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мелкий </a:t>
            </a:r>
            <a:r>
              <a:rPr kumimoji="0" lang="ru-RU" sz="4000" b="0" i="1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дождик.</a:t>
            </a:r>
            <a:endParaRPr kumimoji="0" lang="ru-RU" sz="40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495800" y="2209800"/>
            <a:ext cx="3352800" cy="1588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33400" y="1676400"/>
            <a:ext cx="8458200" cy="12003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533400" y="2819400"/>
            <a:ext cx="8153400" cy="923330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533400" y="3962400"/>
            <a:ext cx="6858000" cy="120032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/>
              <a:t>Что узнали?</a:t>
            </a:r>
            <a:endParaRPr lang="ru-RU" sz="54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2F4F37"/>
                </a:solidFill>
              </a:rPr>
              <a:t>ПОДЛЕЖАЩЕЕ</a:t>
            </a:r>
            <a:endParaRPr lang="ru-RU" dirty="0">
              <a:solidFill>
                <a:srgbClr val="2F4F37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81000" y="2743200"/>
            <a:ext cx="4267200" cy="3951288"/>
          </a:xfrm>
        </p:spPr>
        <p:txBody>
          <a:bodyPr/>
          <a:lstStyle/>
          <a:p>
            <a:r>
              <a:rPr lang="ru-RU" sz="3200" i="1" dirty="0" smtClean="0">
                <a:solidFill>
                  <a:srgbClr val="990000"/>
                </a:solidFill>
              </a:rPr>
              <a:t>КТО? ЧТО?</a:t>
            </a:r>
          </a:p>
          <a:p>
            <a:pPr>
              <a:buNone/>
            </a:pPr>
            <a:endParaRPr lang="ru-RU" sz="3200" i="1" dirty="0" smtClean="0">
              <a:solidFill>
                <a:srgbClr val="990000"/>
              </a:solidFill>
            </a:endParaRPr>
          </a:p>
          <a:p>
            <a:pPr>
              <a:buNone/>
            </a:pPr>
            <a:endParaRPr lang="ru-RU" sz="3200" i="1" dirty="0" smtClean="0">
              <a:solidFill>
                <a:srgbClr val="990000"/>
              </a:solidFill>
            </a:endParaRPr>
          </a:p>
          <a:p>
            <a:r>
              <a:rPr lang="ru-RU" sz="3200" i="1" dirty="0" smtClean="0">
                <a:solidFill>
                  <a:srgbClr val="990000"/>
                </a:solidFill>
              </a:rPr>
              <a:t>О КОМ ИЛИ О ЧЁМ ГОВОРИТСЯ В ПРЕДЛОЖЕНИИ. </a:t>
            </a:r>
            <a:endParaRPr lang="ru-RU" sz="3200" i="1" dirty="0">
              <a:solidFill>
                <a:srgbClr val="99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2F4F37"/>
                </a:solidFill>
              </a:rPr>
              <a:t>СКАЗУЕМОЕ</a:t>
            </a:r>
            <a:endParaRPr lang="ru-RU" dirty="0">
              <a:solidFill>
                <a:srgbClr val="2F4F37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2743200"/>
            <a:ext cx="4270375" cy="3951288"/>
          </a:xfrm>
        </p:spPr>
        <p:txBody>
          <a:bodyPr/>
          <a:lstStyle/>
          <a:p>
            <a:r>
              <a:rPr lang="ru-RU" sz="3200" i="1" dirty="0" smtClean="0">
                <a:solidFill>
                  <a:srgbClr val="0070C0"/>
                </a:solidFill>
              </a:rPr>
              <a:t>ЧТО ДЕЛАЕТ?           ЧТО ДЕЛАЮТ?</a:t>
            </a:r>
          </a:p>
          <a:p>
            <a:pPr>
              <a:buNone/>
            </a:pPr>
            <a:endParaRPr lang="ru-RU" sz="3200" i="1" dirty="0" smtClean="0">
              <a:solidFill>
                <a:srgbClr val="0070C0"/>
              </a:solidFill>
            </a:endParaRPr>
          </a:p>
          <a:p>
            <a:r>
              <a:rPr lang="ru-RU" sz="3200" i="1" dirty="0" smtClean="0">
                <a:solidFill>
                  <a:srgbClr val="0070C0"/>
                </a:solidFill>
              </a:rPr>
              <a:t>ЧТО ГОВОРИТСЯ О ПОДЛЕЖАЩЕМ.</a:t>
            </a:r>
            <a:endParaRPr lang="ru-RU" sz="3200" i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B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65501" y="4429132"/>
            <a:ext cx="7403886" cy="923330"/>
          </a:xfrm>
          <a:prstGeom prst="rect">
            <a:avLst/>
          </a:prstGeom>
          <a:noFill/>
          <a:ln w="28575">
            <a:solidFill>
              <a:schemeClr val="accent1"/>
            </a:solidFill>
            <a:prstDash val="sysDot"/>
          </a:ln>
          <a:effectLst>
            <a:softEdge rad="12700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Хорошо поработали!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95400" y="4643446"/>
            <a:ext cx="6400800" cy="99535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20836830"/>
              </a:avLst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cap="all" dirty="0" smtClean="0">
                <a:ln w="0"/>
                <a:solidFill>
                  <a:schemeClr val="accent5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Улыбнись!</a:t>
            </a:r>
            <a:endParaRPr lang="ru-RU" sz="7200" b="1" cap="all" dirty="0">
              <a:ln w="0"/>
              <a:solidFill>
                <a:schemeClr val="accent5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2071670" y="357166"/>
            <a:ext cx="4786346" cy="4345585"/>
            <a:chOff x="2357422" y="928670"/>
            <a:chExt cx="4429156" cy="4059833"/>
          </a:xfrm>
        </p:grpSpPr>
        <p:pic>
          <p:nvPicPr>
            <p:cNvPr id="7" name="Picture 2" descr="D:\рисунки мои\карт. скан. открытки\барто 2\docu0005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EAE8EB"/>
                </a:clrFrom>
                <a:clrTo>
                  <a:srgbClr val="EAE8EB">
                    <a:alpha val="0"/>
                  </a:srgbClr>
                </a:clrTo>
              </a:clrChange>
              <a:lum contrast="20000"/>
            </a:blip>
            <a:srcRect/>
            <a:stretch>
              <a:fillRect/>
            </a:stretch>
          </p:blipFill>
          <p:spPr bwMode="auto">
            <a:xfrm>
              <a:off x="2357422" y="928670"/>
              <a:ext cx="4385664" cy="3643338"/>
            </a:xfrm>
            <a:prstGeom prst="teardrop">
              <a:avLst/>
            </a:prstGeom>
            <a:noFill/>
          </p:spPr>
        </p:pic>
        <p:pic>
          <p:nvPicPr>
            <p:cNvPr id="8" name="Picture 3" descr="D:\рисунки мои\карт. скан. открытки\барто 5\docu0005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ECE8E5"/>
                </a:clrFrom>
                <a:clrTo>
                  <a:srgbClr val="ECE8E5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>
              <a:off x="3786182" y="2928934"/>
              <a:ext cx="1143008" cy="1639967"/>
            </a:xfrm>
            <a:prstGeom prst="rect">
              <a:avLst/>
            </a:prstGeom>
            <a:noFill/>
          </p:spPr>
        </p:pic>
        <p:pic>
          <p:nvPicPr>
            <p:cNvPr id="9" name="Picture 3" descr="D:\рисунки мои\карт. скан. открытки\барто 5\docu000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E7E3E0"/>
                </a:clrFrom>
                <a:clrTo>
                  <a:srgbClr val="E7E3E0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>
              <a:off x="5929322" y="3214686"/>
              <a:ext cx="857256" cy="1082850"/>
            </a:xfrm>
            <a:prstGeom prst="teardrop">
              <a:avLst/>
            </a:prstGeom>
            <a:noFill/>
          </p:spPr>
        </p:pic>
        <p:pic>
          <p:nvPicPr>
            <p:cNvPr id="10" name="Picture 3" descr="D:\рисунки мои\карт. скан. открытки\барто 5\docu0005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ECE8E5"/>
                </a:clrFrom>
                <a:clrTo>
                  <a:srgbClr val="ECE8E5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 rot="20779566">
              <a:off x="2643174" y="2214554"/>
              <a:ext cx="357190" cy="1785950"/>
            </a:xfrm>
            <a:prstGeom prst="rect">
              <a:avLst/>
            </a:prstGeom>
            <a:noFill/>
          </p:spPr>
        </p:pic>
        <p:pic>
          <p:nvPicPr>
            <p:cNvPr id="11" name="Picture 7" descr="D:\рисунки мои\карт. скан. открытки\барто 5\docu0003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EDE7E9"/>
                </a:clrFrom>
                <a:clrTo>
                  <a:srgbClr val="EDE7E9">
                    <a:alpha val="0"/>
                  </a:srgbClr>
                </a:clrTo>
              </a:clrChange>
              <a:lum contrast="30000"/>
            </a:blip>
            <a:srcRect/>
            <a:stretch>
              <a:fillRect/>
            </a:stretch>
          </p:blipFill>
          <p:spPr bwMode="auto">
            <a:xfrm rot="1611127">
              <a:off x="4854437" y="3923711"/>
              <a:ext cx="546785" cy="1064792"/>
            </a:xfrm>
            <a:prstGeom prst="rect">
              <a:avLst/>
            </a:prstGeom>
            <a:noFill/>
          </p:spPr>
        </p:pic>
      </p:grpSp>
      <p:sp>
        <p:nvSpPr>
          <p:cNvPr id="13" name="TextBox 12"/>
          <p:cNvSpPr txBox="1"/>
          <p:nvPr/>
        </p:nvSpPr>
        <p:spPr>
          <a:xfrm>
            <a:off x="1857356" y="3357562"/>
            <a:ext cx="5534044" cy="584775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6600"/>
                </a:solidFill>
              </a:rPr>
              <a:t>Д/м упр. 72, стр. 35.</a:t>
            </a:r>
            <a:endParaRPr lang="ru-RU" sz="3200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7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6" grpId="0"/>
      <p:bldP spid="13" grpId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B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2" y="5334000"/>
            <a:ext cx="8116887" cy="990600"/>
          </a:xfrm>
        </p:spPr>
        <p:txBody>
          <a:bodyPr/>
          <a:lstStyle/>
          <a:p>
            <a:pPr algn="ctr"/>
            <a:r>
              <a:rPr lang="ru-RU" sz="2400" dirty="0" smtClean="0">
                <a:latin typeface="Propisi"/>
              </a:rPr>
              <a:t/>
            </a:r>
            <a:br>
              <a:rPr lang="ru-RU" sz="2400" dirty="0" smtClean="0">
                <a:latin typeface="Propisi"/>
              </a:rPr>
            </a:br>
            <a:r>
              <a:rPr lang="ru-RU" sz="2800" dirty="0" smtClean="0">
                <a:latin typeface="Propisi"/>
              </a:rPr>
              <a:t>«Осень в горах» Лисицын Сергей.</a:t>
            </a:r>
            <a:endParaRPr lang="ru-RU" sz="2800" dirty="0">
              <a:latin typeface="Propisi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81000"/>
            <a:ext cx="7772400" cy="50291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Picture 3" descr="C:\рабочий стол windows 7\Lisitsyn_Sergey_Autumn_at_Mountains_oil_painting_art_gallery_prints_poster_Ukraine_gallery_ukrainian_artist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04800"/>
            <a:ext cx="8077200" cy="5105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8B0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609600"/>
            <a:ext cx="81534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Line 4"/>
          <p:cNvSpPr>
            <a:spLocks noChangeShapeType="1"/>
          </p:cNvSpPr>
          <p:nvPr/>
        </p:nvSpPr>
        <p:spPr bwMode="auto">
          <a:xfrm flipV="1">
            <a:off x="685800" y="457200"/>
            <a:ext cx="83057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9875" name="Picture 5" descr="144A61F7"/>
          <p:cNvPicPr>
            <a:picLocks noChangeAspect="1" noChangeArrowheads="1"/>
          </p:cNvPicPr>
          <p:nvPr/>
        </p:nvPicPr>
        <p:blipFill>
          <a:blip r:embed="rId2" cstate="print"/>
          <a:srcRect t="9952" r="61603" b="2261"/>
          <a:stretch>
            <a:fillRect/>
          </a:stretch>
        </p:blipFill>
        <p:spPr bwMode="auto">
          <a:xfrm>
            <a:off x="2484438" y="549275"/>
            <a:ext cx="3436937" cy="561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6" name="Line 6"/>
          <p:cNvSpPr>
            <a:spLocks noChangeShapeType="1"/>
          </p:cNvSpPr>
          <p:nvPr/>
        </p:nvSpPr>
        <p:spPr bwMode="auto">
          <a:xfrm>
            <a:off x="533400" y="2438400"/>
            <a:ext cx="8458199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9877" name="Line 7"/>
          <p:cNvSpPr>
            <a:spLocks noChangeShapeType="1"/>
          </p:cNvSpPr>
          <p:nvPr/>
        </p:nvSpPr>
        <p:spPr bwMode="auto">
          <a:xfrm flipV="1">
            <a:off x="533400" y="4267200"/>
            <a:ext cx="8458200" cy="762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9878" name="Line 8"/>
          <p:cNvSpPr>
            <a:spLocks noChangeShapeType="1"/>
          </p:cNvSpPr>
          <p:nvPr/>
        </p:nvSpPr>
        <p:spPr bwMode="auto">
          <a:xfrm>
            <a:off x="533400" y="6172200"/>
            <a:ext cx="8458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9879" name="AutoShape 3"/>
          <p:cNvSpPr>
            <a:spLocks noChangeArrowheads="1"/>
          </p:cNvSpPr>
          <p:nvPr/>
        </p:nvSpPr>
        <p:spPr bwMode="auto">
          <a:xfrm>
            <a:off x="2555875" y="1844675"/>
            <a:ext cx="357188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9394" name="Picture 2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715126" flipV="1">
            <a:off x="6372225" y="4581525"/>
            <a:ext cx="1944688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93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41337 -0.4359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" y="-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336 -0.43594 C -0.40711 -0.44334 -0.40086 -0.45074 -0.39305 -0.45953 C -0.38524 -0.46832 -0.37448 -0.48011 -0.36649 -0.48821 C -0.3585 -0.4963 -0.35312 -0.50231 -0.34496 -0.50856 C -0.3368 -0.5148 -0.32517 -0.52128 -0.31718 -0.52521 C -0.3092 -0.52914 -0.30382 -0.53261 -0.29687 -0.53215 C -0.28993 -0.53168 -0.27968 -0.52706 -0.27534 -0.52197 C -0.271 -0.51688 -0.27118 -0.50948 -0.27031 -0.50162 C -0.26944 -0.49376 -0.2677 -0.48797 -0.27031 -0.47479 C -0.27291 -0.46161 -0.27847 -0.44542 -0.28559 -0.42253 C -0.2927 -0.39963 -0.30329 -0.36864 -0.31336 -0.33811 C -0.32343 -0.30759 -0.33871 -0.2648 -0.34635 -0.23867 C -0.35399 -0.21254 -0.35781 -0.19588 -0.35902 -0.18131 C -0.36024 -0.16674 -0.35642 -0.15934 -0.35382 -0.15102 C -0.35121 -0.14269 -0.35034 -0.1346 -0.34375 -0.13067 C -0.33715 -0.12674 -0.32569 -0.12488 -0.31458 -0.12743 C -0.30347 -0.12997 -0.29097 -0.13506 -0.27673 -0.14593 C -0.2625 -0.1568 -0.24114 -0.1797 -0.22864 -0.19311 C -0.21614 -0.20652 -0.21163 -0.2123 -0.20191 -0.22687 C -0.19218 -0.24144 -0.17899 -0.26434 -0.17031 -0.28076 C -0.16163 -0.29718 -0.15954 -0.30157 -0.15 -0.3247 C -0.14045 -0.34783 -0.12361 -0.39038 -0.11336 -0.41906 C -0.10312 -0.44773 -0.09409 -0.47734 -0.08802 -0.49653 C -0.08194 -0.51573 -0.07812 -0.52937 -0.07673 -0.53377 C -0.07534 -0.53816 -0.07552 -0.53631 -0.07916 -0.52359 C -0.08281 -0.51087 -0.08958 -0.48404 -0.09826 -0.45791 C -0.10694 -0.43178 -0.12048 -0.39593 -0.13107 -0.36679 C -0.14166 -0.33765 -0.1526 -0.3099 -0.16145 -0.28261 C -0.17031 -0.25532 -0.17656 -0.2278 -0.1842 -0.20328 C -0.19184 -0.17877 -0.2 -0.15749 -0.20711 -0.13575 C -0.21423 -0.11402 -0.21996 -0.09459 -0.22725 -0.07331 C -0.23454 -0.05204 -0.24375 -0.02983 -0.25139 -0.00763 C -0.25902 0.01457 -0.26701 0.04163 -0.27291 0.0599 C -0.27882 0.07817 -0.28524 0.08881 -0.2868 0.10199 C -0.28836 0.11517 -0.2868 0.13136 -0.28177 0.13899 C -0.27673 0.14662 -0.26545 0.14778 -0.25642 0.14755 C -0.24739 0.14732 -0.23628 0.14362 -0.22725 0.13737 C -0.21823 0.13113 -0.20902 0.11795 -0.20191 0.11031 C -0.19479 0.10268 -0.18906 0.09713 -0.1842 0.09181 C -0.17934 0.08649 -0.17621 0.08233 -0.17291 0.0784 " pathEditMode="relative" rAng="0" ptsTypes="aaaaaaaaaaaaaaaaaaaaaaaaaaaaaaaaaaaaaaaA">
                                      <p:cBhvr>
                                        <p:cTn id="10" dur="9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" y="24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39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Line 4"/>
          <p:cNvSpPr>
            <a:spLocks noChangeShapeType="1"/>
          </p:cNvSpPr>
          <p:nvPr/>
        </p:nvSpPr>
        <p:spPr bwMode="auto">
          <a:xfrm flipV="1">
            <a:off x="762000" y="457200"/>
            <a:ext cx="82295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78851" name="Picture 5" descr="144A61F7"/>
          <p:cNvPicPr>
            <a:picLocks noChangeAspect="1" noChangeArrowheads="1"/>
          </p:cNvPicPr>
          <p:nvPr/>
        </p:nvPicPr>
        <p:blipFill>
          <a:blip r:embed="rId2" cstate="print"/>
          <a:srcRect l="55450" t="68602" r="26714" b="1834"/>
          <a:stretch>
            <a:fillRect/>
          </a:stretch>
        </p:blipFill>
        <p:spPr bwMode="auto">
          <a:xfrm>
            <a:off x="3635375" y="3933825"/>
            <a:ext cx="1943100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Line 6"/>
          <p:cNvSpPr>
            <a:spLocks noChangeShapeType="1"/>
          </p:cNvSpPr>
          <p:nvPr/>
        </p:nvSpPr>
        <p:spPr bwMode="auto">
          <a:xfrm>
            <a:off x="539750" y="2205038"/>
            <a:ext cx="8604250" cy="4762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853" name="Line 7"/>
          <p:cNvSpPr>
            <a:spLocks noChangeShapeType="1"/>
          </p:cNvSpPr>
          <p:nvPr/>
        </p:nvSpPr>
        <p:spPr bwMode="auto">
          <a:xfrm>
            <a:off x="533400" y="6248400"/>
            <a:ext cx="8458199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854" name="Line 8"/>
          <p:cNvSpPr>
            <a:spLocks noChangeShapeType="1"/>
          </p:cNvSpPr>
          <p:nvPr/>
        </p:nvSpPr>
        <p:spPr bwMode="auto">
          <a:xfrm flipV="1">
            <a:off x="533400" y="3962399"/>
            <a:ext cx="8458199" cy="1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78855" name="AutoShape 3"/>
          <p:cNvSpPr>
            <a:spLocks noChangeArrowheads="1"/>
          </p:cNvSpPr>
          <p:nvPr/>
        </p:nvSpPr>
        <p:spPr bwMode="auto">
          <a:xfrm>
            <a:off x="3779838" y="4365625"/>
            <a:ext cx="357187" cy="358775"/>
          </a:xfrm>
          <a:prstGeom prst="star8">
            <a:avLst>
              <a:gd name="adj" fmla="val 38250"/>
            </a:avLst>
          </a:prstGeom>
          <a:solidFill>
            <a:srgbClr val="CC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58370" name="Picture 2" descr="karanda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91371" flipV="1">
            <a:off x="6443663" y="4508500"/>
            <a:ext cx="1944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83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68178E-6 L -0.27952 -0.0686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-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951 -0.06869 C -0.27257 -0.07747 -0.26562 -0.08626 -0.25902 -0.09621 C -0.25243 -0.10615 -0.24479 -0.11818 -0.23975 -0.12905 C -0.23472 -0.13992 -0.23298 -0.16096 -0.22882 -0.16189 C -0.22465 -0.16281 -0.22291 -0.14084 -0.2151 -0.13437 C -0.20729 -0.12789 -0.19236 -0.1228 -0.18229 -0.1235 C -0.17222 -0.12419 -0.16267 -0.13136 -0.15486 -0.13807 C -0.14704 -0.14477 -0.1375 -0.16304 -0.13576 -0.16374 C -0.13402 -0.16443 -0.13941 -0.15564 -0.14392 -0.14177 C -0.14843 -0.12789 -0.15659 -0.10176 -0.16319 -0.07979 C -0.16979 -0.05782 -0.17691 -0.03145 -0.18368 -0.01041 C -0.19045 0.01064 -0.19704 0.0259 -0.20416 0.04625 C -0.21128 0.06661 -0.22309 0.09482 -0.22604 0.11193 C -0.22899 0.12905 -0.22673 0.14131 -0.22204 0.14847 C -0.21736 0.15564 -0.20625 0.15819 -0.19739 0.15564 C -0.18854 0.1531 -0.17847 0.14269 -0.16857 0.1339 C -0.15868 0.12512 -0.14514 0.11032 -0.13836 0.10268 C -0.13159 0.09505 -0.12951 0.09158 -0.12743 0.08811 " pathEditMode="relative" rAng="0" ptsTypes="aaaaaaaaaaaaaaaaaA">
                                      <p:cBhvr>
                                        <p:cTn id="10" dur="50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" y="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37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i="1" dirty="0" smtClean="0"/>
              <a:t>Минутка чистописания</a:t>
            </a:r>
            <a:endParaRPr lang="ru-RU" sz="54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762000" y="1371600"/>
            <a:ext cx="81534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0" b="1" dirty="0" err="1" smtClean="0">
                <a:latin typeface="Propisi" pitchFamily="2" charset="0"/>
              </a:rPr>
              <a:t>ча</a:t>
            </a:r>
            <a:r>
              <a:rPr lang="ru-RU" sz="11000" b="1" dirty="0" smtClean="0">
                <a:latin typeface="Propisi" pitchFamily="2" charset="0"/>
              </a:rPr>
              <a:t> чу </a:t>
            </a:r>
            <a:r>
              <a:rPr lang="ru-RU" sz="11000" b="1" dirty="0" err="1" smtClean="0">
                <a:latin typeface="Propisi" pitchFamily="2" charset="0"/>
              </a:rPr>
              <a:t>Ча</a:t>
            </a:r>
            <a:r>
              <a:rPr lang="ru-RU" sz="11000" b="1" dirty="0" smtClean="0">
                <a:latin typeface="Propisi" pitchFamily="2" charset="0"/>
              </a:rPr>
              <a:t> Чу</a:t>
            </a:r>
            <a:endParaRPr lang="ru-RU" sz="11000" b="1" dirty="0">
              <a:latin typeface="Propisi" pitchFamily="2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3048001"/>
            <a:ext cx="83820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err="1" smtClean="0">
                <a:latin typeface="Propisi" pitchFamily="2" charset="0"/>
              </a:rPr>
              <a:t>Чебурашка</a:t>
            </a:r>
            <a:endParaRPr lang="ru-RU" sz="10000" b="1" dirty="0" smtClean="0">
              <a:latin typeface="Propisi" pitchFamily="2" charset="0"/>
            </a:endParaRPr>
          </a:p>
          <a:p>
            <a:r>
              <a:rPr lang="ru-RU" sz="10000" b="1" dirty="0" smtClean="0">
                <a:latin typeface="Propisi" pitchFamily="2" charset="0"/>
              </a:rPr>
              <a:t>чудеса</a:t>
            </a:r>
            <a:r>
              <a:rPr lang="ru-RU" sz="12000" b="1" dirty="0" smtClean="0">
                <a:latin typeface="Propisi" pitchFamily="2" charset="0"/>
              </a:rPr>
              <a:t> </a:t>
            </a:r>
            <a:endParaRPr lang="ru-RU" sz="12000" b="1" dirty="0">
              <a:latin typeface="Propisi" pitchFamily="2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609600" y="2819400"/>
            <a:ext cx="82296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85800" y="4343400"/>
            <a:ext cx="81534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85800" y="6096000"/>
            <a:ext cx="8153400" cy="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uiExpand="1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sz="5400" i="1" dirty="0" smtClean="0"/>
              <a:t>Словарная работа</a:t>
            </a:r>
            <a:endParaRPr lang="ru-RU" sz="5400" i="1" dirty="0"/>
          </a:p>
        </p:txBody>
      </p:sp>
      <p:pic>
        <p:nvPicPr>
          <p:cNvPr id="3" name="Рисунок 2" descr="94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1066800"/>
            <a:ext cx="5689600" cy="4267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905000" y="5029200"/>
            <a:ext cx="5715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 smtClean="0">
                <a:latin typeface="Propisi" pitchFamily="2" charset="0"/>
              </a:rPr>
              <a:t>воробей</a:t>
            </a:r>
            <a:endParaRPr lang="ru-RU" sz="10000" b="1" dirty="0">
              <a:latin typeface="Propisi" pitchFamily="2" charset="0"/>
            </a:endParaRPr>
          </a:p>
        </p:txBody>
      </p:sp>
      <p:pic>
        <p:nvPicPr>
          <p:cNvPr id="5" name="воробей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2000" y="5715000"/>
            <a:ext cx="533400" cy="533400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3657600" y="6400800"/>
            <a:ext cx="136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57600" y="5791200"/>
            <a:ext cx="360000" cy="432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648200" y="5791200"/>
            <a:ext cx="360000" cy="432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1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Sroka_Pica_Pica_I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0" y="304800"/>
            <a:ext cx="6496050" cy="50101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7800" y="4953000"/>
            <a:ext cx="6858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 smtClean="0">
                <a:latin typeface="Propisi" pitchFamily="2" charset="0"/>
              </a:rPr>
              <a:t>с</a:t>
            </a:r>
            <a:r>
              <a:rPr lang="ru-RU" sz="10000" b="1" dirty="0" smtClean="0">
                <a:latin typeface="Propisi" pitchFamily="2" charset="0"/>
              </a:rPr>
              <a:t>орока</a:t>
            </a:r>
            <a:endParaRPr lang="ru-RU" sz="10000" b="1" dirty="0">
              <a:latin typeface="Propisi" pitchFamily="2" charset="0"/>
            </a:endParaRPr>
          </a:p>
        </p:txBody>
      </p:sp>
      <p:pic>
        <p:nvPicPr>
          <p:cNvPr id="5" name="sorok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62000" y="5715000"/>
            <a:ext cx="685800" cy="68580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810000" y="6248400"/>
            <a:ext cx="136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886200" y="5715001"/>
            <a:ext cx="360000" cy="432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7" repeatCount="3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7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228600"/>
            <a:ext cx="5658255" cy="44323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19200" y="4724400"/>
            <a:ext cx="75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000" b="1" dirty="0" smtClean="0">
                <a:latin typeface="Propisi" pitchFamily="2" charset="0"/>
              </a:rPr>
              <a:t>ворона</a:t>
            </a:r>
            <a:endParaRPr lang="ru-RU" sz="10000" b="1" dirty="0">
              <a:latin typeface="Propisi" pitchFamily="2" charset="0"/>
            </a:endParaRPr>
          </a:p>
        </p:txBody>
      </p:sp>
      <p:pic>
        <p:nvPicPr>
          <p:cNvPr id="5" name="voron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5800" y="5638800"/>
            <a:ext cx="762000" cy="762000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>
            <a:off x="3962400" y="6096000"/>
            <a:ext cx="136800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038600" y="5486400"/>
            <a:ext cx="360000" cy="43200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7" repeatCount="200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546</TotalTime>
  <Words>170</Words>
  <Application>Microsoft Office PowerPoint</Application>
  <PresentationFormat>Экран (4:3)</PresentationFormat>
  <Paragraphs>46</Paragraphs>
  <Slides>19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Оформление по умолчанию</vt:lpstr>
      <vt:lpstr> Урок русского языка «Грамматическая основа предложения»  2 класс </vt:lpstr>
      <vt:lpstr> «Осень в горах» Лисицын Сергей.</vt:lpstr>
      <vt:lpstr>Слайд 3</vt:lpstr>
      <vt:lpstr>Слайд 4</vt:lpstr>
      <vt:lpstr>Слайд 5</vt:lpstr>
      <vt:lpstr>Минутка чистописания</vt:lpstr>
      <vt:lpstr>Словарная работа</vt:lpstr>
      <vt:lpstr>Слайд 8</vt:lpstr>
      <vt:lpstr>Слайд 9</vt:lpstr>
      <vt:lpstr>Слайд 10</vt:lpstr>
      <vt:lpstr>Работа над предложением</vt:lpstr>
      <vt:lpstr>Слайд 12</vt:lpstr>
      <vt:lpstr>Слайд 13</vt:lpstr>
      <vt:lpstr>Слайд 14</vt:lpstr>
      <vt:lpstr>Слайд 15</vt:lpstr>
      <vt:lpstr>Творческая работа</vt:lpstr>
      <vt:lpstr>Творческая работа</vt:lpstr>
      <vt:lpstr>Что узнали?</vt:lpstr>
      <vt:lpstr>Слайд 19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Samvel</cp:lastModifiedBy>
  <cp:revision>82</cp:revision>
  <cp:lastPrinted>1601-01-01T00:00:00Z</cp:lastPrinted>
  <dcterms:created xsi:type="dcterms:W3CDTF">1601-01-01T00:00:00Z</dcterms:created>
  <dcterms:modified xsi:type="dcterms:W3CDTF">2010-11-28T09:02:56Z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