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  <p:sldMasterId id="2147483799" r:id="rId2"/>
  </p:sldMasterIdLst>
  <p:notesMasterIdLst>
    <p:notesMasterId r:id="rId18"/>
  </p:notesMasterIdLst>
  <p:sldIdLst>
    <p:sldId id="256" r:id="rId3"/>
    <p:sldId id="257" r:id="rId4"/>
    <p:sldId id="271" r:id="rId5"/>
    <p:sldId id="272" r:id="rId6"/>
    <p:sldId id="262" r:id="rId7"/>
    <p:sldId id="273" r:id="rId8"/>
    <p:sldId id="274" r:id="rId9"/>
    <p:sldId id="307" r:id="rId10"/>
    <p:sldId id="309" r:id="rId11"/>
    <p:sldId id="310" r:id="rId12"/>
    <p:sldId id="275" r:id="rId13"/>
    <p:sldId id="276" r:id="rId14"/>
    <p:sldId id="279" r:id="rId15"/>
    <p:sldId id="285" r:id="rId16"/>
    <p:sldId id="30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00"/>
    <a:srgbClr val="0000FF"/>
    <a:srgbClr val="FFFF00"/>
    <a:srgbClr val="FF3300"/>
    <a:srgbClr val="0099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0340" autoAdjust="0"/>
  </p:normalViewPr>
  <p:slideViewPr>
    <p:cSldViewPr>
      <p:cViewPr varScale="1">
        <p:scale>
          <a:sx n="66" d="100"/>
          <a:sy n="66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37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7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37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A5D2F59-CD7D-4099-AED2-C22A7CEDFC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7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8227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27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227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227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8227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228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8228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228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228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228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228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228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228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228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28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29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29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29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29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229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229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229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22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19E587-C154-4076-ADF6-8C3C839BA0B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229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61D89-3466-4BF7-B505-302265A163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2B4FD-70DF-4E5F-8E84-AEF02284F3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522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E6D883-80AB-4135-A60D-15E34A08BF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0990E-6A06-4DE9-B185-25A850B1A7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C44DF-60FF-4680-9C74-4714702FDE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C17-243C-4D11-A5F6-4C0A58F9BE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A6D91-FDDF-4B8B-BA54-E162DB64B8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BE12D-9615-46AC-8F6F-4A9C8BDCF3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6E5ED-5AA5-4807-B1E0-1C9AB57525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EDE2-0E6B-490D-BEB5-C82AACDB72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12D37-026B-4659-9988-3380FD5086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4B5D9-7715-4B7F-A352-7DD5DB2129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969AE-1258-4511-9349-B60933F157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8C2AF-EA66-49D6-8502-FC005B7DA1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73C19D-B645-4B38-A280-1A0A5A0EDA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B6911-F178-4F16-8BB1-ABCE5C5868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6E0C0-01F4-4602-91E0-3B6EB849EB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C04E1-7F1A-4A01-AEC3-15FFE27908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81449-60DA-42FA-904A-C16BBB5F5B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E5783-F39E-40A7-8723-05A5364C97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3D719-76D4-4989-8916-538F74C132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FF8FE-63AD-4D65-9B14-A79114F78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125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125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125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125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8125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125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8125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125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125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126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126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126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126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126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126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126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126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126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126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12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12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12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12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12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5CDE564-96F8-4C30-AA18-6166A858BDB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7C07F97-195F-47EC-ADA5-EE2BE4D5222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229600" cy="1736725"/>
          </a:xfrm>
        </p:spPr>
        <p:txBody>
          <a:bodyPr/>
          <a:lstStyle/>
          <a:p>
            <a:r>
              <a:rPr lang="ru-RU" sz="4800" b="1" dirty="0" smtClean="0"/>
              <a:t> </a:t>
            </a:r>
            <a:r>
              <a:rPr lang="ru-RU" sz="4800" b="1" dirty="0" err="1" smtClean="0"/>
              <a:t>Здоровьесберегающее</a:t>
            </a:r>
            <a:r>
              <a:rPr lang="ru-RU" sz="4800" b="1" dirty="0" smtClean="0"/>
              <a:t> сопровождение урока </a:t>
            </a:r>
            <a:r>
              <a:rPr lang="ru-RU" sz="4800" b="1" dirty="0"/>
              <a:t>математики</a:t>
            </a:r>
            <a:br>
              <a:rPr lang="ru-RU" sz="4800" b="1" dirty="0"/>
            </a:br>
            <a:endParaRPr lang="ru-RU" sz="4800" b="1" dirty="0"/>
          </a:p>
        </p:txBody>
      </p:sp>
      <p:pic>
        <p:nvPicPr>
          <p:cNvPr id="2053" name="Picture 5" descr="95b8ce84cef8b5e174c1ef4ee19a000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6934200" cy="9525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43200" y="6324600"/>
            <a:ext cx="3657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947" name="Group 27"/>
          <p:cNvGraphicFramePr>
            <a:graphicFrameLocks noGrp="1"/>
          </p:cNvGraphicFramePr>
          <p:nvPr>
            <p:ph/>
          </p:nvPr>
        </p:nvGraphicFramePr>
        <p:xfrm>
          <a:off x="460375" y="354013"/>
          <a:ext cx="8223250" cy="5400675"/>
        </p:xfrm>
        <a:graphic>
          <a:graphicData uri="http://schemas.openxmlformats.org/drawingml/2006/table">
            <a:tbl>
              <a:tblPr/>
              <a:tblGrid>
                <a:gridCol w="3671888"/>
                <a:gridCol w="4551362"/>
              </a:tblGrid>
              <a:tr h="279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Коллективное решение задачи.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7.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Гимнастика для глаз.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Обвести по контуру геометрические фигуры, линии. Посмотреть на предмет перед глазами, затем на дальний предмет.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УПРАЖНЕНИЯ ДЛЯ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ПАЛЬЧИКОВ (большой пальчик надавливает на подушечку указательного, среднего и безымянного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, мизинца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под счет 1,2,3, 4 и наоборот)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- ПОТЕРЕТЬ НОСИК ЛАДОШКОЙ ВЛЕВО-5 РАЗ, ВПРАВО – 5 РАЗ.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8.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Для повышения интеллекта.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9.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Для хорошей работы головного мозга.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948" name="AutoShape 28"/>
          <p:cNvSpPr>
            <a:spLocks noChangeArrowheads="1"/>
          </p:cNvSpPr>
          <p:nvPr/>
        </p:nvSpPr>
        <p:spPr bwMode="auto">
          <a:xfrm>
            <a:off x="609600" y="1295400"/>
            <a:ext cx="6858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9900"/>
              </a:solidFill>
            </a:endParaRPr>
          </a:p>
        </p:txBody>
      </p:sp>
      <p:sp>
        <p:nvSpPr>
          <p:cNvPr id="209949" name="Rectangle 29"/>
          <p:cNvSpPr>
            <a:spLocks noChangeArrowheads="1"/>
          </p:cNvSpPr>
          <p:nvPr/>
        </p:nvSpPr>
        <p:spPr bwMode="auto">
          <a:xfrm>
            <a:off x="1447800" y="1371600"/>
            <a:ext cx="457200" cy="533400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209950" name="AutoShape 30"/>
          <p:cNvSpPr>
            <a:spLocks noChangeArrowheads="1"/>
          </p:cNvSpPr>
          <p:nvPr/>
        </p:nvSpPr>
        <p:spPr bwMode="auto">
          <a:xfrm rot="7053907">
            <a:off x="435769" y="2312194"/>
            <a:ext cx="996950" cy="5000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1" name="Oval 31"/>
          <p:cNvSpPr>
            <a:spLocks noChangeArrowheads="1"/>
          </p:cNvSpPr>
          <p:nvPr/>
        </p:nvSpPr>
        <p:spPr bwMode="auto">
          <a:xfrm>
            <a:off x="1676400" y="23622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3" name="AutoShape 33"/>
          <p:cNvSpPr>
            <a:spLocks noChangeArrowheads="1"/>
          </p:cNvSpPr>
          <p:nvPr/>
        </p:nvSpPr>
        <p:spPr bwMode="auto">
          <a:xfrm>
            <a:off x="2667000" y="1447800"/>
            <a:ext cx="609600" cy="533400"/>
          </a:xfrm>
          <a:prstGeom prst="rtTriangle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4" name="AutoShape 34"/>
          <p:cNvSpPr>
            <a:spLocks noChangeArrowheads="1"/>
          </p:cNvSpPr>
          <p:nvPr/>
        </p:nvSpPr>
        <p:spPr bwMode="auto">
          <a:xfrm>
            <a:off x="2743200" y="2133600"/>
            <a:ext cx="876300" cy="685800"/>
          </a:xfrm>
          <a:prstGeom prst="pentagon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031" name="Group 159"/>
          <p:cNvGraphicFramePr>
            <a:graphicFrameLocks noGrp="1"/>
          </p:cNvGraphicFramePr>
          <p:nvPr>
            <p:ph/>
          </p:nvPr>
        </p:nvGraphicFramePr>
        <p:xfrm>
          <a:off x="228600" y="292100"/>
          <a:ext cx="8610600" cy="6261100"/>
        </p:xfrm>
        <a:graphic>
          <a:graphicData uri="http://schemas.openxmlformats.org/drawingml/2006/table">
            <a:tbl>
              <a:tblPr/>
              <a:tblGrid>
                <a:gridCol w="3968363"/>
                <a:gridCol w="4642237"/>
              </a:tblGrid>
              <a:tr h="2837264">
                <a:tc>
                  <a:txBody>
                    <a:bodyPr/>
                    <a:lstStyle/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с учебником.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  <a:p>
                      <a:pPr marL="711200" marR="0" lvl="0" indent="-711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Решить задачу в тетради самостоятельно.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Выход к доске для объяснения решения.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Снятие напряжения мышц, увеличение двигательной активности, создание ситуации успеха.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3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Устное решение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валеологических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задач.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11.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Ученики решают задачи с книгой на голове.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Осуществляется коррекция осанки.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937" name="Group 41"/>
          <p:cNvGraphicFramePr>
            <a:graphicFrameLocks noGrp="1"/>
          </p:cNvGraphicFramePr>
          <p:nvPr>
            <p:ph/>
          </p:nvPr>
        </p:nvGraphicFramePr>
        <p:xfrm>
          <a:off x="457200" y="228600"/>
          <a:ext cx="8458200" cy="6461200"/>
        </p:xfrm>
        <a:graphic>
          <a:graphicData uri="http://schemas.openxmlformats.org/drawingml/2006/table">
            <a:tbl>
              <a:tblPr/>
              <a:tblGrid>
                <a:gridCol w="4076700"/>
                <a:gridCol w="4381500"/>
              </a:tblGrid>
              <a:tr h="2374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З.№1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 течение суток сердце  работает 8 часов. Сколько часов сердце отдыхает? Какую работу выполняет сердце? </a:t>
                      </a:r>
                      <a:endParaRPr kumimoji="0" lang="ru-RU" sz="24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Назвать факторы, неблагоприятные для работы сердца.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Изменение отношения к своему здоровью.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6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З.№2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Частота сердечных сокращений у спортсменов 60 ударов в минуту, а у людей не занимающихся спортом 72. Какая разница? У воробья 540 ударов в минуту.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Какое значение для сердечной мышцы имеют физические упражнения?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 что нужно для того, чтобы быть здоровым и прожить долгую жизнь?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Изменение отношения к своему здоровью.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218" name="Group 82"/>
          <p:cNvGraphicFramePr>
            <a:graphicFrameLocks noGrp="1"/>
          </p:cNvGraphicFramePr>
          <p:nvPr>
            <p:ph/>
          </p:nvPr>
        </p:nvGraphicFramePr>
        <p:xfrm>
          <a:off x="228600" y="292100"/>
          <a:ext cx="8686800" cy="6261100"/>
        </p:xfrm>
        <a:graphic>
          <a:graphicData uri="http://schemas.openxmlformats.org/drawingml/2006/table">
            <a:tbl>
              <a:tblPr/>
              <a:tblGrid>
                <a:gridCol w="3852407"/>
                <a:gridCol w="4834393"/>
              </a:tblGrid>
              <a:tr h="302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Игра – эстафета.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(Работа командами)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Расположить меры времени от меньшей к большей.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14.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Физминутка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в группах.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Позволяет им размять свое тело, принести своему организму пользу. Осуществляется социальное взаимодействие, тренинг общения, снимается эмоциональное напряжение, создаётся «ситуация успеха», увеличивается двигательная активность.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Работа с учебником. Решение примеров.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15.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Выход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по очереди к доске, объяснение хода решения, показ, посадка на место и продолжение работы. Что снимает напряжение, поддерживает высокий уровень работоспособности.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534" name="Group 38"/>
          <p:cNvGraphicFramePr>
            <a:graphicFrameLocks noGrp="1"/>
          </p:cNvGraphicFramePr>
          <p:nvPr>
            <p:ph/>
          </p:nvPr>
        </p:nvGraphicFramePr>
        <p:xfrm>
          <a:off x="304800" y="228600"/>
          <a:ext cx="8458200" cy="6043867"/>
        </p:xfrm>
        <a:graphic>
          <a:graphicData uri="http://schemas.openxmlformats.org/drawingml/2006/table">
            <a:tbl>
              <a:tblPr/>
              <a:tblGrid>
                <a:gridCol w="2971800"/>
                <a:gridCol w="5486400"/>
              </a:tblGrid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16.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Дети вместе с учителем заполняют таблицы, приготовленные заранее. Развивается внимание, зрительная память.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Рефлексия урока.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4528" name="Picture 32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878138"/>
            <a:ext cx="525780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4535" name="Picture 39" descr="5fab8a331efc0fc92bee14d636fc289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352800"/>
            <a:ext cx="1555750" cy="2590800"/>
          </a:xfrm>
          <a:prstGeom prst="rect">
            <a:avLst/>
          </a:prstGeom>
          <a:noFill/>
        </p:spPr>
      </p:pic>
      <p:pic>
        <p:nvPicPr>
          <p:cNvPr id="234536" name="Picture 40" descr="animated_earth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572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3200"/>
            <a:ext cx="8534400" cy="1384300"/>
          </a:xfrm>
        </p:spPr>
        <p:txBody>
          <a:bodyPr/>
          <a:lstStyle/>
          <a:p>
            <a:r>
              <a:rPr lang="ru-RU" sz="2400" b="1" i="1" dirty="0"/>
              <a:t>     </a:t>
            </a:r>
            <a:br>
              <a:rPr lang="ru-RU" sz="2400" b="1" i="1" dirty="0"/>
            </a:br>
            <a:r>
              <a:rPr lang="ru-RU" sz="2400" b="1" i="1" dirty="0"/>
              <a:t>    </a:t>
            </a:r>
            <a:br>
              <a:rPr lang="ru-RU" sz="2400" b="1" i="1" dirty="0"/>
            </a:br>
            <a:r>
              <a:rPr lang="ru-RU" sz="2400" b="1" i="1" dirty="0"/>
              <a:t>  </a:t>
            </a:r>
            <a:br>
              <a:rPr lang="ru-RU" sz="2400" b="1" i="1" dirty="0"/>
            </a:br>
            <a:r>
              <a:rPr lang="ru-RU" sz="2400" b="1" i="1" dirty="0"/>
              <a:t>    </a:t>
            </a:r>
            <a:r>
              <a:rPr lang="ru-RU" sz="2400" b="1" i="1" dirty="0" smtClean="0"/>
              <a:t> </a:t>
            </a:r>
            <a:r>
              <a:rPr lang="ru-RU" sz="2400" b="1" i="1" dirty="0"/>
              <a:t>Следует помнить, что на состояние здоровья оказывают большое влияние  эмоциональные разрядки: шутка, улыбка, музыкальная минутка, небольшое </a:t>
            </a:r>
            <a:r>
              <a:rPr lang="ru-RU" sz="2400" b="1" i="1" dirty="0" smtClean="0"/>
              <a:t>стихотворение, оценка, похвала, поддержка.</a:t>
            </a:r>
            <a:endParaRPr lang="ru-RU" sz="24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7" name="Rectangle 15"/>
          <p:cNvSpPr>
            <a:spLocks noChangeArrowheads="1"/>
          </p:cNvSpPr>
          <p:nvPr/>
        </p:nvSpPr>
        <p:spPr bwMode="auto">
          <a:xfrm>
            <a:off x="487363" y="2257425"/>
            <a:ext cx="8167687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400" b="1" i="1"/>
              <a:t>“Забота о здоровье – это важнейший труд воспитателя. </a:t>
            </a:r>
            <a:endParaRPr lang="ru-RU" sz="2400" b="1"/>
          </a:p>
          <a:p>
            <a:pPr algn="ctr"/>
            <a:r>
              <a:rPr lang="ru-RU" sz="2400" b="1" i="1"/>
              <a:t>От жизнедеятельности  детей зависит  их духовная жизнь,</a:t>
            </a:r>
            <a:endParaRPr lang="ru-RU" sz="2400" b="1"/>
          </a:p>
          <a:p>
            <a:pPr algn="ctr"/>
            <a:r>
              <a:rPr lang="ru-RU" sz="2400" b="1" i="1"/>
              <a:t>мировоззрение, умственное развитие, прочность знаний,</a:t>
            </a:r>
          </a:p>
          <a:p>
            <a:pPr algn="ctr"/>
            <a:r>
              <a:rPr lang="ru-RU" sz="2400" b="1" i="1"/>
              <a:t>                                                                  вера в свои силы…”</a:t>
            </a:r>
            <a:endParaRPr lang="ru-RU" sz="2400" b="1"/>
          </a:p>
          <a:p>
            <a:pPr algn="ctr"/>
            <a:endParaRPr lang="ru-RU" sz="2400"/>
          </a:p>
          <a:p>
            <a:pPr algn="ctr"/>
            <a:r>
              <a:rPr lang="ru-RU" sz="2800"/>
              <a:t>В.А.Сухомлинский</a:t>
            </a:r>
          </a:p>
        </p:txBody>
      </p:sp>
      <p:pic>
        <p:nvPicPr>
          <p:cNvPr id="115730" name="Picture 18" descr="33d00b9ee81e75d2e0f0f769bdfbbd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60350"/>
            <a:ext cx="3048000" cy="28638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514600"/>
            <a:ext cx="8229600" cy="1384300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sz="2400" b="1" i="1"/>
              <a:t>Внедряя элементы здоровьесберегающей технологии в учебный процесс, можно определить следующие </a:t>
            </a:r>
            <a:r>
              <a:rPr lang="ru-RU" sz="2400" b="1"/>
              <a:t> </a:t>
            </a:r>
            <a:br>
              <a:rPr lang="ru-RU" sz="2400" b="1"/>
            </a:br>
            <a:r>
              <a:rPr lang="ru-RU" sz="2400" b="1">
                <a:solidFill>
                  <a:srgbClr val="FF0066"/>
                </a:solidFill>
              </a:rPr>
              <a:t>цели: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 b="1"/>
              <a:t>- создание комфортной образовательной среды на основе индивидуально-дифференцированного подхода к работе с учащимися; </a:t>
            </a:r>
            <a:br>
              <a:rPr lang="ru-RU" sz="2400" b="1"/>
            </a:br>
            <a:r>
              <a:rPr lang="ru-RU" sz="2400" b="1"/>
              <a:t>- создание условий для успешной социализации различных категорий учащихся с учетом состояния их физического и морально-психологического здоровья, возрастных и индивидуальных особенностей; </a:t>
            </a:r>
            <a:br>
              <a:rPr lang="ru-RU" sz="2400" b="1"/>
            </a:br>
            <a:r>
              <a:rPr lang="ru-RU" sz="2400" b="1"/>
              <a:t>- анализ, обобщение и распространение опыта использования здоровьесберегающих технологий на уроках математики и во внеурочное время.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67000"/>
            <a:ext cx="8229600" cy="1384300"/>
          </a:xfrm>
        </p:spPr>
        <p:txBody>
          <a:bodyPr/>
          <a:lstStyle/>
          <a:p>
            <a:r>
              <a:rPr lang="ru-RU" sz="2400" b="1"/>
              <a:t/>
            </a:r>
            <a:br>
              <a:rPr lang="ru-RU" sz="2400" b="1"/>
            </a:br>
            <a:r>
              <a:rPr lang="ru-RU" sz="2400" b="1"/>
              <a:t>  </a:t>
            </a:r>
            <a:r>
              <a:rPr lang="ru-RU" sz="2400" b="1">
                <a:solidFill>
                  <a:srgbClr val="FF0066"/>
                </a:solidFill>
              </a:rPr>
              <a:t>задачи: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 b="1"/>
              <a:t>•   Проведение сравнительного анализа состояния здоровья, режима дня, учебной нагрузки и объема домашних заданий учащихся. </a:t>
            </a:r>
            <a:br>
              <a:rPr lang="ru-RU" sz="2400" b="1"/>
            </a:br>
            <a:r>
              <a:rPr lang="ru-RU" sz="2400" b="1"/>
              <a:t>•   Формирование осознанной потребности учащихся в здоровом образе жизни. </a:t>
            </a:r>
            <a:br>
              <a:rPr lang="ru-RU" sz="2400" b="1"/>
            </a:br>
            <a:r>
              <a:rPr lang="ru-RU" sz="2400" b="1"/>
              <a:t>•   Педагогическая и психологическая поддержка процесса социализации учащихся. </a:t>
            </a:r>
            <a:br>
              <a:rPr lang="ru-RU" sz="2400" b="1"/>
            </a:br>
            <a:r>
              <a:rPr lang="ru-RU" sz="2400" b="1"/>
              <a:t>•   Повышение физической и санитарно-гигиенической культуры учащихся. </a:t>
            </a:r>
            <a:br>
              <a:rPr lang="ru-RU" sz="2400" b="1"/>
            </a:br>
            <a:r>
              <a:rPr lang="ru-RU" sz="2400" b="1"/>
              <a:t>•   Предупреждение (профилактика) как внутренних, так и внешних причин неуспеваемости учащихся, развитие мотивации к обучению. </a:t>
            </a:r>
            <a:br>
              <a:rPr lang="ru-RU" sz="2400" b="1"/>
            </a:br>
            <a:r>
              <a:rPr lang="ru-RU" sz="2400" b="1"/>
              <a:t>•   Создать методическую копилку по здоровьесберегающим технологиям.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514600"/>
            <a:ext cx="8229600" cy="1384300"/>
          </a:xfrm>
        </p:spPr>
        <p:txBody>
          <a:bodyPr/>
          <a:lstStyle/>
          <a:p>
            <a:r>
              <a:rPr lang="ru-RU" sz="2800" b="1" i="1" dirty="0"/>
              <a:t>   В качестве примера рассмотрим </a:t>
            </a:r>
            <a:r>
              <a:rPr lang="ru-RU" sz="2800" b="1" i="1" dirty="0" smtClean="0"/>
              <a:t>урок по </a:t>
            </a:r>
            <a:r>
              <a:rPr lang="ru-RU" sz="2800" b="1" i="1" dirty="0"/>
              <a:t>теме: </a:t>
            </a:r>
            <a:r>
              <a:rPr lang="ru-RU" sz="2800" b="1" i="1" dirty="0" smtClean="0"/>
              <a:t>«Меры времени»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 </a:t>
            </a:r>
            <a:br>
              <a:rPr lang="ru-RU" sz="2800" b="1" dirty="0"/>
            </a:br>
            <a:endParaRPr lang="ru-RU" sz="2800" b="1" dirty="0"/>
          </a:p>
        </p:txBody>
      </p:sp>
      <p:pic>
        <p:nvPicPr>
          <p:cNvPr id="120837" name="Picture 5" descr="2694732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429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0"/>
            <a:ext cx="8458200" cy="1384300"/>
          </a:xfrm>
        </p:spPr>
        <p:txBody>
          <a:bodyPr/>
          <a:lstStyle/>
          <a:p>
            <a:r>
              <a:rPr lang="ru-RU" sz="2800" b="1" i="1">
                <a:solidFill>
                  <a:srgbClr val="FF0066"/>
                </a:solidFill>
              </a:rPr>
              <a:t>       Здоровьесберегающие задачи:</a:t>
            </a:r>
            <a:r>
              <a:rPr lang="ru-RU" sz="2800" b="1"/>
              <a:t> </a:t>
            </a:r>
            <a:br>
              <a:rPr lang="ru-RU" sz="2800" b="1"/>
            </a:br>
            <a:r>
              <a:rPr lang="ru-RU" sz="2800" b="1"/>
              <a:t>   1. Предупреждение близорукости и нарушений осанки учащихся.</a:t>
            </a:r>
            <a:br>
              <a:rPr lang="ru-RU" sz="2800" b="1"/>
            </a:br>
            <a:r>
              <a:rPr lang="ru-RU" sz="2800" b="1"/>
              <a:t>   2. Увеличение активности учащихся на уроке, снятие напряжения различных групп мышц.</a:t>
            </a:r>
            <a:br>
              <a:rPr lang="ru-RU" sz="2800" b="1"/>
            </a:br>
            <a:r>
              <a:rPr lang="ru-RU" sz="2800" b="1"/>
              <a:t>   3 Развитие наблюдательности, памяти, воображения.</a:t>
            </a:r>
            <a:br>
              <a:rPr lang="ru-RU" sz="2800" b="1"/>
            </a:br>
            <a:r>
              <a:rPr lang="ru-RU" sz="2800" b="1"/>
              <a:t>   4.Создание доброжелательной обстановки для принесения детям чувства удовлетворения, лёгкости, радости и желания прийти на занятие снова.</a:t>
            </a:r>
          </a:p>
        </p:txBody>
      </p:sp>
      <p:pic>
        <p:nvPicPr>
          <p:cNvPr id="205829" name="Picture 5" descr="085d8b5ef42519d9212468dc4ede96b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572000"/>
            <a:ext cx="2743200" cy="2286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449263"/>
          </a:xfrm>
        </p:spPr>
        <p:txBody>
          <a:bodyPr/>
          <a:lstStyle/>
          <a:p>
            <a:r>
              <a:rPr lang="ru-RU" sz="2000" b="1" u="sng"/>
              <a:t>ХОД УРОКА</a:t>
            </a:r>
          </a:p>
        </p:txBody>
      </p:sp>
      <p:graphicFrame>
        <p:nvGraphicFramePr>
          <p:cNvPr id="206944" name="Group 96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915400" cy="6025198"/>
        </p:xfrm>
        <a:graphic>
          <a:graphicData uri="http://schemas.openxmlformats.org/drawingml/2006/table">
            <a:tbl>
              <a:tblPr/>
              <a:tblGrid>
                <a:gridCol w="4343400"/>
                <a:gridCol w="4572000"/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Содержание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Здоровьесберегающее сопровождение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Профилактика утомления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органов зрения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Тема урока записана на доске разноцветными буквами, в виде кривой линии, что способствует разгрузке аккомодационного аппарата.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Учитель: «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Долгожданный дан звонок и пришли все на урок, на урок математики»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Тренинг  общения.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Психомоторный настрой детей, тренинг общения, положительная мотивация, создание успеха.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45" name="WordArt 97"/>
          <p:cNvSpPr>
            <a:spLocks noChangeArrowheads="1" noChangeShapeType="1" noTextEdit="1"/>
          </p:cNvSpPr>
          <p:nvPr/>
        </p:nvSpPr>
        <p:spPr bwMode="auto">
          <a:xfrm>
            <a:off x="304800" y="2514600"/>
            <a:ext cx="3886200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204"/>
              </a:avLst>
            </a:prstTxWarp>
          </a:bodyPr>
          <a:lstStyle/>
          <a:p>
            <a:pPr algn="ctr"/>
            <a:r>
              <a:rPr lang="ru-RU" sz="4800" kern="10" spc="-48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Меры</a:t>
            </a:r>
            <a:r>
              <a:rPr lang="ru-RU" sz="4800" kern="10" spc="-48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Monotype Corsiva"/>
              </a:rPr>
              <a:t>  времени</a:t>
            </a:r>
            <a:endParaRPr lang="ru-RU" sz="4800" kern="10" spc="-48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Готовность №1 </a:t>
            </a:r>
            <a:r>
              <a:rPr lang="ru-RU" sz="3200" dirty="0" smtClean="0"/>
              <a:t>Готовы ли мы к уроку?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1534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0"/>
                <a:gridCol w="3962400"/>
              </a:tblGrid>
              <a:tr h="4572000">
                <a:tc>
                  <a:txBody>
                    <a:bodyPr/>
                    <a:lstStyle/>
                    <a:p>
                      <a:r>
                        <a:rPr lang="ru-RU" dirty="0" smtClean="0"/>
                        <a:t>А) Поднимаем правую руку вверх, громко говорим «и» три раза 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Б) Прикрыли глазки и мысленно сказали: «Я внимателен, я хорошо думаю, я сосредоточен, догадлив, сообразителен и уверен в себе.»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3200" dirty="0" smtClean="0"/>
                        <a:t>3.</a:t>
                      </a:r>
                      <a:r>
                        <a:rPr lang="ru-RU" dirty="0" smtClean="0"/>
                        <a:t>Этим самым мы создаем колебания в голове, очищаем каналы (мозг, глаза, нос, уши)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3200" dirty="0" smtClean="0"/>
                        <a:t>4.</a:t>
                      </a:r>
                      <a:r>
                        <a:rPr lang="ru-RU" dirty="0" smtClean="0"/>
                        <a:t>Медитация на успех, хорошую работу.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021" name="Group 77"/>
          <p:cNvGraphicFramePr>
            <a:graphicFrameLocks noGrp="1"/>
          </p:cNvGraphicFramePr>
          <p:nvPr>
            <p:ph/>
          </p:nvPr>
        </p:nvGraphicFramePr>
        <p:xfrm>
          <a:off x="152400" y="228600"/>
          <a:ext cx="8763000" cy="6621971"/>
        </p:xfrm>
        <a:graphic>
          <a:graphicData uri="http://schemas.openxmlformats.org/drawingml/2006/table">
            <a:tbl>
              <a:tblPr/>
              <a:tblGrid>
                <a:gridCol w="4343400"/>
                <a:gridCol w="4419600"/>
              </a:tblGrid>
              <a:tr h="30432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</a:t>
                      </a:r>
                      <a:r>
                        <a:rPr kumimoji="0" lang="ru-RU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Устный счет.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 каким прибором  отсчитывают время?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 форму какой геометрической фигуры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имеет циферблат часовой?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Как называется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линия,ограничивающая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круг? От чего зависит величина круга?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 как? А какую геометрическую фигуру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образуют стрелки часов?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.Осуществляется познавательная активность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 творческое воображение и целостное восприятие.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2)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Путешествие на поезде.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Обратная связь с индивидуальными циферблатами.  Показ циферблата если поезд задержался на…; прибыл раньше на…; отправление, если стоянка…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Определить время стоянки поезда, если известны прибытие и отправление.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3)Работа с сигнальными карточками.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Могут ли стрелки часов занять положения, показанные на рисунках?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6.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Работа с сигнальными карточками , обратная связь с индивидуальными циферблатами.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Это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активизирует умственную работу, развивает и укрепляет зрительную память, развивает интерес и разнообразит работу.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009" name="Rectangle 65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1008" name="Object 64"/>
          <p:cNvGraphicFramePr>
            <a:graphicFrameLocks noChangeAspect="1"/>
          </p:cNvGraphicFramePr>
          <p:nvPr/>
        </p:nvGraphicFramePr>
        <p:xfrm>
          <a:off x="0" y="3171825"/>
          <a:ext cx="200025" cy="514350"/>
        </p:xfrm>
        <a:graphic>
          <a:graphicData uri="http://schemas.openxmlformats.org/presentationml/2006/ole">
            <p:oleObj spid="_x0000_s249858" name="Формула" r:id="rId3" imgW="152334" imgH="393529" progId="Equation.3">
              <p:embed/>
            </p:oleObj>
          </a:graphicData>
        </a:graphic>
      </p:graphicFrame>
      <p:sp>
        <p:nvSpPr>
          <p:cNvPr id="211011" name="Rectangle 67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1010" name="Object 66"/>
          <p:cNvGraphicFramePr>
            <a:graphicFrameLocks noChangeAspect="1"/>
          </p:cNvGraphicFramePr>
          <p:nvPr/>
        </p:nvGraphicFramePr>
        <p:xfrm>
          <a:off x="0" y="3171825"/>
          <a:ext cx="200025" cy="514350"/>
        </p:xfrm>
        <a:graphic>
          <a:graphicData uri="http://schemas.openxmlformats.org/presentationml/2006/ole">
            <p:oleObj spid="_x0000_s249859" name="Формула" r:id="rId4" imgW="152334" imgH="393529" progId="Equation.3">
              <p:embed/>
            </p:oleObj>
          </a:graphicData>
        </a:graphic>
      </p:graphicFrame>
      <p:sp>
        <p:nvSpPr>
          <p:cNvPr id="211013" name="Rectangle 69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1015" name="Rectangle 71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678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Вершина горы</vt:lpstr>
      <vt:lpstr>Океан</vt:lpstr>
      <vt:lpstr>Формула</vt:lpstr>
      <vt:lpstr> Здоровьесберегающее сопровождение урока математики </vt:lpstr>
      <vt:lpstr>Слайд 2</vt:lpstr>
      <vt:lpstr>Внедряя элементы здоровьесберегающей технологии в учебный процесс, можно определить следующие   цели: - создание комфортной образовательной среды на основе индивидуально-дифференцированного подхода к работе с учащимися;  - создание условий для успешной социализации различных категорий учащихся с учетом состояния их физического и морально-психологического здоровья, возрастных и индивидуальных особенностей;  - анализ, обобщение и распространение опыта использования здоровьесберегающих технологий на уроках математики и во внеурочное время. </vt:lpstr>
      <vt:lpstr>   задачи: •   Проведение сравнительного анализа состояния здоровья, режима дня, учебной нагрузки и объема домашних заданий учащихся.  •   Формирование осознанной потребности учащихся в здоровом образе жизни.  •   Педагогическая и психологическая поддержка процесса социализации учащихся.  •   Повышение физической и санитарно-гигиенической культуры учащихся.  •   Предупреждение (профилактика) как внутренних, так и внешних причин неуспеваемости учащихся, развитие мотивации к обучению.  •   Создать методическую копилку по здоровьесберегающим технологиям. </vt:lpstr>
      <vt:lpstr>   В качестве примера рассмотрим урок по теме: «Меры времени»    </vt:lpstr>
      <vt:lpstr>       Здоровьесберегающие задачи:     1. Предупреждение близорукости и нарушений осанки учащихся.    2. Увеличение активности учащихся на уроке, снятие напряжения различных групп мышц.    3 Развитие наблюдательности, памяти, воображения.    4.Создание доброжелательной обстановки для принесения детям чувства удовлетворения, лёгкости, радости и желания прийти на занятие снова.</vt:lpstr>
      <vt:lpstr>ХОД УРОКА</vt:lpstr>
      <vt:lpstr>Готовность №1 Готовы ли мы к уроку?</vt:lpstr>
      <vt:lpstr>Слайд 9</vt:lpstr>
      <vt:lpstr>Слайд 10</vt:lpstr>
      <vt:lpstr>Слайд 11</vt:lpstr>
      <vt:lpstr>Слайд 12</vt:lpstr>
      <vt:lpstr>Слайд 13</vt:lpstr>
      <vt:lpstr>Слайд 14</vt:lpstr>
      <vt:lpstr>                   Следует помнить, что на состояние здоровья оказывают большое влияние  эмоциональные разрядки: шутка, улыбка, музыкальная минутка, небольшое стихотворение, оценка, похвала, поддержка.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здоровьесберегающих технологий на уроках математики</dc:title>
  <dc:creator>User</dc:creator>
  <cp:lastModifiedBy>1</cp:lastModifiedBy>
  <cp:revision>36</cp:revision>
  <dcterms:created xsi:type="dcterms:W3CDTF">2011-02-12T03:49:33Z</dcterms:created>
  <dcterms:modified xsi:type="dcterms:W3CDTF">2015-04-23T18:20:56Z</dcterms:modified>
</cp:coreProperties>
</file>