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1" r:id="rId4"/>
    <p:sldId id="262" r:id="rId5"/>
    <p:sldId id="263" r:id="rId6"/>
    <p:sldId id="279" r:id="rId7"/>
    <p:sldId id="264" r:id="rId8"/>
    <p:sldId id="272" r:id="rId9"/>
    <p:sldId id="268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9FC7"/>
    <a:srgbClr val="569EC7"/>
    <a:srgbClr val="418EB1"/>
    <a:srgbClr val="4C79DE"/>
    <a:srgbClr val="4176B1"/>
    <a:srgbClr val="418E97"/>
    <a:srgbClr val="2C75C6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641" autoAdjust="0"/>
  </p:normalViewPr>
  <p:slideViewPr>
    <p:cSldViewPr>
      <p:cViewPr varScale="1">
        <p:scale>
          <a:sx n="77" d="100"/>
          <a:sy n="77" d="100"/>
        </p:scale>
        <p:origin x="-34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49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A30B-8144-480D-BF2D-A7DF3F465683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C2B02-5DBB-45DC-B650-B6410970C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DEEB8-520E-460E-A89B-B540B53BDB39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03C89-5DC7-4D09-A029-DFF2844E8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53BB1-1491-47B2-95B4-7E909527936D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B518F-B246-4E97-BC7B-4033FB4479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1985D-F181-4BDC-B944-8B9A7CAF2337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A2F93-E37E-4E9B-A9CC-68BCBEB50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B0ACC-E402-4D21-9EBD-BD5286E49643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60404-F22B-41D4-89EA-6E643D502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460D0-D367-4579-966B-27F03A50C3C4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D0DA6-80FF-45FC-81DD-6D0E925DE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B28D3-45A4-4C5D-992F-2B891D5300FA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76F9E-1865-4402-B483-02D5C31B3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F8FA9-D57C-4247-A8AB-E06473518E84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C6053-F17C-4D86-B207-1F2C541B2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B7BD1-C6BA-4BF0-9852-9BB9F1E85AF5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97A05-F3E7-4B8A-90AA-AB99CB9AB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C9CA5-6C83-4135-91C7-B99B6ABAABBF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BD25F-6932-4ADE-816D-999814A57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85FE2-69F4-4417-8CA4-4FD06C8717FA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F6335-5C55-47AE-81D8-138C6E9D3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9F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D02796-71D1-485F-B93A-729349AC7510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63E8EE-C858-4419-9FFB-3CB1C0994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5"/>
            <a:ext cx="7344816" cy="1080120"/>
          </a:xfrm>
          <a:gradFill flip="none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6000000"/>
            <a:tileRect/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История празднования Рождества на Руси</a:t>
            </a:r>
            <a:endParaRPr lang="ru-RU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3317" name="Рисунок 4" descr="Щедривки и посевалки на Старый Новый год - наши традиции - 10 Января 2013 - Блог - Доска для сетев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655763"/>
            <a:ext cx="7343775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4"/>
          <p:cNvSpPr>
            <a:spLocks noGrp="1"/>
          </p:cNvSpPr>
          <p:nvPr>
            <p:ph type="ctrTitle"/>
          </p:nvPr>
        </p:nvSpPr>
        <p:spPr>
          <a:xfrm>
            <a:off x="4211638" y="2130425"/>
            <a:ext cx="2016125" cy="1298575"/>
          </a:xfrm>
        </p:spPr>
        <p:txBody>
          <a:bodyPr/>
          <a:lstStyle/>
          <a:p>
            <a:r>
              <a:rPr lang="ru-RU" smtClean="0"/>
              <a:t> 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5516563"/>
            <a:ext cx="8642350" cy="1341437"/>
          </a:xfrm>
        </p:spPr>
        <p:txBody>
          <a:bodyPr/>
          <a:lstStyle/>
          <a:p>
            <a:r>
              <a:rPr lang="ru-RU" sz="1800" b="1" smtClean="0">
                <a:solidFill>
                  <a:schemeClr val="bg1"/>
                </a:solidFill>
              </a:rPr>
              <a:t>Рождество Христово — праздник рождения Иисуса Христа.</a:t>
            </a:r>
          </a:p>
          <a:p>
            <a:r>
              <a:rPr lang="ru-RU" sz="1800" b="1" smtClean="0">
                <a:solidFill>
                  <a:schemeClr val="bg1"/>
                </a:solidFill>
              </a:rPr>
              <a:t>Рождение Иисуса привнесло в жизнь людей чудо, и на его рождение явились мудрецы, которых, по сказаниям, привела путеводная звезда, ярко загоревшаяся на небесах в момент рождения. Сам праздник Рождества стали отмечать 7 января. </a:t>
            </a:r>
          </a:p>
        </p:txBody>
      </p:sp>
      <p:pic>
        <p:nvPicPr>
          <p:cNvPr id="14339" name="Рисунок 3" descr="Желаю, чтоб солнце входило в ваш дом, любые мечты исполнялись.Чтоб радость и счастье ходили гуськом. И в жизни друзья не теряли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88913"/>
            <a:ext cx="43910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3276600" y="620713"/>
            <a:ext cx="2951163" cy="187166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5013325"/>
            <a:ext cx="8642350" cy="1655763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На </a:t>
            </a:r>
            <a:r>
              <a:rPr lang="ru-RU" b="1" dirty="0">
                <a:solidFill>
                  <a:schemeClr val="bg1"/>
                </a:solidFill>
              </a:rPr>
              <a:t>Руси праздник Рождества Христова стали отмечать в X веке, когда на русских землях распространилось христианство. Рождество слилось с зимним древнеславянским праздником в честь духов-предков (святками). Поэтому в празднике Рождества сохранились "святочные" обряды.</a:t>
            </a:r>
          </a:p>
        </p:txBody>
      </p:sp>
      <p:pic>
        <p:nvPicPr>
          <p:cNvPr id="15363" name="Рисунок 4" descr="Славянская Маслени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60350"/>
            <a:ext cx="7704137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11238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4581525"/>
            <a:ext cx="8280400" cy="1800225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b="1" dirty="0" smtClean="0">
                <a:solidFill>
                  <a:schemeClr val="bg1"/>
                </a:solidFill>
              </a:rPr>
              <a:t>К празднованию Рождества верующие приготовлялись сорокадневным постом. Пост предписывал воздержание не только от пищи скромной, но и от дурных поступков. В это время не проводились венчания, не справлялись праздники, которые сопровождались весельем и разгульем.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6387" name="Рисунок 7" descr="РОЖДЕСТВЕНСКИЙ ПОСТ 2013 с 28 ноября по 6 января. Блюда Рождественского поста. Традиции и молитвы Рождественского пос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76250"/>
            <a:ext cx="424973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8" descr="Рождественский пост: дорога к радости &quot; Официальный сайт газеты &quot;Красный Лу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476250"/>
            <a:ext cx="45688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>
          <a:xfrm>
            <a:off x="3059113" y="2130425"/>
            <a:ext cx="3457575" cy="1227138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5229225"/>
            <a:ext cx="8569325" cy="1439863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b="1" dirty="0" smtClean="0">
                <a:solidFill>
                  <a:schemeClr val="bg1"/>
                </a:solidFill>
              </a:rPr>
              <a:t>День, предшествующий Рождеству, называют Сочельником или </a:t>
            </a:r>
            <a:r>
              <a:rPr lang="ru-RU" sz="8000" b="1" dirty="0" err="1" smtClean="0">
                <a:solidFill>
                  <a:schemeClr val="bg1"/>
                </a:solidFill>
              </a:rPr>
              <a:t>Сочевником</a:t>
            </a:r>
            <a:r>
              <a:rPr lang="ru-RU" sz="8000" b="1" dirty="0" smtClean="0">
                <a:solidFill>
                  <a:schemeClr val="bg1"/>
                </a:solidFill>
              </a:rPr>
              <a:t>. Сочельник происходит от слова "сочиво", что означает буквально - "растительное масло". Сочивом называли и кашу с растительным маслом и овощами.</a:t>
            </a:r>
            <a:r>
              <a:rPr lang="ru-RU" sz="8000" dirty="0" smtClean="0"/>
              <a:t> </a:t>
            </a:r>
            <a:r>
              <a:rPr lang="ru-RU" sz="4500" dirty="0" smtClean="0">
                <a:solidFill>
                  <a:schemeClr val="bg1"/>
                </a:solidFill>
              </a:rPr>
              <a:t/>
            </a:r>
            <a:br>
              <a:rPr lang="ru-RU" sz="4500" dirty="0" smtClean="0">
                <a:solidFill>
                  <a:schemeClr val="bg1"/>
                </a:solidFill>
              </a:rPr>
            </a:br>
            <a:endParaRPr lang="ru-RU" sz="4500" dirty="0">
              <a:solidFill>
                <a:schemeClr val="bg1"/>
              </a:solidFill>
            </a:endParaRPr>
          </a:p>
        </p:txBody>
      </p:sp>
      <p:pic>
        <p:nvPicPr>
          <p:cNvPr id="17411" name="Рисунок 5" descr="Наши поздравления - Страница 5 - Фору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88913"/>
            <a:ext cx="75612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4462463" cy="1874838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04025" y="260350"/>
            <a:ext cx="2089150" cy="53784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Употребляли в пищу также постные пироги, пшеничный хлеб, сушеные фрукты, мед.</a:t>
            </a:r>
            <a:endParaRPr lang="ru-RU" sz="2000" dirty="0"/>
          </a:p>
        </p:txBody>
      </p:sp>
      <p:pic>
        <p:nvPicPr>
          <p:cNvPr id="18435" name="Рисунок 3" descr="Рождественское застолье: что приготовить? Матроны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8913"/>
            <a:ext cx="6119813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>
          <a:xfrm>
            <a:off x="1908175" y="692150"/>
            <a:ext cx="4248150" cy="208915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4941888"/>
            <a:ext cx="8642350" cy="1800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smtClean="0">
                <a:solidFill>
                  <a:schemeClr val="bg1"/>
                </a:solidFill>
              </a:rPr>
              <a:t>В крестьянском быту к рождественскому сочельнику хозяйки прибирали избы и горницы : мыли, белили своё жилище, а так же </a:t>
            </a:r>
            <a:r>
              <a:rPr lang="ru-RU" sz="2400" b="1" smtClean="0">
                <a:solidFill>
                  <a:schemeClr val="bg1"/>
                </a:solidFill>
                <a:latin typeface="Arial" charset="0"/>
              </a:rPr>
              <a:t>занимались </a:t>
            </a:r>
            <a:r>
              <a:rPr lang="ru-RU" sz="2400" b="1" smtClean="0">
                <a:solidFill>
                  <a:schemeClr val="bg1"/>
                </a:solidFill>
              </a:rPr>
              <a:t>приготовлен</a:t>
            </a:r>
            <a:r>
              <a:rPr lang="ru-RU" sz="2400" b="1" smtClean="0">
                <a:solidFill>
                  <a:schemeClr val="bg1"/>
                </a:solidFill>
                <a:latin typeface="Arial" charset="0"/>
              </a:rPr>
              <a:t>ием </a:t>
            </a:r>
            <a:r>
              <a:rPr lang="ru-RU" sz="2400" b="1" smtClean="0">
                <a:solidFill>
                  <a:schemeClr val="bg1"/>
                </a:solidFill>
              </a:rPr>
              <a:t>пищи и сдобной выпечки. Старались засветло сходить в баню и встречать праздник в новой одёжке.</a:t>
            </a:r>
          </a:p>
          <a:p>
            <a:pPr>
              <a:lnSpc>
                <a:spcPct val="90000"/>
              </a:lnSpc>
            </a:pPr>
            <a:endParaRPr lang="ru-RU" sz="2000" smtClean="0">
              <a:solidFill>
                <a:schemeClr val="bg1"/>
              </a:solidFill>
            </a:endParaRPr>
          </a:p>
        </p:txBody>
      </p:sp>
      <p:pic>
        <p:nvPicPr>
          <p:cNvPr id="19459" name="Рисунок 4" descr="Старейшие избы и интерьеры в ни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417671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5" descr="однокоренные слова Записи с меткой однокоренные слова Блог Чистой Воды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188913"/>
            <a:ext cx="446563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/>
          </p:nvPr>
        </p:nvSpPr>
        <p:spPr>
          <a:xfrm>
            <a:off x="3132138" y="2130425"/>
            <a:ext cx="3527425" cy="86677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5373688"/>
            <a:ext cx="8353425" cy="12954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dirty="0" smtClean="0">
                <a:solidFill>
                  <a:schemeClr val="bg1"/>
                </a:solidFill>
              </a:rPr>
              <a:t>Накануне Рождества полагалось только </a:t>
            </a:r>
            <a:r>
              <a:rPr lang="ru-RU" sz="2200" b="1" dirty="0" err="1" smtClean="0">
                <a:solidFill>
                  <a:schemeClr val="bg1"/>
                </a:solidFill>
              </a:rPr>
              <a:t>сочевничать</a:t>
            </a:r>
            <a:r>
              <a:rPr lang="ru-RU" sz="2200" b="1" dirty="0" smtClean="0">
                <a:solidFill>
                  <a:schemeClr val="bg1"/>
                </a:solidFill>
              </a:rPr>
              <a:t> и никакой пищи не есть весь день до сумерек, то есть до появления Вифлеемской звезды. Ведь именно под этой звездой родился Иисус Христос.</a:t>
            </a:r>
            <a:endParaRPr lang="ru-RU" sz="22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0483" name="Рисунок 3" descr="бэби.ру - мобильная верс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88913"/>
            <a:ext cx="6408737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ctrTitle"/>
          </p:nvPr>
        </p:nvSpPr>
        <p:spPr>
          <a:xfrm>
            <a:off x="1763713" y="2130425"/>
            <a:ext cx="6048375" cy="108267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5229225"/>
            <a:ext cx="6400800" cy="1439863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На закате солнца, после первой звезды, хозяин со всеми домочадцами становился на молитву. После окончания молитвы начинался ужин – вечеря. По окончании вечери – </a:t>
            </a:r>
            <a:r>
              <a:rPr lang="ru-RU" sz="2400" b="1" dirty="0" err="1" smtClean="0">
                <a:solidFill>
                  <a:schemeClr val="bg1"/>
                </a:solidFill>
              </a:rPr>
              <a:t>колядование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1507" name="Рисунок 3" descr="Kramatorsk.INFO - новости Краматорска. Поиск по сайт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88913"/>
            <a:ext cx="7704137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</TotalTime>
  <Words>285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История празднования Рождества на Руси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Галюня</dc:creator>
  <cp:lastModifiedBy>Галюня</cp:lastModifiedBy>
  <cp:revision>53</cp:revision>
  <dcterms:created xsi:type="dcterms:W3CDTF">2015-01-11T11:55:28Z</dcterms:created>
  <dcterms:modified xsi:type="dcterms:W3CDTF">2015-04-29T18:11:04Z</dcterms:modified>
</cp:coreProperties>
</file>