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97" r:id="rId3"/>
    <p:sldMasterId id="2147483709" r:id="rId4"/>
    <p:sldMasterId id="2147483722" r:id="rId5"/>
  </p:sldMasterIdLst>
  <p:sldIdLst>
    <p:sldId id="256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3" r:id="rId19"/>
    <p:sldId id="271" r:id="rId20"/>
    <p:sldId id="272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66FDB186-2A84-48C9-8A0E-D060B513CFE9}" type="datetimeFigureOut">
              <a:rPr lang="ru-RU" smtClean="0"/>
              <a:pPr/>
              <a:t>08.05.2015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0846F4D-D760-42C7-8FC4-3367E649C6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66FDB186-2A84-48C9-8A0E-D060B513CFE9}" type="datetimeFigureOut">
              <a:rPr lang="ru-RU" smtClean="0"/>
              <a:pPr/>
              <a:t>08.05.2015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0846F4D-D760-42C7-8FC4-3367E649C6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6225" y="1219200"/>
            <a:ext cx="2055813" cy="49069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219200"/>
            <a:ext cx="6016625" cy="49069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66FDB186-2A84-48C9-8A0E-D060B513CFE9}" type="datetimeFigureOut">
              <a:rPr lang="ru-RU" smtClean="0"/>
              <a:pPr/>
              <a:t>08.05.2015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0846F4D-D760-42C7-8FC4-3367E649C6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746125" y="1938338"/>
            <a:ext cx="3741738" cy="43195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0263" y="1938338"/>
            <a:ext cx="3741737" cy="43195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66FDB186-2A84-48C9-8A0E-D060B513CFE9}" type="datetimeFigureOut">
              <a:rPr lang="ru-RU" smtClean="0"/>
              <a:pPr/>
              <a:t>08.05.2015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0846F4D-D760-42C7-8FC4-3367E649C6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27800" y="635000"/>
            <a:ext cx="1951038" cy="56229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71513" y="635000"/>
            <a:ext cx="5703887" cy="56229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1513" y="635000"/>
            <a:ext cx="7807325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746125" y="1938338"/>
            <a:ext cx="3741738" cy="43195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0263" y="1938338"/>
            <a:ext cx="3741737" cy="43195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FEE41C84-D7A7-47D4-915D-8BDC0898F097}" type="datetimeFigureOut">
              <a:rPr lang="ru-RU" smtClean="0"/>
              <a:pPr/>
              <a:t>08.05.2015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12307A2-6D4D-459E-8E12-F604557237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FEE41C84-D7A7-47D4-915D-8BDC0898F097}" type="datetimeFigureOut">
              <a:rPr lang="ru-RU" smtClean="0"/>
              <a:pPr/>
              <a:t>08.05.2015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12307A2-6D4D-459E-8E12-F604557237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FEE41C84-D7A7-47D4-915D-8BDC0898F097}" type="datetimeFigureOut">
              <a:rPr lang="ru-RU" smtClean="0"/>
              <a:pPr/>
              <a:t>08.05.2015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12307A2-6D4D-459E-8E12-F604557237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5425" cy="452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5025" y="1604963"/>
            <a:ext cx="4037013" cy="452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FEE41C84-D7A7-47D4-915D-8BDC0898F097}" type="datetimeFigureOut">
              <a:rPr lang="ru-RU" smtClean="0"/>
              <a:pPr/>
              <a:t>08.05.2015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12307A2-6D4D-459E-8E12-F604557237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FEE41C84-D7A7-47D4-915D-8BDC0898F097}" type="datetimeFigureOut">
              <a:rPr lang="ru-RU" smtClean="0"/>
              <a:pPr/>
              <a:t>08.05.2015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12307A2-6D4D-459E-8E12-F604557237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FEE41C84-D7A7-47D4-915D-8BDC0898F097}" type="datetimeFigureOut">
              <a:rPr lang="ru-RU" smtClean="0"/>
              <a:pPr/>
              <a:t>08.05.2015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12307A2-6D4D-459E-8E12-F604557237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66FDB186-2A84-48C9-8A0E-D060B513CFE9}" type="datetimeFigureOut">
              <a:rPr lang="ru-RU" smtClean="0"/>
              <a:pPr/>
              <a:t>08.05.2015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0846F4D-D760-42C7-8FC4-3367E649C6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FEE41C84-D7A7-47D4-915D-8BDC0898F097}" type="datetimeFigureOut">
              <a:rPr lang="ru-RU" smtClean="0"/>
              <a:pPr/>
              <a:t>08.05.2015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12307A2-6D4D-459E-8E12-F604557237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FEE41C84-D7A7-47D4-915D-8BDC0898F097}" type="datetimeFigureOut">
              <a:rPr lang="ru-RU" smtClean="0"/>
              <a:pPr/>
              <a:t>08.05.2015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12307A2-6D4D-459E-8E12-F604557237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FEE41C84-D7A7-47D4-915D-8BDC0898F097}" type="datetimeFigureOut">
              <a:rPr lang="ru-RU" smtClean="0"/>
              <a:pPr/>
              <a:t>08.05.2015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12307A2-6D4D-459E-8E12-F604557237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FEE41C84-D7A7-47D4-915D-8BDC0898F097}" type="datetimeFigureOut">
              <a:rPr lang="ru-RU" smtClean="0"/>
              <a:pPr/>
              <a:t>08.05.2015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12307A2-6D4D-459E-8E12-F604557237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6225" y="1219200"/>
            <a:ext cx="2055813" cy="49069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219200"/>
            <a:ext cx="6016625" cy="49069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FEE41C84-D7A7-47D4-915D-8BDC0898F097}" type="datetimeFigureOut">
              <a:rPr lang="ru-RU" smtClean="0"/>
              <a:pPr/>
              <a:t>08.05.2015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12307A2-6D4D-459E-8E12-F604557237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746125" y="1938338"/>
            <a:ext cx="3741738" cy="43195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0263" y="1938338"/>
            <a:ext cx="3741737" cy="43195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5425" cy="452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5025" y="1604963"/>
            <a:ext cx="4037013" cy="452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66FDB186-2A84-48C9-8A0E-D060B513CFE9}" type="datetimeFigureOut">
              <a:rPr lang="ru-RU" smtClean="0"/>
              <a:pPr/>
              <a:t>08.05.2015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0846F4D-D760-42C7-8FC4-3367E649C6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27800" y="635000"/>
            <a:ext cx="1951038" cy="56229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71513" y="635000"/>
            <a:ext cx="5703887" cy="56229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1513" y="635000"/>
            <a:ext cx="7807325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746125" y="1938338"/>
            <a:ext cx="3741738" cy="43195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0263" y="1938338"/>
            <a:ext cx="3741737" cy="43195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E41C84-D7A7-47D4-915D-8BDC0898F097}" type="datetimeFigureOut">
              <a:rPr lang="ru-RU" smtClean="0"/>
              <a:pPr/>
              <a:t>08.05.2015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2307A2-6D4D-459E-8E12-F604557237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E41C84-D7A7-47D4-915D-8BDC0898F097}" type="datetimeFigureOut">
              <a:rPr lang="ru-RU" smtClean="0"/>
              <a:pPr/>
              <a:t>08.05.2015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2307A2-6D4D-459E-8E12-F604557237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E41C84-D7A7-47D4-915D-8BDC0898F097}" type="datetimeFigureOut">
              <a:rPr lang="ru-RU" smtClean="0"/>
              <a:pPr/>
              <a:t>08.05.2015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2307A2-6D4D-459E-8E12-F604557237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66FDB186-2A84-48C9-8A0E-D060B513CFE9}" type="datetimeFigureOut">
              <a:rPr lang="ru-RU" smtClean="0"/>
              <a:pPr/>
              <a:t>08.05.2015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0846F4D-D760-42C7-8FC4-3367E649C6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E41C84-D7A7-47D4-915D-8BDC0898F097}" type="datetimeFigureOut">
              <a:rPr lang="ru-RU" smtClean="0"/>
              <a:pPr/>
              <a:t>08.05.2015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2307A2-6D4D-459E-8E12-F604557237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E41C84-D7A7-47D4-915D-8BDC0898F097}" type="datetimeFigureOut">
              <a:rPr lang="ru-RU" smtClean="0"/>
              <a:pPr/>
              <a:t>08.05.2015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2307A2-6D4D-459E-8E12-F604557237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E41C84-D7A7-47D4-915D-8BDC0898F097}" type="datetimeFigureOut">
              <a:rPr lang="ru-RU" smtClean="0"/>
              <a:pPr/>
              <a:t>08.05.2015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2307A2-6D4D-459E-8E12-F604557237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E41C84-D7A7-47D4-915D-8BDC0898F097}" type="datetimeFigureOut">
              <a:rPr lang="ru-RU" smtClean="0"/>
              <a:pPr/>
              <a:t>08.05.2015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2307A2-6D4D-459E-8E12-F604557237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E41C84-D7A7-47D4-915D-8BDC0898F097}" type="datetimeFigureOut">
              <a:rPr lang="ru-RU" smtClean="0"/>
              <a:pPr/>
              <a:t>08.05.2015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2307A2-6D4D-459E-8E12-F604557237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E41C84-D7A7-47D4-915D-8BDC0898F097}" type="datetimeFigureOut">
              <a:rPr lang="ru-RU" smtClean="0"/>
              <a:pPr/>
              <a:t>08.05.2015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2307A2-6D4D-459E-8E12-F6045572379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E41C84-D7A7-47D4-915D-8BDC0898F097}" type="datetimeFigureOut">
              <a:rPr lang="ru-RU" smtClean="0"/>
              <a:pPr/>
              <a:t>08.05.2015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2307A2-6D4D-459E-8E12-F604557237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E41C84-D7A7-47D4-915D-8BDC0898F097}" type="datetimeFigureOut">
              <a:rPr lang="ru-RU" smtClean="0"/>
              <a:pPr/>
              <a:t>08.05.2015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2307A2-6D4D-459E-8E12-F604557237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66FDB186-2A84-48C9-8A0E-D060B513CFE9}" type="datetimeFigureOut">
              <a:rPr lang="ru-RU" smtClean="0"/>
              <a:pPr/>
              <a:t>08.05.2015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0846F4D-D760-42C7-8FC4-3367E649C6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66FDB186-2A84-48C9-8A0E-D060B513CFE9}" type="datetimeFigureOut">
              <a:rPr lang="ru-RU" smtClean="0"/>
              <a:pPr/>
              <a:t>08.05.2015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0846F4D-D760-42C7-8FC4-3367E649C6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66FDB186-2A84-48C9-8A0E-D060B513CFE9}" type="datetimeFigureOut">
              <a:rPr lang="ru-RU" smtClean="0"/>
              <a:pPr/>
              <a:t>08.05.2015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0846F4D-D760-42C7-8FC4-3367E649C6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66FDB186-2A84-48C9-8A0E-D060B513CFE9}" type="datetimeFigureOut">
              <a:rPr lang="ru-RU" smtClean="0"/>
              <a:pPr/>
              <a:t>08.05.2015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0846F4D-D760-42C7-8FC4-3367E649C6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slideLayout" Target="../slideLayouts/slideLayout46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Relationship Id="rId14" Type="http://schemas.openxmlformats.org/officeDocument/2006/relationships/image" Target="../media/image1.jpe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4.xml"/><Relationship Id="rId3" Type="http://schemas.openxmlformats.org/officeDocument/2006/relationships/slideLayout" Target="../slideLayouts/slideLayout49.xml"/><Relationship Id="rId7" Type="http://schemas.openxmlformats.org/officeDocument/2006/relationships/slideLayout" Target="../slideLayouts/slideLayout53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8.xml"/><Relationship Id="rId1" Type="http://schemas.openxmlformats.org/officeDocument/2006/relationships/slideLayout" Target="../slideLayouts/slideLayout47.xml"/><Relationship Id="rId6" Type="http://schemas.openxmlformats.org/officeDocument/2006/relationships/slideLayout" Target="../slideLayouts/slideLayout52.xml"/><Relationship Id="rId11" Type="http://schemas.openxmlformats.org/officeDocument/2006/relationships/slideLayout" Target="../slideLayouts/slideLayout57.xml"/><Relationship Id="rId5" Type="http://schemas.openxmlformats.org/officeDocument/2006/relationships/slideLayout" Target="../slideLayouts/slideLayout51.xml"/><Relationship Id="rId10" Type="http://schemas.openxmlformats.org/officeDocument/2006/relationships/slideLayout" Target="../slideLayouts/slideLayout56.xml"/><Relationship Id="rId4" Type="http://schemas.openxmlformats.org/officeDocument/2006/relationships/slideLayout" Target="../slideLayouts/slideLayout50.xml"/><Relationship Id="rId9" Type="http://schemas.openxmlformats.org/officeDocument/2006/relationships/slideLayout" Target="../slideLayouts/slideLayout5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1658938" y="1600200"/>
            <a:ext cx="6832600" cy="3195638"/>
            <a:chOff x="1045" y="1008"/>
            <a:chExt cx="4304" cy="2013"/>
          </a:xfrm>
        </p:grpSpPr>
        <p:sp>
          <p:nvSpPr>
            <p:cNvPr id="2050" name="Oval 2"/>
            <p:cNvSpPr>
              <a:spLocks noChangeArrowheads="1"/>
            </p:cNvSpPr>
            <p:nvPr/>
          </p:nvSpPr>
          <p:spPr bwMode="auto">
            <a:xfrm flipH="1">
              <a:off x="4392" y="1008"/>
              <a:ext cx="957" cy="957"/>
            </a:xfrm>
            <a:prstGeom prst="ellipse">
              <a:avLst/>
            </a:prstGeom>
            <a:solidFill>
              <a:srgbClr val="D9D8EC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51" name="Oval 3"/>
            <p:cNvSpPr>
              <a:spLocks noChangeArrowheads="1"/>
            </p:cNvSpPr>
            <p:nvPr/>
          </p:nvSpPr>
          <p:spPr bwMode="auto">
            <a:xfrm flipH="1">
              <a:off x="3263" y="1008"/>
              <a:ext cx="957" cy="957"/>
            </a:xfrm>
            <a:prstGeom prst="ellipse">
              <a:avLst/>
            </a:prstGeom>
            <a:solidFill>
              <a:srgbClr val="D9D8EC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52" name="Oval 4"/>
            <p:cNvSpPr>
              <a:spLocks noChangeArrowheads="1"/>
            </p:cNvSpPr>
            <p:nvPr/>
          </p:nvSpPr>
          <p:spPr bwMode="auto">
            <a:xfrm flipH="1">
              <a:off x="2136" y="1008"/>
              <a:ext cx="957" cy="957"/>
            </a:xfrm>
            <a:prstGeom prst="ellipse">
              <a:avLst/>
            </a:prstGeom>
            <a:noFill/>
            <a:ln w="28440">
              <a:solidFill>
                <a:srgbClr val="D9D8E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53" name="Oval 5"/>
            <p:cNvSpPr>
              <a:spLocks noChangeArrowheads="1"/>
            </p:cNvSpPr>
            <p:nvPr/>
          </p:nvSpPr>
          <p:spPr bwMode="auto">
            <a:xfrm flipH="1">
              <a:off x="2136" y="2064"/>
              <a:ext cx="957" cy="957"/>
            </a:xfrm>
            <a:prstGeom prst="ellipse">
              <a:avLst/>
            </a:prstGeom>
            <a:solidFill>
              <a:srgbClr val="D9D8EC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54" name="Oval 6"/>
            <p:cNvSpPr>
              <a:spLocks noChangeArrowheads="1"/>
            </p:cNvSpPr>
            <p:nvPr/>
          </p:nvSpPr>
          <p:spPr bwMode="auto">
            <a:xfrm flipH="1">
              <a:off x="1045" y="2064"/>
              <a:ext cx="957" cy="957"/>
            </a:xfrm>
            <a:prstGeom prst="ellipse">
              <a:avLst/>
            </a:prstGeom>
            <a:solidFill>
              <a:srgbClr val="D9D8EC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55" name="Oval 7"/>
            <p:cNvSpPr>
              <a:spLocks noChangeArrowheads="1"/>
            </p:cNvSpPr>
            <p:nvPr/>
          </p:nvSpPr>
          <p:spPr bwMode="auto">
            <a:xfrm flipH="1">
              <a:off x="4392" y="2064"/>
              <a:ext cx="957" cy="957"/>
            </a:xfrm>
            <a:prstGeom prst="ellipse">
              <a:avLst/>
            </a:prstGeom>
            <a:noFill/>
            <a:ln w="28440">
              <a:solidFill>
                <a:srgbClr val="D9D8E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056" name="Rectangle 8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8400"/>
            <a:ext cx="2128838" cy="452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723900" algn="l"/>
                <a:tab pos="1447800" algn="l"/>
              </a:tabLst>
              <a:defRPr sz="1000">
                <a:solidFill>
                  <a:srgbClr val="000000"/>
                </a:solidFill>
                <a:latin typeface="+mn-lt"/>
              </a:defRPr>
            </a:lvl1pPr>
          </a:lstStyle>
          <a:p>
            <a:fld id="{66FDB186-2A84-48C9-8A0E-D060B513CFE9}" type="datetimeFigureOut">
              <a:rPr lang="ru-RU" smtClean="0"/>
              <a:pPr/>
              <a:t>08.05.2015</a:t>
            </a:fld>
            <a:endParaRPr lang="ru-RU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8400"/>
            <a:ext cx="2890838" cy="452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>
              <a:buClrTx/>
              <a:buFontTx/>
              <a:buNone/>
              <a:tabLst>
                <a:tab pos="723900" algn="l"/>
                <a:tab pos="1447800" algn="l"/>
                <a:tab pos="2171700" algn="l"/>
              </a:tabLst>
              <a:defRPr sz="1000">
                <a:solidFill>
                  <a:srgbClr val="000000"/>
                </a:solidFill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8400"/>
            <a:ext cx="2128838" cy="452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723900" algn="l"/>
                <a:tab pos="1447800" algn="l"/>
              </a:tabLst>
              <a:defRPr sz="1000">
                <a:solidFill>
                  <a:srgbClr val="000000"/>
                </a:solidFill>
                <a:latin typeface="+mn-lt"/>
              </a:defRPr>
            </a:lvl1pPr>
          </a:lstStyle>
          <a:p>
            <a:fld id="{C0846F4D-D760-42C7-8FC4-3367E649C6A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219200"/>
            <a:ext cx="7767638" cy="19288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4838" cy="4521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Четвёртый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8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l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800">
          <a:solidFill>
            <a:srgbClr val="000000"/>
          </a:solidFill>
          <a:latin typeface="Arial" charset="0"/>
          <a:cs typeface="Lucida Sans Unicode" pitchFamily="34" charset="0"/>
        </a:defRPr>
      </a:lvl2pPr>
      <a:lvl3pPr marL="1143000" indent="-228600" algn="l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800">
          <a:solidFill>
            <a:srgbClr val="000000"/>
          </a:solidFill>
          <a:latin typeface="Arial" charset="0"/>
          <a:cs typeface="Lucida Sans Unicode" pitchFamily="34" charset="0"/>
        </a:defRPr>
      </a:lvl3pPr>
      <a:lvl4pPr marL="1600200" indent="-228600" algn="l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800">
          <a:solidFill>
            <a:srgbClr val="000000"/>
          </a:solidFill>
          <a:latin typeface="Arial" charset="0"/>
          <a:cs typeface="Lucida Sans Unicode" pitchFamily="34" charset="0"/>
        </a:defRPr>
      </a:lvl4pPr>
      <a:lvl5pPr marL="2057400" indent="-228600" algn="l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800">
          <a:solidFill>
            <a:srgbClr val="000000"/>
          </a:solidFill>
          <a:latin typeface="Arial" charset="0"/>
          <a:cs typeface="Lucida Sans Unicode" pitchFamily="34" charset="0"/>
        </a:defRPr>
      </a:lvl5pPr>
      <a:lvl6pPr marL="2514600" indent="-228600" algn="l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800">
          <a:solidFill>
            <a:srgbClr val="000000"/>
          </a:solidFill>
          <a:latin typeface="Arial" charset="0"/>
          <a:cs typeface="Lucida Sans Unicode" pitchFamily="34" charset="0"/>
        </a:defRPr>
      </a:lvl6pPr>
      <a:lvl7pPr marL="2971800" indent="-228600" algn="l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800">
          <a:solidFill>
            <a:srgbClr val="000000"/>
          </a:solidFill>
          <a:latin typeface="Arial" charset="0"/>
          <a:cs typeface="Lucida Sans Unicode" pitchFamily="34" charset="0"/>
        </a:defRPr>
      </a:lvl7pPr>
      <a:lvl8pPr marL="3429000" indent="-228600" algn="l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800">
          <a:solidFill>
            <a:srgbClr val="000000"/>
          </a:solidFill>
          <a:latin typeface="Arial" charset="0"/>
          <a:cs typeface="Lucida Sans Unicode" pitchFamily="34" charset="0"/>
        </a:defRPr>
      </a:lvl8pPr>
      <a:lvl9pPr marL="3886200" indent="-228600" algn="l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800">
          <a:solidFill>
            <a:srgbClr val="000000"/>
          </a:solidFill>
          <a:latin typeface="Arial" charset="0"/>
          <a:cs typeface="Lucida Sans Unicode" pitchFamily="34" charset="0"/>
        </a:defRPr>
      </a:lvl9pPr>
    </p:titleStyle>
    <p:bodyStyle>
      <a:lvl1pPr marL="342900" indent="-342900" algn="l" defTabSz="449263" rtl="0" eaLnBrk="1" fontAlgn="base" hangingPunct="1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67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700">
          <a:solidFill>
            <a:srgbClr val="000000"/>
          </a:solidFill>
          <a:latin typeface="+mn-lt"/>
          <a:cs typeface="+mn-cs"/>
        </a:defRPr>
      </a:lvl2pPr>
      <a:lvl3pPr marL="1143000" indent="-228600" algn="l" defTabSz="449263" rtl="0" eaLnBrk="1" fontAlgn="base" hangingPunct="1"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300">
          <a:solidFill>
            <a:srgbClr val="000000"/>
          </a:solidFill>
          <a:latin typeface="+mn-lt"/>
          <a:cs typeface="+mn-cs"/>
        </a:defRPr>
      </a:lvl3pPr>
      <a:lvl4pPr marL="16002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946" name="Picture 2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8294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71513" y="635000"/>
            <a:ext cx="7807325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8294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6125" y="1938338"/>
            <a:ext cx="7635875" cy="43195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25578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Четвёртый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marL="2057400" indent="-228600" algn="ctr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100" b="1" i="1">
          <a:solidFill>
            <a:srgbClr val="99284C"/>
          </a:solidFill>
          <a:latin typeface="+mj-lt"/>
          <a:ea typeface="+mj-ea"/>
          <a:cs typeface="+mj-cs"/>
        </a:defRPr>
      </a:lvl1pPr>
      <a:lvl2pPr marL="2057400" indent="-228600" algn="ctr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100" b="1" i="1">
          <a:solidFill>
            <a:srgbClr val="99284C"/>
          </a:solidFill>
          <a:latin typeface="Arial" charset="0"/>
          <a:cs typeface="Lucida Sans Unicode" pitchFamily="34" charset="0"/>
        </a:defRPr>
      </a:lvl2pPr>
      <a:lvl3pPr marL="2057400" indent="-228600" algn="ctr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100" b="1" i="1">
          <a:solidFill>
            <a:srgbClr val="99284C"/>
          </a:solidFill>
          <a:latin typeface="Arial" charset="0"/>
          <a:cs typeface="Lucida Sans Unicode" pitchFamily="34" charset="0"/>
        </a:defRPr>
      </a:lvl3pPr>
      <a:lvl4pPr marL="2057400" indent="-228600" algn="ctr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100" b="1" i="1">
          <a:solidFill>
            <a:srgbClr val="99284C"/>
          </a:solidFill>
          <a:latin typeface="Arial" charset="0"/>
          <a:cs typeface="Lucida Sans Unicode" pitchFamily="34" charset="0"/>
        </a:defRPr>
      </a:lvl4pPr>
      <a:lvl5pPr marL="2057400" indent="-228600" algn="ctr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100" b="1" i="1">
          <a:solidFill>
            <a:srgbClr val="99284C"/>
          </a:solidFill>
          <a:latin typeface="Arial" charset="0"/>
          <a:cs typeface="Lucida Sans Unicode" pitchFamily="34" charset="0"/>
        </a:defRPr>
      </a:lvl5pPr>
      <a:lvl6pPr marL="2514600" indent="-228600" algn="ctr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100" b="1" i="1">
          <a:solidFill>
            <a:srgbClr val="99284C"/>
          </a:solidFill>
          <a:latin typeface="Arial" charset="0"/>
          <a:cs typeface="Lucida Sans Unicode" pitchFamily="34" charset="0"/>
        </a:defRPr>
      </a:lvl6pPr>
      <a:lvl7pPr marL="2971800" indent="-228600" algn="ctr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100" b="1" i="1">
          <a:solidFill>
            <a:srgbClr val="99284C"/>
          </a:solidFill>
          <a:latin typeface="Arial" charset="0"/>
          <a:cs typeface="Lucida Sans Unicode" pitchFamily="34" charset="0"/>
        </a:defRPr>
      </a:lvl7pPr>
      <a:lvl8pPr marL="3429000" indent="-228600" algn="ctr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100" b="1" i="1">
          <a:solidFill>
            <a:srgbClr val="99284C"/>
          </a:solidFill>
          <a:latin typeface="Arial" charset="0"/>
          <a:cs typeface="Lucida Sans Unicode" pitchFamily="34" charset="0"/>
        </a:defRPr>
      </a:lvl8pPr>
      <a:lvl9pPr marL="3886200" indent="-228600" algn="ctr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100" b="1" i="1">
          <a:solidFill>
            <a:srgbClr val="99284C"/>
          </a:solidFill>
          <a:latin typeface="Arial" charset="0"/>
          <a:cs typeface="Lucida Sans Unicode" pitchFamily="34" charset="0"/>
        </a:defRPr>
      </a:lvl9pPr>
    </p:titleStyle>
    <p:bodyStyle>
      <a:lvl1pPr marL="342900" indent="-3429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900">
          <a:solidFill>
            <a:srgbClr val="333333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500">
          <a:solidFill>
            <a:srgbClr val="333333"/>
          </a:solidFill>
          <a:latin typeface="+mn-lt"/>
          <a:cs typeface="+mn-cs"/>
        </a:defRPr>
      </a:lvl2pPr>
      <a:lvl3pPr marL="11430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200">
          <a:solidFill>
            <a:srgbClr val="333333"/>
          </a:solidFill>
          <a:latin typeface="+mn-lt"/>
          <a:cs typeface="+mn-cs"/>
        </a:defRPr>
      </a:lvl3pPr>
      <a:lvl4pPr marL="16002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333333"/>
          </a:solidFill>
          <a:latin typeface="+mn-lt"/>
          <a:cs typeface="+mn-cs"/>
        </a:defRPr>
      </a:lvl4pPr>
      <a:lvl5pPr marL="20574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333333"/>
          </a:solidFill>
          <a:latin typeface="+mn-lt"/>
          <a:cs typeface="+mn-cs"/>
        </a:defRPr>
      </a:lvl5pPr>
      <a:lvl6pPr marL="25146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333333"/>
          </a:solidFill>
          <a:latin typeface="+mn-lt"/>
          <a:cs typeface="+mn-cs"/>
        </a:defRPr>
      </a:lvl6pPr>
      <a:lvl7pPr marL="29718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333333"/>
          </a:solidFill>
          <a:latin typeface="+mn-lt"/>
          <a:cs typeface="+mn-cs"/>
        </a:defRPr>
      </a:lvl7pPr>
      <a:lvl8pPr marL="34290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333333"/>
          </a:solidFill>
          <a:latin typeface="+mn-lt"/>
          <a:cs typeface="+mn-cs"/>
        </a:defRPr>
      </a:lvl8pPr>
      <a:lvl9pPr marL="38862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333333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1658938" y="1600200"/>
            <a:ext cx="6832600" cy="3195638"/>
            <a:chOff x="1045" y="1008"/>
            <a:chExt cx="4304" cy="2013"/>
          </a:xfrm>
        </p:grpSpPr>
        <p:sp>
          <p:nvSpPr>
            <p:cNvPr id="2050" name="Oval 2"/>
            <p:cNvSpPr>
              <a:spLocks noChangeArrowheads="1"/>
            </p:cNvSpPr>
            <p:nvPr/>
          </p:nvSpPr>
          <p:spPr bwMode="auto">
            <a:xfrm flipH="1">
              <a:off x="4392" y="1008"/>
              <a:ext cx="957" cy="957"/>
            </a:xfrm>
            <a:prstGeom prst="ellipse">
              <a:avLst/>
            </a:prstGeom>
            <a:solidFill>
              <a:srgbClr val="D9D8EC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51" name="Oval 3"/>
            <p:cNvSpPr>
              <a:spLocks noChangeArrowheads="1"/>
            </p:cNvSpPr>
            <p:nvPr/>
          </p:nvSpPr>
          <p:spPr bwMode="auto">
            <a:xfrm flipH="1">
              <a:off x="3263" y="1008"/>
              <a:ext cx="957" cy="957"/>
            </a:xfrm>
            <a:prstGeom prst="ellipse">
              <a:avLst/>
            </a:prstGeom>
            <a:solidFill>
              <a:srgbClr val="D9D8EC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52" name="Oval 4"/>
            <p:cNvSpPr>
              <a:spLocks noChangeArrowheads="1"/>
            </p:cNvSpPr>
            <p:nvPr/>
          </p:nvSpPr>
          <p:spPr bwMode="auto">
            <a:xfrm flipH="1">
              <a:off x="2136" y="1008"/>
              <a:ext cx="957" cy="957"/>
            </a:xfrm>
            <a:prstGeom prst="ellipse">
              <a:avLst/>
            </a:prstGeom>
            <a:noFill/>
            <a:ln w="28440">
              <a:solidFill>
                <a:srgbClr val="D9D8E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53" name="Oval 5"/>
            <p:cNvSpPr>
              <a:spLocks noChangeArrowheads="1"/>
            </p:cNvSpPr>
            <p:nvPr/>
          </p:nvSpPr>
          <p:spPr bwMode="auto">
            <a:xfrm flipH="1">
              <a:off x="2136" y="2064"/>
              <a:ext cx="957" cy="957"/>
            </a:xfrm>
            <a:prstGeom prst="ellipse">
              <a:avLst/>
            </a:prstGeom>
            <a:solidFill>
              <a:srgbClr val="D9D8EC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54" name="Oval 6"/>
            <p:cNvSpPr>
              <a:spLocks noChangeArrowheads="1"/>
            </p:cNvSpPr>
            <p:nvPr/>
          </p:nvSpPr>
          <p:spPr bwMode="auto">
            <a:xfrm flipH="1">
              <a:off x="1045" y="2064"/>
              <a:ext cx="957" cy="957"/>
            </a:xfrm>
            <a:prstGeom prst="ellipse">
              <a:avLst/>
            </a:prstGeom>
            <a:solidFill>
              <a:srgbClr val="D9D8EC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55" name="Oval 7"/>
            <p:cNvSpPr>
              <a:spLocks noChangeArrowheads="1"/>
            </p:cNvSpPr>
            <p:nvPr/>
          </p:nvSpPr>
          <p:spPr bwMode="auto">
            <a:xfrm flipH="1">
              <a:off x="4392" y="2064"/>
              <a:ext cx="957" cy="957"/>
            </a:xfrm>
            <a:prstGeom prst="ellipse">
              <a:avLst/>
            </a:prstGeom>
            <a:noFill/>
            <a:ln w="28440">
              <a:solidFill>
                <a:srgbClr val="D9D8E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056" name="Rectangle 8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8400"/>
            <a:ext cx="2128838" cy="452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723900" algn="l"/>
                <a:tab pos="1447800" algn="l"/>
              </a:tabLst>
              <a:defRPr sz="1000">
                <a:solidFill>
                  <a:srgbClr val="000000"/>
                </a:solidFill>
                <a:latin typeface="+mn-lt"/>
              </a:defRPr>
            </a:lvl1pPr>
          </a:lstStyle>
          <a:p>
            <a:fld id="{66FDB186-2A84-48C9-8A0E-D060B513CFE9}" type="datetimeFigureOut">
              <a:rPr lang="ru-RU" smtClean="0"/>
              <a:pPr/>
              <a:t>08.05.2015</a:t>
            </a:fld>
            <a:endParaRPr lang="ru-RU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8400"/>
            <a:ext cx="2890838" cy="452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>
              <a:buClrTx/>
              <a:buFontTx/>
              <a:buNone/>
              <a:tabLst>
                <a:tab pos="723900" algn="l"/>
                <a:tab pos="1447800" algn="l"/>
                <a:tab pos="2171700" algn="l"/>
              </a:tabLst>
              <a:defRPr sz="1000">
                <a:solidFill>
                  <a:srgbClr val="000000"/>
                </a:solidFill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8400"/>
            <a:ext cx="2128838" cy="452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723900" algn="l"/>
                <a:tab pos="1447800" algn="l"/>
              </a:tabLst>
              <a:defRPr sz="1000">
                <a:solidFill>
                  <a:srgbClr val="000000"/>
                </a:solidFill>
                <a:latin typeface="+mn-lt"/>
              </a:defRPr>
            </a:lvl1pPr>
          </a:lstStyle>
          <a:p>
            <a:fld id="{C0846F4D-D760-42C7-8FC4-3367E649C6A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219200"/>
            <a:ext cx="7767638" cy="19288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4838" cy="4521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Четвёртый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xStyles>
    <p:titleStyle>
      <a:lvl1pPr algn="l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8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l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800">
          <a:solidFill>
            <a:srgbClr val="000000"/>
          </a:solidFill>
          <a:latin typeface="Arial" charset="0"/>
          <a:cs typeface="Lucida Sans Unicode" pitchFamily="34" charset="0"/>
        </a:defRPr>
      </a:lvl2pPr>
      <a:lvl3pPr marL="1143000" indent="-228600" algn="l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800">
          <a:solidFill>
            <a:srgbClr val="000000"/>
          </a:solidFill>
          <a:latin typeface="Arial" charset="0"/>
          <a:cs typeface="Lucida Sans Unicode" pitchFamily="34" charset="0"/>
        </a:defRPr>
      </a:lvl3pPr>
      <a:lvl4pPr marL="1600200" indent="-228600" algn="l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800">
          <a:solidFill>
            <a:srgbClr val="000000"/>
          </a:solidFill>
          <a:latin typeface="Arial" charset="0"/>
          <a:cs typeface="Lucida Sans Unicode" pitchFamily="34" charset="0"/>
        </a:defRPr>
      </a:lvl4pPr>
      <a:lvl5pPr marL="2057400" indent="-228600" algn="l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800">
          <a:solidFill>
            <a:srgbClr val="000000"/>
          </a:solidFill>
          <a:latin typeface="Arial" charset="0"/>
          <a:cs typeface="Lucida Sans Unicode" pitchFamily="34" charset="0"/>
        </a:defRPr>
      </a:lvl5pPr>
      <a:lvl6pPr marL="2514600" indent="-228600" algn="l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800">
          <a:solidFill>
            <a:srgbClr val="000000"/>
          </a:solidFill>
          <a:latin typeface="Arial" charset="0"/>
          <a:cs typeface="Lucida Sans Unicode" pitchFamily="34" charset="0"/>
        </a:defRPr>
      </a:lvl6pPr>
      <a:lvl7pPr marL="2971800" indent="-228600" algn="l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800">
          <a:solidFill>
            <a:srgbClr val="000000"/>
          </a:solidFill>
          <a:latin typeface="Arial" charset="0"/>
          <a:cs typeface="Lucida Sans Unicode" pitchFamily="34" charset="0"/>
        </a:defRPr>
      </a:lvl7pPr>
      <a:lvl8pPr marL="3429000" indent="-228600" algn="l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800">
          <a:solidFill>
            <a:srgbClr val="000000"/>
          </a:solidFill>
          <a:latin typeface="Arial" charset="0"/>
          <a:cs typeface="Lucida Sans Unicode" pitchFamily="34" charset="0"/>
        </a:defRPr>
      </a:lvl8pPr>
      <a:lvl9pPr marL="3886200" indent="-228600" algn="l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800">
          <a:solidFill>
            <a:srgbClr val="000000"/>
          </a:solidFill>
          <a:latin typeface="Arial" charset="0"/>
          <a:cs typeface="Lucida Sans Unicode" pitchFamily="34" charset="0"/>
        </a:defRPr>
      </a:lvl9pPr>
    </p:titleStyle>
    <p:bodyStyle>
      <a:lvl1pPr marL="342900" indent="-342900" algn="l" defTabSz="449263" rtl="0" eaLnBrk="1" fontAlgn="base" hangingPunct="1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67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700">
          <a:solidFill>
            <a:srgbClr val="000000"/>
          </a:solidFill>
          <a:latin typeface="+mn-lt"/>
          <a:cs typeface="+mn-cs"/>
        </a:defRPr>
      </a:lvl2pPr>
      <a:lvl3pPr marL="1143000" indent="-228600" algn="l" defTabSz="449263" rtl="0" eaLnBrk="1" fontAlgn="base" hangingPunct="1"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300">
          <a:solidFill>
            <a:srgbClr val="000000"/>
          </a:solidFill>
          <a:latin typeface="+mn-lt"/>
          <a:cs typeface="+mn-cs"/>
        </a:defRPr>
      </a:lvl3pPr>
      <a:lvl4pPr marL="16002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946" name="Picture 2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8294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71513" y="635000"/>
            <a:ext cx="7807325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8294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6125" y="1938338"/>
            <a:ext cx="7635875" cy="43195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25578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Четвёртый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</p:sldLayoutIdLst>
  <p:txStyles>
    <p:titleStyle>
      <a:lvl1pPr marL="2057400" indent="-228600" algn="ctr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100" b="1" i="1">
          <a:solidFill>
            <a:srgbClr val="99284C"/>
          </a:solidFill>
          <a:latin typeface="+mj-lt"/>
          <a:ea typeface="+mj-ea"/>
          <a:cs typeface="+mj-cs"/>
        </a:defRPr>
      </a:lvl1pPr>
      <a:lvl2pPr marL="2057400" indent="-228600" algn="ctr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100" b="1" i="1">
          <a:solidFill>
            <a:srgbClr val="99284C"/>
          </a:solidFill>
          <a:latin typeface="Arial" charset="0"/>
          <a:cs typeface="Lucida Sans Unicode" pitchFamily="34" charset="0"/>
        </a:defRPr>
      </a:lvl2pPr>
      <a:lvl3pPr marL="2057400" indent="-228600" algn="ctr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100" b="1" i="1">
          <a:solidFill>
            <a:srgbClr val="99284C"/>
          </a:solidFill>
          <a:latin typeface="Arial" charset="0"/>
          <a:cs typeface="Lucida Sans Unicode" pitchFamily="34" charset="0"/>
        </a:defRPr>
      </a:lvl3pPr>
      <a:lvl4pPr marL="2057400" indent="-228600" algn="ctr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100" b="1" i="1">
          <a:solidFill>
            <a:srgbClr val="99284C"/>
          </a:solidFill>
          <a:latin typeface="Arial" charset="0"/>
          <a:cs typeface="Lucida Sans Unicode" pitchFamily="34" charset="0"/>
        </a:defRPr>
      </a:lvl4pPr>
      <a:lvl5pPr marL="2057400" indent="-228600" algn="ctr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100" b="1" i="1">
          <a:solidFill>
            <a:srgbClr val="99284C"/>
          </a:solidFill>
          <a:latin typeface="Arial" charset="0"/>
          <a:cs typeface="Lucida Sans Unicode" pitchFamily="34" charset="0"/>
        </a:defRPr>
      </a:lvl5pPr>
      <a:lvl6pPr marL="2514600" indent="-228600" algn="ctr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100" b="1" i="1">
          <a:solidFill>
            <a:srgbClr val="99284C"/>
          </a:solidFill>
          <a:latin typeface="Arial" charset="0"/>
          <a:cs typeface="Lucida Sans Unicode" pitchFamily="34" charset="0"/>
        </a:defRPr>
      </a:lvl6pPr>
      <a:lvl7pPr marL="2971800" indent="-228600" algn="ctr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100" b="1" i="1">
          <a:solidFill>
            <a:srgbClr val="99284C"/>
          </a:solidFill>
          <a:latin typeface="Arial" charset="0"/>
          <a:cs typeface="Lucida Sans Unicode" pitchFamily="34" charset="0"/>
        </a:defRPr>
      </a:lvl7pPr>
      <a:lvl8pPr marL="3429000" indent="-228600" algn="ctr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100" b="1" i="1">
          <a:solidFill>
            <a:srgbClr val="99284C"/>
          </a:solidFill>
          <a:latin typeface="Arial" charset="0"/>
          <a:cs typeface="Lucida Sans Unicode" pitchFamily="34" charset="0"/>
        </a:defRPr>
      </a:lvl8pPr>
      <a:lvl9pPr marL="3886200" indent="-228600" algn="ctr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100" b="1" i="1">
          <a:solidFill>
            <a:srgbClr val="99284C"/>
          </a:solidFill>
          <a:latin typeface="Arial" charset="0"/>
          <a:cs typeface="Lucida Sans Unicode" pitchFamily="34" charset="0"/>
        </a:defRPr>
      </a:lvl9pPr>
    </p:titleStyle>
    <p:bodyStyle>
      <a:lvl1pPr marL="342900" indent="-3429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900">
          <a:solidFill>
            <a:srgbClr val="333333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500">
          <a:solidFill>
            <a:srgbClr val="333333"/>
          </a:solidFill>
          <a:latin typeface="+mn-lt"/>
          <a:cs typeface="+mn-cs"/>
        </a:defRPr>
      </a:lvl2pPr>
      <a:lvl3pPr marL="11430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200">
          <a:solidFill>
            <a:srgbClr val="333333"/>
          </a:solidFill>
          <a:latin typeface="+mn-lt"/>
          <a:cs typeface="+mn-cs"/>
        </a:defRPr>
      </a:lvl3pPr>
      <a:lvl4pPr marL="16002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333333"/>
          </a:solidFill>
          <a:latin typeface="+mn-lt"/>
          <a:cs typeface="+mn-cs"/>
        </a:defRPr>
      </a:lvl4pPr>
      <a:lvl5pPr marL="20574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333333"/>
          </a:solidFill>
          <a:latin typeface="+mn-lt"/>
          <a:cs typeface="+mn-cs"/>
        </a:defRPr>
      </a:lvl5pPr>
      <a:lvl6pPr marL="25146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333333"/>
          </a:solidFill>
          <a:latin typeface="+mn-lt"/>
          <a:cs typeface="+mn-cs"/>
        </a:defRPr>
      </a:lvl6pPr>
      <a:lvl7pPr marL="29718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333333"/>
          </a:solidFill>
          <a:latin typeface="+mn-lt"/>
          <a:cs typeface="+mn-cs"/>
        </a:defRPr>
      </a:lvl7pPr>
      <a:lvl8pPr marL="34290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333333"/>
          </a:solidFill>
          <a:latin typeface="+mn-lt"/>
          <a:cs typeface="+mn-cs"/>
        </a:defRPr>
      </a:lvl8pPr>
      <a:lvl9pPr marL="38862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333333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6FDB186-2A84-48C9-8A0E-D060B513CFE9}" type="datetimeFigureOut">
              <a:rPr lang="ru-RU" smtClean="0"/>
              <a:pPr/>
              <a:t>08.05.2015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0846F4D-D760-42C7-8FC4-3367E649C6A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Как писать рабочую программу учителя-логопеда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7224" y="4429132"/>
            <a:ext cx="7772400" cy="914400"/>
          </a:xfrm>
        </p:spPr>
        <p:txBody>
          <a:bodyPr/>
          <a:lstStyle/>
          <a:p>
            <a:r>
              <a:rPr lang="ru-RU" dirty="0" smtClean="0"/>
              <a:t>Составила: </a:t>
            </a:r>
            <a:r>
              <a:rPr lang="ru-RU" dirty="0" err="1" smtClean="0"/>
              <a:t>Крылепова</a:t>
            </a:r>
            <a:r>
              <a:rPr lang="ru-RU" dirty="0" smtClean="0"/>
              <a:t> Т.В.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b="0" dirty="0" smtClean="0"/>
              <a:t> </a:t>
            </a:r>
            <a:r>
              <a:rPr lang="ru-RU" b="0" i="1" dirty="0" smtClean="0"/>
              <a:t>Планируемые результаты освоения Программы 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785926"/>
            <a:ext cx="8183880" cy="4187952"/>
          </a:xfrm>
        </p:spPr>
        <p:txBody>
          <a:bodyPr/>
          <a:lstStyle/>
          <a:p>
            <a:r>
              <a:rPr lang="ru-RU" dirty="0" smtClean="0"/>
              <a:t>(в виде целевых ориентиров)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183880" cy="1051560"/>
          </a:xfrm>
        </p:spPr>
        <p:txBody>
          <a:bodyPr/>
          <a:lstStyle/>
          <a:p>
            <a:r>
              <a:rPr lang="ru-RU" dirty="0" smtClean="0"/>
              <a:t>4. Содержательный раздел: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857364"/>
            <a:ext cx="8183880" cy="4187952"/>
          </a:xfrm>
        </p:spPr>
        <p:txBody>
          <a:bodyPr/>
          <a:lstStyle/>
          <a:p>
            <a:r>
              <a:rPr lang="ru-RU" dirty="0" smtClean="0"/>
              <a:t> У</a:t>
            </a:r>
            <a:r>
              <a:rPr lang="ru-RU" i="1" dirty="0" smtClean="0"/>
              <a:t>чебный план реализации Примерной </a:t>
            </a:r>
            <a:r>
              <a:rPr lang="ru-RU" dirty="0" smtClean="0"/>
              <a:t> адаптированной программы коррекционно-развивающей работы .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714356"/>
            <a:ext cx="8183880" cy="4187952"/>
          </a:xfrm>
        </p:spPr>
        <p:txBody>
          <a:bodyPr/>
          <a:lstStyle/>
          <a:p>
            <a:r>
              <a:rPr lang="ru-RU" b="1" dirty="0" smtClean="0"/>
              <a:t>Информация о количестве часов, на</a:t>
            </a:r>
          </a:p>
          <a:p>
            <a:pPr>
              <a:buNone/>
            </a:pPr>
            <a:r>
              <a:rPr lang="ru-RU" b="1" dirty="0" smtClean="0"/>
              <a:t>которые рассчитана программа</a:t>
            </a:r>
          </a:p>
          <a:p>
            <a:r>
              <a:rPr lang="ru-RU" dirty="0" smtClean="0"/>
              <a:t>Учебная программа является нормативным актом, устанавливающим перечень образовательных областей и объём учебного времени, отводимого на проведение НОД.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785794"/>
            <a:ext cx="8183880" cy="4187952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Инвариантная и вариативная части реализуются во взаимодействии друг с другом</a:t>
            </a:r>
          </a:p>
          <a:p>
            <a:r>
              <a:rPr lang="ru-RU" dirty="0" smtClean="0"/>
              <a:t>1. Инвариантная (обязательная) часть составляет не менее 80 % от общего времени пребывания детей в группе, в ней определены образовательные области и продолжительность совместной деятельности взрослого и детей. Инвариантная (обязательная) часть обеспечивает результаты освоения детьми основной общеобразовательной программы дошкольного образования</a:t>
            </a:r>
          </a:p>
          <a:p>
            <a:r>
              <a:rPr lang="ru-RU" dirty="0" smtClean="0"/>
              <a:t>2. Компонент МБДОУ ( составляет не более 20 %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Инвариантная часть содержит: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00174"/>
            <a:ext cx="8183880" cy="4187952"/>
          </a:xfrm>
        </p:spPr>
        <p:txBody>
          <a:bodyPr/>
          <a:lstStyle/>
          <a:p>
            <a:r>
              <a:rPr lang="ru-RU" dirty="0" smtClean="0"/>
              <a:t>Календарно-тематическое планирование;</a:t>
            </a:r>
          </a:p>
          <a:p>
            <a:r>
              <a:rPr lang="ru-RU" dirty="0" smtClean="0"/>
              <a:t>Расписание НОД;</a:t>
            </a:r>
          </a:p>
          <a:p>
            <a:r>
              <a:rPr lang="ru-RU" dirty="0" smtClean="0"/>
              <a:t>Режим дня;</a:t>
            </a:r>
          </a:p>
          <a:p>
            <a:r>
              <a:rPr lang="ru-RU" dirty="0" smtClean="0"/>
              <a:t>Особенности организации предметно-пространственной развивающей среды;</a:t>
            </a:r>
          </a:p>
          <a:p>
            <a:r>
              <a:rPr lang="ru-RU" dirty="0" smtClean="0"/>
              <a:t>Перечень учебно-методической литературы; 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 план образовательной деятельности включены следующие </a:t>
            </a:r>
            <a:r>
              <a:rPr lang="ru-RU" b="1" i="1" dirty="0" smtClean="0"/>
              <a:t>образовательные области:</a:t>
            </a:r>
          </a:p>
          <a:p>
            <a:r>
              <a:rPr lang="ru-RU" dirty="0" smtClean="0"/>
              <a:t>социально-коммуникативное </a:t>
            </a:r>
            <a:r>
              <a:rPr lang="ru-RU" dirty="0" smtClean="0"/>
              <a:t>развитие;</a:t>
            </a:r>
          </a:p>
          <a:p>
            <a:r>
              <a:rPr lang="ru-RU" dirty="0" smtClean="0"/>
              <a:t>познавательное </a:t>
            </a:r>
            <a:r>
              <a:rPr lang="ru-RU" dirty="0" smtClean="0"/>
              <a:t>развитие;</a:t>
            </a:r>
          </a:p>
          <a:p>
            <a:r>
              <a:rPr lang="ru-RU" dirty="0" smtClean="0"/>
              <a:t>речевое </a:t>
            </a:r>
            <a:r>
              <a:rPr lang="ru-RU" dirty="0" smtClean="0"/>
              <a:t>развитие;</a:t>
            </a:r>
          </a:p>
          <a:p>
            <a:r>
              <a:rPr lang="ru-RU" dirty="0" smtClean="0"/>
              <a:t>художественно-эстетическое </a:t>
            </a:r>
            <a:r>
              <a:rPr lang="ru-RU" dirty="0" smtClean="0"/>
              <a:t>развитие;</a:t>
            </a:r>
          </a:p>
          <a:p>
            <a:r>
              <a:rPr lang="ru-RU" smtClean="0"/>
              <a:t>физическое </a:t>
            </a:r>
            <a:r>
              <a:rPr lang="ru-RU" dirty="0" smtClean="0"/>
              <a:t>развитие.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183880" cy="1051560"/>
          </a:xfrm>
        </p:spPr>
        <p:txBody>
          <a:bodyPr/>
          <a:lstStyle/>
          <a:p>
            <a:r>
              <a:rPr lang="ru-RU" b="0" dirty="0" smtClean="0"/>
              <a:t>Ч</a:t>
            </a:r>
            <a:r>
              <a:rPr lang="ru-RU" b="0" i="1" dirty="0" smtClean="0"/>
              <a:t>асть ДОУ: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571612"/>
            <a:ext cx="8183880" cy="4187952"/>
          </a:xfrm>
        </p:spPr>
        <p:txBody>
          <a:bodyPr/>
          <a:lstStyle/>
          <a:p>
            <a:r>
              <a:rPr lang="ru-RU" i="1" dirty="0" smtClean="0"/>
              <a:t>Особенности организации образовательного процесса в группе</a:t>
            </a:r>
            <a:r>
              <a:rPr lang="ru-RU" dirty="0" smtClean="0"/>
              <a:t>(климатические, демографические, национально - культурные и другие)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0"/>
            <a:ext cx="8183880" cy="1051560"/>
          </a:xfrm>
        </p:spPr>
        <p:txBody>
          <a:bodyPr/>
          <a:lstStyle/>
          <a:p>
            <a:r>
              <a:rPr lang="ru-RU" dirty="0" smtClean="0"/>
              <a:t>1. Титульный лист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214422"/>
            <a:ext cx="8501122" cy="4827474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dirty="0" smtClean="0"/>
              <a:t>Наименование образовательного учреждения;</a:t>
            </a:r>
          </a:p>
          <a:p>
            <a:pPr algn="just"/>
            <a:r>
              <a:rPr lang="ru-RU" dirty="0" smtClean="0"/>
              <a:t>Где, когда и кем утверждена данная программа (в правом верхнем углу – утверждает заведующая ДОУ (дата, подпись, номер приказа, в левом верхнем углу – ПРИНЯТО педагогическим советом учреждения, номер протокола) ;</a:t>
            </a:r>
          </a:p>
          <a:p>
            <a:pPr algn="just"/>
            <a:r>
              <a:rPr lang="ru-RU" dirty="0" smtClean="0"/>
              <a:t>Полное название программы (например, «Рабочая программа совместной деятельности учителя-логопеда с детьми 6-7 лет с ТНР, ГКН») ;</a:t>
            </a:r>
          </a:p>
          <a:p>
            <a:pPr algn="just"/>
            <a:r>
              <a:rPr lang="ru-RU" dirty="0" smtClean="0"/>
              <a:t>Составлена на основе Примерной адаптированной основной образовательной Программы для дошкольников с ТНР под редакцией профессора Л. В. Лопатиной;</a:t>
            </a:r>
          </a:p>
          <a:p>
            <a:pPr algn="just"/>
            <a:r>
              <a:rPr lang="ru-RU" dirty="0" smtClean="0"/>
              <a:t>Срок реализации программы (учебный год) ;</a:t>
            </a:r>
          </a:p>
          <a:p>
            <a:pPr algn="just"/>
            <a:r>
              <a:rPr lang="ru-RU" dirty="0" smtClean="0"/>
              <a:t>Ф. И. О. и должность автора (авторов) ;</a:t>
            </a:r>
          </a:p>
          <a:p>
            <a:pPr algn="just"/>
            <a:r>
              <a:rPr lang="ru-RU" dirty="0" smtClean="0"/>
              <a:t>Название города;</a:t>
            </a:r>
          </a:p>
          <a:p>
            <a:pPr algn="just"/>
            <a:r>
              <a:rPr lang="ru-RU" dirty="0" smtClean="0"/>
              <a:t>Год разработки программы.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2. Содержание.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214422"/>
            <a:ext cx="8183880" cy="4187952"/>
          </a:xfrm>
        </p:spPr>
        <p:txBody>
          <a:bodyPr/>
          <a:lstStyle/>
          <a:p>
            <a:r>
              <a:rPr lang="ru-RU" dirty="0" smtClean="0"/>
              <a:t>Прописывается содержание рабочей программы и указываются страницы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428604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3. Целевой раздел: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428736"/>
            <a:ext cx="8183880" cy="4187952"/>
          </a:xfrm>
        </p:spPr>
        <p:txBody>
          <a:bodyPr>
            <a:normAutofit fontScale="92500" lnSpcReduction="10000"/>
          </a:bodyPr>
          <a:lstStyle/>
          <a:p>
            <a:r>
              <a:rPr lang="ru-RU" i="1" dirty="0" smtClean="0"/>
              <a:t>1) Пояснительная записка</a:t>
            </a:r>
            <a:endParaRPr lang="ru-RU" dirty="0" smtClean="0"/>
          </a:p>
          <a:p>
            <a:r>
              <a:rPr lang="ru-RU" dirty="0" smtClean="0"/>
              <a:t>Рабочая программа по …. группы разработана в соответствии с ООП «Детского сада № », в соответствии с введением в действие ФГОС ДО.</a:t>
            </a:r>
          </a:p>
          <a:p>
            <a:r>
              <a:rPr lang="ru-RU" dirty="0" smtClean="0"/>
              <a:t>Рабочая программа по развитию детей ГКН обеспечивает разностороннее развитие детей в возрасте от __ до __ лет с учётом их возрастных и индивидуальных особенностей по (направлениям) коррекции тяжелых нарушений речи.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smtClean="0"/>
              <a:t>Используются парциальные программы</a:t>
            </a:r>
            <a:r>
              <a:rPr lang="ru-RU" dirty="0" smtClean="0"/>
              <a:t>:</a:t>
            </a:r>
          </a:p>
          <a:p>
            <a:pPr>
              <a:buNone/>
            </a:pPr>
            <a:r>
              <a:rPr lang="ru-RU" i="1" dirty="0" smtClean="0">
                <a:solidFill>
                  <a:srgbClr val="FF0000"/>
                </a:solidFill>
              </a:rPr>
              <a:t>название программы, автор</a:t>
            </a:r>
          </a:p>
          <a:p>
            <a:r>
              <a:rPr lang="ru-RU" dirty="0" smtClean="0"/>
              <a:t>Реализуемая программа строится на принципе личностно–развивающего и гуманистического характера взаимодействия взрослого с детьми.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28586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Д</a:t>
            </a:r>
            <a:r>
              <a:rPr lang="ru-RU" i="1" dirty="0" smtClean="0"/>
              <a:t>анная программа разработана в соответствии со следующими нормативными документами</a:t>
            </a:r>
            <a:r>
              <a:rPr lang="ru-RU" dirty="0" smtClean="0"/>
              <a:t>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285992"/>
            <a:ext cx="8429684" cy="4187952"/>
          </a:xfrm>
        </p:spPr>
        <p:txBody>
          <a:bodyPr>
            <a:normAutofit/>
          </a:bodyPr>
          <a:lstStyle/>
          <a:p>
            <a:r>
              <a:rPr lang="ru-RU" dirty="0" smtClean="0"/>
              <a:t> Конституция РФ, ст. 43, 72.</a:t>
            </a:r>
          </a:p>
          <a:p>
            <a:r>
              <a:rPr lang="ru-RU" dirty="0" smtClean="0"/>
              <a:t> Конвенция о правах ребенка (1989 г.) .</a:t>
            </a:r>
          </a:p>
          <a:p>
            <a:r>
              <a:rPr lang="ru-RU" dirty="0" smtClean="0"/>
              <a:t> Закон РФ «Об образовании» </a:t>
            </a:r>
          </a:p>
          <a:p>
            <a:r>
              <a:rPr lang="ru-RU" dirty="0" smtClean="0"/>
              <a:t> Типовое положение о ДОУ.</a:t>
            </a:r>
          </a:p>
          <a:p>
            <a:r>
              <a:rPr lang="ru-RU" dirty="0" smtClean="0"/>
              <a:t> </a:t>
            </a:r>
            <a:r>
              <a:rPr lang="ru-RU" dirty="0" err="1" smtClean="0"/>
              <a:t>СанПиН</a:t>
            </a:r>
            <a:r>
              <a:rPr lang="ru-RU" dirty="0" smtClean="0"/>
              <a:t> 2.4.1.3049-13</a:t>
            </a:r>
          </a:p>
          <a:p>
            <a:r>
              <a:rPr lang="ru-RU" dirty="0" smtClean="0"/>
              <a:t> Устав ДОУ.</a:t>
            </a:r>
          </a:p>
          <a:p>
            <a:r>
              <a:rPr lang="ru-RU" dirty="0" smtClean="0"/>
              <a:t> ФГОС ДО.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714356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b="0" i="1" dirty="0" smtClean="0"/>
              <a:t>Цель и задачи</a:t>
            </a:r>
            <a:r>
              <a:rPr lang="ru-RU" b="0" dirty="0" smtClean="0"/>
              <a:t> рабочей программы учителя-логопеда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857364"/>
            <a:ext cx="8183880" cy="4187952"/>
          </a:xfrm>
        </p:spPr>
        <p:txBody>
          <a:bodyPr>
            <a:normAutofit fontScale="92500" lnSpcReduction="20000"/>
          </a:bodyPr>
          <a:lstStyle/>
          <a:p>
            <a:r>
              <a:rPr lang="ru-RU" i="1" dirty="0" smtClean="0">
                <a:solidFill>
                  <a:srgbClr val="FF0000"/>
                </a:solidFill>
              </a:rPr>
              <a:t>из примерной программы Лопатиной Л.В. или </a:t>
            </a:r>
            <a:r>
              <a:rPr lang="ru-RU" i="1" dirty="0" err="1" smtClean="0">
                <a:solidFill>
                  <a:srgbClr val="FF0000"/>
                </a:solidFill>
              </a:rPr>
              <a:t>Нищевой</a:t>
            </a:r>
            <a:r>
              <a:rPr lang="ru-RU" i="1" dirty="0" smtClean="0">
                <a:solidFill>
                  <a:srgbClr val="FF0000"/>
                </a:solidFill>
              </a:rPr>
              <a:t> Н.В.:</a:t>
            </a:r>
          </a:p>
          <a:p>
            <a:r>
              <a:rPr lang="ru-RU" dirty="0" smtClean="0"/>
              <a:t>проектирование модели коррекционно-развивающей психолого-педагогической работы, максимально обеспечивающей создание условий для развития ребенка с ТНР, его позитивной социализации, личностного развития, развития инициативы и творческих способностей на основе сотрудничества со взрослыми и сверстниками в соответствующих возрасту видах деятельности. 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357166"/>
            <a:ext cx="8183880" cy="1051560"/>
          </a:xfrm>
        </p:spPr>
        <p:txBody>
          <a:bodyPr/>
          <a:lstStyle/>
          <a:p>
            <a:r>
              <a:rPr lang="ru-RU" i="1" dirty="0" smtClean="0"/>
              <a:t>Содержание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500174"/>
            <a:ext cx="8183880" cy="4187952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 психолого-педагогической работы ориентировано на разностороннее развитие дошкольников с учетом их возрастных и индивидуальных особенностей по основным направлениям развития и образования детей: социально-коммуникативное развитие, познавательное развитие, речевое развитие, художественно-эстетическое развитие, физическое развитие.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785794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b="0" dirty="0" smtClean="0"/>
              <a:t>Значимые для разработки и реализации рабочей программы характеристики.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785926"/>
            <a:ext cx="8183880" cy="4187952"/>
          </a:xfrm>
        </p:spPr>
        <p:txBody>
          <a:bodyPr>
            <a:normAutofit fontScale="85000" lnSpcReduction="20000"/>
          </a:bodyPr>
          <a:lstStyle/>
          <a:p>
            <a:r>
              <a:rPr lang="ru-RU" i="1" dirty="0" smtClean="0"/>
              <a:t>Возрастные и индивидуальные особенности контингента детей  группы</a:t>
            </a:r>
          </a:p>
          <a:p>
            <a:pPr>
              <a:buNone/>
            </a:pPr>
            <a:r>
              <a:rPr lang="ru-RU" i="1" dirty="0" smtClean="0">
                <a:solidFill>
                  <a:srgbClr val="FF0000"/>
                </a:solidFill>
              </a:rPr>
              <a:t>Например: </a:t>
            </a:r>
            <a:r>
              <a:rPr lang="ru-RU" dirty="0" smtClean="0"/>
              <a:t>Анализ состояния здоровья детей группы компенсирующей направленности за последние три года показал:</a:t>
            </a:r>
          </a:p>
          <a:p>
            <a:r>
              <a:rPr lang="ru-RU" dirty="0" smtClean="0"/>
              <a:t>С I группой здоровья – 8,3 % детей, со II группой – 75, 1% детей, с III группой – 8, 3 % детей, </a:t>
            </a:r>
            <a:r>
              <a:rPr lang="ru-RU" dirty="0" err="1" smtClean="0"/>
              <a:t>c</a:t>
            </a:r>
            <a:r>
              <a:rPr lang="ru-RU" dirty="0" smtClean="0"/>
              <a:t> I</a:t>
            </a:r>
            <a:r>
              <a:rPr lang="en-US" dirty="0" smtClean="0"/>
              <a:t>V</a:t>
            </a:r>
            <a:r>
              <a:rPr lang="ru-RU" dirty="0" smtClean="0"/>
              <a:t> группой – 5 детей;</a:t>
            </a:r>
          </a:p>
          <a:p>
            <a:r>
              <a:rPr lang="ru-RU" dirty="0" smtClean="0"/>
              <a:t>Речь детей осложнена различными нарушениями нервно-психической деятельности: ММД, ГГС, </a:t>
            </a:r>
            <a:r>
              <a:rPr lang="ru-RU" dirty="0" err="1" smtClean="0"/>
              <a:t>резидуальная</a:t>
            </a:r>
            <a:r>
              <a:rPr lang="ru-RU" dirty="0" smtClean="0"/>
              <a:t> энцефалопатия, СДВГ, </a:t>
            </a:r>
            <a:r>
              <a:rPr lang="ru-RU" dirty="0" err="1" smtClean="0"/>
              <a:t>церебрастенический</a:t>
            </a:r>
            <a:r>
              <a:rPr lang="ru-RU" dirty="0" smtClean="0"/>
              <a:t> синдром, нарушение </a:t>
            </a:r>
            <a:r>
              <a:rPr lang="ru-RU" dirty="0" err="1" smtClean="0"/>
              <a:t>осанки,дизартрия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Тема1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Arial"/>
        <a:ea typeface=""/>
        <a:cs typeface="Lucida Sans Unicode"/>
      </a:majorFont>
      <a:minorFont>
        <a:latin typeface="Arial"/>
        <a:ea typeface=""/>
        <a:cs typeface="Lucida Sans Unicode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  <a:cs typeface="Lucida Sans Unicode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  <a:cs typeface="Lucida Sans Unicode" pitchFamily="34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Оформление по умолчанию">
  <a:themeElements>
    <a:clrScheme name="1_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Оформление по умолчанию">
      <a:majorFont>
        <a:latin typeface="Arial"/>
        <a:ea typeface=""/>
        <a:cs typeface="Lucida Sans Unicode"/>
      </a:majorFont>
      <a:minorFont>
        <a:latin typeface="Arial"/>
        <a:ea typeface=""/>
        <a:cs typeface="Lucida Sans Unicode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  <a:cs typeface="Lucida Sans Unicode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  <a:cs typeface="Lucida Sans Unicode" pitchFamily="34" charset="0"/>
          </a:defRPr>
        </a:defPPr>
      </a:lstStyle>
    </a:lnDef>
  </a:objectDefaults>
  <a:extraClrSchemeLst>
    <a:extraClrScheme>
      <a:clrScheme name="1_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Тема1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Arial"/>
        <a:ea typeface=""/>
        <a:cs typeface="Lucida Sans Unicode"/>
      </a:majorFont>
      <a:minorFont>
        <a:latin typeface="Arial"/>
        <a:ea typeface=""/>
        <a:cs typeface="Lucida Sans Unicode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  <a:cs typeface="Lucida Sans Unicode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  <a:cs typeface="Lucida Sans Unicode" pitchFamily="34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Оформление по умолчанию">
  <a:themeElements>
    <a:clrScheme name="1_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Оформление по умолчанию">
      <a:majorFont>
        <a:latin typeface="Arial"/>
        <a:ea typeface=""/>
        <a:cs typeface="Lucida Sans Unicode"/>
      </a:majorFont>
      <a:minorFont>
        <a:latin typeface="Arial"/>
        <a:ea typeface=""/>
        <a:cs typeface="Lucida Sans Unicode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  <a:cs typeface="Lucida Sans Unicode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  <a:cs typeface="Lucida Sans Unicode" pitchFamily="34" charset="0"/>
          </a:defRPr>
        </a:defPPr>
      </a:lstStyle>
    </a:lnDef>
  </a:objectDefaults>
  <a:extraClrSchemeLst>
    <a:extraClrScheme>
      <a:clrScheme name="1_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57</TotalTime>
  <Words>600</Words>
  <Application>Microsoft Office PowerPoint</Application>
  <PresentationFormat>Экран (4:3)</PresentationFormat>
  <Paragraphs>62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5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Тема1</vt:lpstr>
      <vt:lpstr>1_Оформление по умолчанию</vt:lpstr>
      <vt:lpstr>1_Тема1</vt:lpstr>
      <vt:lpstr>2_Оформление по умолчанию</vt:lpstr>
      <vt:lpstr>Аспект</vt:lpstr>
      <vt:lpstr>Как писать рабочую программу учителя-логопеда</vt:lpstr>
      <vt:lpstr>1. Титульный лист</vt:lpstr>
      <vt:lpstr>2. Содержание. </vt:lpstr>
      <vt:lpstr>3. Целевой раздел: </vt:lpstr>
      <vt:lpstr>Слайд 5</vt:lpstr>
      <vt:lpstr> Данная программа разработана в соответствии со следующими нормативными документами: </vt:lpstr>
      <vt:lpstr>Цель и задачи рабочей программы учителя-логопеда</vt:lpstr>
      <vt:lpstr>Содержание</vt:lpstr>
      <vt:lpstr>Значимые для разработки и реализации рабочей программы характеристики.</vt:lpstr>
      <vt:lpstr> Планируемые результаты освоения Программы </vt:lpstr>
      <vt:lpstr>4. Содержательный раздел:</vt:lpstr>
      <vt:lpstr>Слайд 12</vt:lpstr>
      <vt:lpstr>Слайд 13</vt:lpstr>
      <vt:lpstr>Инвариантная часть содержит:</vt:lpstr>
      <vt:lpstr>Слайд 15</vt:lpstr>
      <vt:lpstr>Часть ДОУ: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 писать рабочую программу учителя-логопеда</dc:title>
  <dc:creator>User</dc:creator>
  <cp:lastModifiedBy>Крылепова Татьяна Вл</cp:lastModifiedBy>
  <cp:revision>11</cp:revision>
  <dcterms:created xsi:type="dcterms:W3CDTF">2014-09-18T09:50:36Z</dcterms:created>
  <dcterms:modified xsi:type="dcterms:W3CDTF">2015-05-08T03:26:31Z</dcterms:modified>
</cp:coreProperties>
</file>