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3" r:id="rId10"/>
    <p:sldId id="267" r:id="rId11"/>
    <p:sldId id="271" r:id="rId12"/>
    <p:sldId id="277" r:id="rId13"/>
    <p:sldId id="276" r:id="rId14"/>
    <p:sldId id="273" r:id="rId15"/>
    <p:sldId id="274" r:id="rId16"/>
    <p:sldId id="275" r:id="rId17"/>
    <p:sldId id="272" r:id="rId18"/>
    <p:sldId id="264" r:id="rId19"/>
    <p:sldId id="266" r:id="rId20"/>
    <p:sldId id="301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87" r:id="rId32"/>
    <p:sldId id="290" r:id="rId33"/>
    <p:sldId id="288" r:id="rId34"/>
    <p:sldId id="291" r:id="rId35"/>
    <p:sldId id="292" r:id="rId36"/>
    <p:sldId id="297" r:id="rId37"/>
    <p:sldId id="293" r:id="rId38"/>
    <p:sldId id="298" r:id="rId39"/>
    <p:sldId id="294" r:id="rId40"/>
    <p:sldId id="299" r:id="rId41"/>
    <p:sldId id="295" r:id="rId42"/>
    <p:sldId id="296" r:id="rId43"/>
    <p:sldId id="302" r:id="rId44"/>
    <p:sldId id="303" r:id="rId45"/>
    <p:sldId id="300" r:id="rId46"/>
    <p:sldId id="26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092759-2478-4BD8-97A6-3EEE304A5B5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93CAA8-1AB5-4AEB-B845-7E98566D0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otherreferats.allbest.ru/psychology/00103014_0.html" TargetMode="External"/><Relationship Id="rId3" Type="http://schemas.openxmlformats.org/officeDocument/2006/relationships/hyperlink" Target="http://psibook.com/scholarly/psihofiziologicheskie-osobennosti-adaptatsii-i-kachestvo-zhizni-detey-s-otkloneniyami-v-psihicheskom-i-rechevom-razvitii.html" TargetMode="External"/><Relationship Id="rId7" Type="http://schemas.openxmlformats.org/officeDocument/2006/relationships/hyperlink" Target="http://medicalbrain.ucoz.ru/blog/zaderzhki_psikhicheskogo_razvitija/2010-04-12-38" TargetMode="External"/><Relationship Id="rId2" Type="http://schemas.openxmlformats.org/officeDocument/2006/relationships/hyperlink" Target="http://cyberleninka.ru/article/n/nekotorye-psihofiziologicheskie-osobennosti-v-razvitii-detey-nachalnyh-klassov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sinovo.ru/referati_po_psichologii_i_pedagogike/vidi_narusheniy_u_detey_povedencheskie_narusheniya_u_detey.html" TargetMode="External"/><Relationship Id="rId5" Type="http://schemas.openxmlformats.org/officeDocument/2006/relationships/hyperlink" Target="http://allrefs.net/c12/40l95/p1/" TargetMode="External"/><Relationship Id="rId4" Type="http://schemas.openxmlformats.org/officeDocument/2006/relationships/hyperlink" Target="http://belikcenter.ru/abilitacia_i_reabilitacia" TargetMode="External"/><Relationship Id="rId9" Type="http://schemas.openxmlformats.org/officeDocument/2006/relationships/hyperlink" Target="https://ru.wikipedia.org/wiki/%C3%E8%EF%E5%F0%E0%EA%F2%E8%E2%ED%EE%F1%F2%F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«Психофизиологические  отклонения в развитии детей»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Мировский</a:t>
            </a:r>
            <a:r>
              <a:rPr lang="ru-RU" dirty="0" smtClean="0"/>
              <a:t> детский дом» </a:t>
            </a:r>
          </a:p>
          <a:p>
            <a:r>
              <a:rPr lang="ru-RU" dirty="0" smtClean="0"/>
              <a:t>Материал по психологическому  просвещению  на тему: </a:t>
            </a:r>
          </a:p>
        </p:txBody>
      </p:sp>
      <p:pic>
        <p:nvPicPr>
          <p:cNvPr id="7170" name="Picture 2" descr="&amp;Kcy;&amp;lcy;&amp;yucy;&amp;chcy;&amp;icy; &amp;Mcy;&amp;acy;&amp;scy;&amp;tcy;&amp;iecy;&amp;rcy;&amp;scy;&amp;tcy;&amp;vcy;&amp;acy; &amp;Kcy;&amp;lcy;&amp;yucy;&amp;chcy;&amp;icy; &amp;Mcy;&amp;acy;&amp;scy;&amp;tcy;&amp;iecy;&amp;rcy;&amp;scy;&amp;t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644642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936104"/>
          </a:xfrm>
        </p:spPr>
        <p:txBody>
          <a:bodyPr/>
          <a:lstStyle/>
          <a:p>
            <a:r>
              <a:rPr lang="ru-RU" dirty="0" smtClean="0"/>
              <a:t>Классификация нарушений в развитии  ребенка: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196752"/>
            <a:ext cx="5410944" cy="532859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1800" dirty="0" smtClean="0"/>
              <a:t>Все нарушения  подразделяются на:</a:t>
            </a:r>
          </a:p>
          <a:p>
            <a:r>
              <a:rPr lang="ru-RU" sz="1800" dirty="0" smtClean="0"/>
              <a:t>1. в зависимости от времени возникновения </a:t>
            </a:r>
          </a:p>
          <a:p>
            <a:r>
              <a:rPr lang="ru-RU" sz="1800" dirty="0" smtClean="0"/>
              <a:t>· врожденные (заболевания матери во время беременности, наследственные генетические поражения);</a:t>
            </a:r>
          </a:p>
          <a:p>
            <a:r>
              <a:rPr lang="ru-RU" sz="1800" dirty="0" smtClean="0"/>
              <a:t>· приобретенные (родовые и послеродовые поражения организма ребенка).</a:t>
            </a:r>
          </a:p>
          <a:p>
            <a:endParaRPr lang="ru-RU" sz="1800" dirty="0" smtClean="0"/>
          </a:p>
          <a:p>
            <a:r>
              <a:rPr lang="ru-RU" sz="1800" dirty="0" smtClean="0"/>
              <a:t>2. По характеру расстройств выделяют органические (поражение материальной структуры мозга) и функциональные (дезинтеграция различных мозговых структур) нарушения.</a:t>
            </a:r>
          </a:p>
          <a:p>
            <a:endParaRPr lang="ru-RU" sz="1800" dirty="0" smtClean="0"/>
          </a:p>
          <a:p>
            <a:r>
              <a:rPr lang="ru-RU" sz="1800" dirty="0" smtClean="0"/>
              <a:t>3. По степени распространенности патологического процесса различают </a:t>
            </a:r>
            <a:r>
              <a:rPr lang="ru-RU" sz="1800" b="1" dirty="0" smtClean="0"/>
              <a:t>локальные</a:t>
            </a:r>
            <a:r>
              <a:rPr lang="ru-RU" sz="1800" dirty="0" smtClean="0"/>
              <a:t> (затрагивают только один участок) и </a:t>
            </a:r>
            <a:r>
              <a:rPr lang="ru-RU" sz="1800" b="1" dirty="0" smtClean="0"/>
              <a:t>диффузные</a:t>
            </a:r>
            <a:r>
              <a:rPr lang="ru-RU" sz="1800" dirty="0" smtClean="0"/>
              <a:t>(носят разлитой характер) нарушения.</a:t>
            </a:r>
          </a:p>
          <a:p>
            <a:endParaRPr lang="ru-RU" sz="1800" dirty="0" smtClean="0"/>
          </a:p>
          <a:p>
            <a:r>
              <a:rPr lang="ru-RU" sz="1800" dirty="0" smtClean="0"/>
              <a:t>4. Причиной возникновения нарушения могут быть как </a:t>
            </a:r>
            <a:r>
              <a:rPr lang="ru-RU" sz="1800" b="1" dirty="0" smtClean="0"/>
              <a:t>биологические</a:t>
            </a:r>
            <a:r>
              <a:rPr lang="ru-RU" sz="1800" dirty="0" smtClean="0"/>
              <a:t>, так и </a:t>
            </a:r>
            <a:r>
              <a:rPr lang="ru-RU" sz="1800" b="1" dirty="0" smtClean="0"/>
              <a:t>социальные</a:t>
            </a:r>
            <a:r>
              <a:rPr lang="ru-RU" sz="1800" dirty="0" smtClean="0"/>
              <a:t> факторы.</a:t>
            </a:r>
          </a:p>
          <a:p>
            <a:endParaRPr lang="ru-RU" dirty="0" smtClean="0"/>
          </a:p>
        </p:txBody>
      </p:sp>
      <p:pic>
        <p:nvPicPr>
          <p:cNvPr id="33794" name="Picture 2" descr="&amp;Ucy;&amp;mcy;&amp;scy;&amp;tcy;&amp;vcy;&amp;iecy;&amp;ncy;&amp;ncy;&amp;ocy;&amp;jcy; &amp;ocy;&amp;tcy;&amp;scy;&amp;tcy;&amp;acy;&amp;lcy;&amp;ocy;&amp;scy;&amp;tcy;&amp;softcy;&amp;yucy; :: &amp;Ucy;&amp;mcy;&amp;scy;&amp;tcy;&amp;vcy;&amp;iecy;&amp;ncy;&amp;ncy;&amp;acy;&amp;yacy; &amp;ocy;&amp;tcy;&amp;scy;&amp;tcy;&amp;acy;&amp;lcy;&amp;ocy;&amp;scy;&amp;tcy;&amp;softcy; &amp;ucy;&amp;khcy;&amp;ocy;&amp;dcy; - 28 &amp;Dcy;&amp;iecy;&amp;kcy;&amp;acy;&amp;bcy;&amp;rcy;&amp;yacy; 2013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8100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042792" cy="2448272"/>
          </a:xfrm>
        </p:spPr>
        <p:txBody>
          <a:bodyPr/>
          <a:lstStyle/>
          <a:p>
            <a:pPr algn="ctr"/>
            <a:r>
              <a:rPr lang="ru-RU" dirty="0" smtClean="0"/>
              <a:t>Виды </a:t>
            </a:r>
            <a:r>
              <a:rPr lang="ru-RU" dirty="0" err="1" smtClean="0"/>
              <a:t>дизонтогенеза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у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996952"/>
            <a:ext cx="8219256" cy="34563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ГИПЕРАКТИВНОСТЬ </a:t>
            </a:r>
            <a:r>
              <a:rPr lang="ru-RU" dirty="0" smtClean="0"/>
              <a:t>— состояние, при котором активность и возбудимость  превышает норму. В случае, если подобное поведение является проблемой для других,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 трактуется как поведенческое расстройство.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 чаще встречается у детей и подростков, чем у взрослых людей.  Она является признаком слабой нервной системы, с быстрым переутомлением. Относится к легко протекающим синдромам, не требующих какого-либо медицинского вмешательства.</a:t>
            </a:r>
          </a:p>
          <a:p>
            <a:r>
              <a:rPr lang="ru-RU" sz="2000" b="1" dirty="0" smtClean="0"/>
              <a:t>СИНДРОМ ДЕФИЦИТА ВНИМАНИЯ И  ГИПЕРАКТИВНОСТИ  </a:t>
            </a:r>
            <a:r>
              <a:rPr lang="ru-RU" dirty="0" smtClean="0"/>
              <a:t>(сокращённо </a:t>
            </a:r>
            <a:r>
              <a:rPr lang="ru-RU" b="1" dirty="0" smtClean="0"/>
              <a:t>СДВГ</a:t>
            </a:r>
            <a:r>
              <a:rPr lang="ru-RU" dirty="0" smtClean="0"/>
              <a:t>)— </a:t>
            </a:r>
            <a:r>
              <a:rPr lang="ru-RU" dirty="0" err="1" smtClean="0"/>
              <a:t>неврологическо-поведенческое</a:t>
            </a:r>
            <a:r>
              <a:rPr lang="ru-RU" dirty="0" smtClean="0"/>
              <a:t> расстройство развития, начинающееся в детском возрасте</a:t>
            </a:r>
            <a:r>
              <a:rPr lang="ru-RU" baseline="30000" dirty="0" smtClean="0"/>
              <a:t>.</a:t>
            </a:r>
            <a:r>
              <a:rPr lang="ru-RU" dirty="0" smtClean="0"/>
              <a:t> Проявляется такими симптомами, как трудности концентрации внимания,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 и плохо управляемая импульсивность.</a:t>
            </a:r>
          </a:p>
          <a:p>
            <a:r>
              <a:rPr lang="ru-RU" dirty="0" smtClean="0"/>
              <a:t>С неврологической точки зрения СДВГ рассматривается, как стойкий и хронический синдром, для которого не найдено способа излечения. Считается, что дети «перерастают» этот синдром, либо приспосабливаются к нему во взрослой жизни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&amp;dcy;&amp;iecy;&amp;tcy;&amp;scy;&amp;kcy;&amp;icy;&amp;jcy; &amp;pcy;&amp;scy;&amp;icy;&amp;khcy;&amp;ocy;&amp;lcy;&amp;ocy;&amp;gcy; &amp;Fcy;&amp;acy;&amp;rcy;&amp;mcy;&amp;acy;&amp;tscy;&amp;iecy;&amp;vcy;&amp;tcy; &amp;Pcy;&amp;rcy;&amp;acy;&amp;kcy;&amp;t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307296" cy="2204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3970784" cy="5904656"/>
          </a:xfrm>
        </p:spPr>
        <p:txBody>
          <a:bodyPr/>
          <a:lstStyle/>
          <a:p>
            <a:r>
              <a:rPr lang="ru-RU" sz="2000" b="1" dirty="0" smtClean="0"/>
              <a:t>ИНФАНТИЛИЗМ</a:t>
            </a:r>
          </a:p>
          <a:p>
            <a:r>
              <a:rPr lang="ru-RU" dirty="0" smtClean="0"/>
              <a:t>Инфантилизм (от лат </a:t>
            </a:r>
            <a:r>
              <a:rPr lang="ru-RU" dirty="0" err="1" smtClean="0"/>
              <a:t>infantilis</a:t>
            </a:r>
            <a:r>
              <a:rPr lang="ru-RU" dirty="0" smtClean="0"/>
              <a:t> — детский, младенческий) — патологическое состояние, характеризующееся задержкой физического и психического развития, с сохранением у взрослых людей черт характера, присущих детскому и подростковому возрасту.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АКСЕЛЕРАЦИЯ </a:t>
            </a:r>
            <a:r>
              <a:rPr lang="ru-RU" dirty="0" smtClean="0"/>
              <a:t> — ускорение (в среднем на 1—2 года) физического, интеллектуального и сексуального развития, в целом или парциально. Для парциальной акселерации характерны </a:t>
            </a:r>
            <a:r>
              <a:rPr lang="ru-RU" dirty="0" err="1" smtClean="0"/>
              <a:t>дизритмичность</a:t>
            </a:r>
            <a:r>
              <a:rPr lang="ru-RU" dirty="0" smtClean="0"/>
              <a:t> и неравномерность психофизического развития.</a:t>
            </a:r>
          </a:p>
          <a:p>
            <a:endParaRPr lang="ru-RU" dirty="0"/>
          </a:p>
        </p:txBody>
      </p:sp>
      <p:pic>
        <p:nvPicPr>
          <p:cNvPr id="23554" name="Picture 2" descr="&amp;YAcy;&amp;pcy;&amp;ocy;&amp;ncy;&amp;scy;&amp;kcy;&amp;acy;&amp;yacy; &amp;Rcy;&amp;Ucy;&amp;Bcy;&amp;Acy;&amp;Kcy;&amp;Acy; &quot; SFW - &amp;pcy;&amp;rcy;&amp;icy;&amp;kcy;&amp;ocy;&amp;lcy;&amp;ycy;, &amp;yucy;&amp;mcy;&amp;ocy;&amp;rcy;, &amp;dcy;&amp;iecy;&amp;vcy;&amp;kcy;&amp;icy;, &amp;dcy;&amp;tcy;&amp;pcy;, &amp;mcy;&amp;acy;&amp;shcy;&amp;icy;&amp;ncy;&amp;ycy;, &amp;fcy;&amp;ocy;&amp;tcy;&amp;ocy; &amp;zcy;&amp;ncy;&amp;acy;&amp;mcy;&amp;iecy;&amp;ncy;&amp;icy;&amp;tcy;&amp;ocy;&amp;scy;&amp;tcy;&amp;iecy;&amp;jcy; &amp;icy; &amp;mcy;&amp;ncy;&amp;ocy;&amp;gcy;&amp;ocy;&amp;iecy; &amp;dcy;&amp;rcy;&amp;ucy;&amp;gcy;&amp;ocy;&amp;iecy;. &amp;pcy;&amp;lcy;&amp;acy;&amp;tcy;&amp;softcy;&amp;yacy; &amp;ocy;&amp;tcy; &amp;kcy;&amp;ucy;&amp;tcy;&amp;yucy;&amp;rcy; &amp;fcy;&amp;ocy;&amp;tcy;&amp;ocy; &amp;yacy;&amp;pcy;&amp;ocy;&amp;ncy;&amp;scy;&amp;kcy;&amp;acy;&amp;yacy; &amp;m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2167930" cy="3059645"/>
          </a:xfrm>
          <a:prstGeom prst="rect">
            <a:avLst/>
          </a:prstGeom>
          <a:noFill/>
        </p:spPr>
      </p:pic>
      <p:pic>
        <p:nvPicPr>
          <p:cNvPr id="23556" name="Picture 4" descr="&amp;Scy;&amp;lcy;&amp;icy;&amp;shcy;&amp;kcy;&amp;ocy;&amp;mcy; &amp;bcy;&amp;ycy;&amp;scy;&amp;tcy;&amp;rcy;&amp;ycy;&amp;jcy; &amp;rcy;&amp;ocy;&amp;scy;&amp;tcy; &amp;kcy;&amp;ocy;&amp;scy;&amp;tcy;&amp;iecy;&amp;jcy; - &amp;pcy;&amp;rcy;&amp;icy;&amp;zcy;&amp;ncy;&amp;acy;&amp;kcy; &amp;dcy;&amp;iecy;&amp;tcy;&amp;scy;&amp;kcy;&amp;ocy;&amp;jcy; &amp;gcy;&amp;icy;&amp;pcy;&amp;iecy;&amp;rcy;&amp;tcy;&amp;ocy;&amp;ncy;&amp;icy;&amp;icy; &quot; L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2420888" cy="2420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394720" cy="1440160"/>
          </a:xfrm>
        </p:spPr>
        <p:txBody>
          <a:bodyPr/>
          <a:lstStyle/>
          <a:p>
            <a:r>
              <a:rPr lang="ru-RU" dirty="0" smtClean="0"/>
              <a:t>Задержка психического развития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420888"/>
            <a:ext cx="7643192" cy="417646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800" b="1" u="sng" dirty="0" smtClean="0"/>
              <a:t>Задержка развития в связи с</a:t>
            </a:r>
          </a:p>
          <a:p>
            <a:pPr marL="342900" indent="-342900"/>
            <a:r>
              <a:rPr lang="ru-RU" sz="1800" b="1" u="sng" dirty="0" smtClean="0"/>
              <a:t>                  ранним органическим </a:t>
            </a:r>
          </a:p>
          <a:p>
            <a:pPr marL="342900" indent="-342900"/>
            <a:r>
              <a:rPr lang="ru-RU" sz="1800" b="1" u="sng" dirty="0" smtClean="0"/>
              <a:t>                    повреждением мозга</a:t>
            </a:r>
            <a:endParaRPr lang="ru-RU" sz="1800" u="sng" dirty="0" smtClean="0"/>
          </a:p>
          <a:p>
            <a:r>
              <a:rPr lang="ru-RU" sz="1800" dirty="0" smtClean="0"/>
              <a:t>Легкая интеллектуальная недостаточность при этом варианте вызвана нарушением функций в связи с остаточными явлениями заболеваний головного мозга, которые называются органическими.</a:t>
            </a:r>
          </a:p>
          <a:p>
            <a:r>
              <a:rPr lang="ru-RU" sz="1800" dirty="0" smtClean="0"/>
              <a:t>Эта форма задержки психического развития характеризуется неравномерным недоразвитием интеллекта, причем в наибольшей степени страдают предпосылки интеллекта - внимание, память и психическая активность. Интеллектуальная недостаточность сочетается с быстрой утомляемостью, истощаемостью, эмоциональной неустойчивостью, расстройствами настроения, повышенной возбудимостью, двигательной расторможенностью и усилением влечений.</a:t>
            </a:r>
          </a:p>
          <a:p>
            <a:endParaRPr lang="ru-RU" sz="1800" dirty="0"/>
          </a:p>
        </p:txBody>
      </p:sp>
      <p:pic>
        <p:nvPicPr>
          <p:cNvPr id="24578" name="Picture 2" descr="&amp;Pcy;&amp;rcy;&amp;ocy;&amp;gcy;&amp;rcy;&amp;acy;&amp;mcy;&amp;mcy;&amp;acy; &amp;dcy;&amp;lcy;&amp;yacy; &amp;dcy;&amp;iecy;&amp;tcy;&amp;iecy;&amp;jcy; &amp;scy; &amp;zcy;&amp;pcy;&amp;rcy;, &amp;dcy;&amp;lcy;&amp;yacy; &amp;ucy;&amp;mcy;&amp;scy;&amp;tcy;&amp;acy;&amp;iecy;&amp;ncy;&amp;ncy;&amp;ocy; &amp;ocy;&amp;tcy;&amp;scy;&amp;tcy;&amp;acy;&amp;lcy;&amp;ycy;&amp;khcy; &amp;dcy;&amp;iecy;&amp;t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2625080" cy="2625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48680"/>
            <a:ext cx="8496944" cy="5976664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u="sng" dirty="0" smtClean="0"/>
              <a:t>2.Психогенно обусловленные задержки развития</a:t>
            </a:r>
            <a:endParaRPr lang="ru-RU" sz="1800" u="sng" dirty="0" smtClean="0"/>
          </a:p>
          <a:p>
            <a:r>
              <a:rPr lang="ru-RU" sz="1800" dirty="0" smtClean="0"/>
              <a:t>Эти состояния более обратимы, чем </a:t>
            </a:r>
          </a:p>
          <a:p>
            <a:r>
              <a:rPr lang="ru-RU" sz="1800" dirty="0" smtClean="0"/>
              <a:t>другие задержки развития. Чаще всего </a:t>
            </a:r>
          </a:p>
          <a:p>
            <a:r>
              <a:rPr lang="ru-RU" sz="1800" dirty="0" smtClean="0"/>
              <a:t>они являются временными задержками</a:t>
            </a:r>
          </a:p>
          <a:p>
            <a:r>
              <a:rPr lang="ru-RU" sz="1800" dirty="0" smtClean="0"/>
              <a:t> развития. Сравнительно легкая временная</a:t>
            </a:r>
          </a:p>
          <a:p>
            <a:r>
              <a:rPr lang="ru-RU" sz="1800" dirty="0" smtClean="0"/>
              <a:t> форма задержки развития наблюдается,</a:t>
            </a:r>
          </a:p>
          <a:p>
            <a:r>
              <a:rPr lang="ru-RU" sz="1800" dirty="0" smtClean="0"/>
              <a:t> когда ребенка отдают в круглосуточные</a:t>
            </a:r>
          </a:p>
          <a:p>
            <a:r>
              <a:rPr lang="ru-RU" sz="1800" dirty="0" smtClean="0"/>
              <a:t> ясли или в детский сад на всю рабочую</a:t>
            </a:r>
          </a:p>
          <a:p>
            <a:r>
              <a:rPr lang="ru-RU" sz="1800" dirty="0" smtClean="0"/>
              <a:t> неделю. В таких случаях ребенок мало видит </a:t>
            </a:r>
          </a:p>
          <a:p>
            <a:r>
              <a:rPr lang="ru-RU" sz="1800" dirty="0" smtClean="0"/>
              <a:t>родителей и его воспитание  персоналом</a:t>
            </a:r>
          </a:p>
          <a:p>
            <a:r>
              <a:rPr lang="ru-RU" sz="1800" dirty="0" smtClean="0"/>
              <a:t> учреждения  ограничивается уходом за ребенком.</a:t>
            </a:r>
          </a:p>
          <a:p>
            <a:r>
              <a:rPr lang="ru-RU" sz="1800" b="1" u="sng" dirty="0" smtClean="0"/>
              <a:t>3.Задержки развития при сенсорной </a:t>
            </a:r>
            <a:r>
              <a:rPr lang="ru-RU" sz="1800" b="1" u="sng" dirty="0" err="1" smtClean="0"/>
              <a:t>депривапции</a:t>
            </a:r>
            <a:endParaRPr lang="ru-RU" sz="1800" u="sng" dirty="0" smtClean="0"/>
          </a:p>
          <a:p>
            <a:r>
              <a:rPr lang="ru-RU" sz="1800" dirty="0" smtClean="0"/>
              <a:t>При сенсорной </a:t>
            </a:r>
            <a:r>
              <a:rPr lang="ru-RU" sz="1800" dirty="0" err="1" smtClean="0"/>
              <a:t>депривации</a:t>
            </a:r>
            <a:r>
              <a:rPr lang="ru-RU" sz="1800" dirty="0" smtClean="0"/>
              <a:t> (слепота, глухота, глухонемота) тоже наблюдаются задержки психического развития.</a:t>
            </a:r>
          </a:p>
          <a:p>
            <a:r>
              <a:rPr lang="ru-RU" sz="1800" dirty="0" smtClean="0"/>
              <a:t>Вместе с тем, важно учитывать , что в данных случаях   могут  проявиться компенсаторные возможности организма - приспособительные реакции организма на повреждение тканей, выражающиеся в том, что функцию тканей, утраченную в результате их повреждения, осуществляют неповрежденные ткани пострадавшего органа либо другие органы или системы, обеспечивая полное или частичное возмещение функционального дефекта. На практике это  может выражаться в повышенном  развитии  тактильной чувствительности,  обоняния. </a:t>
            </a:r>
          </a:p>
          <a:p>
            <a:endParaRPr lang="ru-RU" dirty="0"/>
          </a:p>
        </p:txBody>
      </p:sp>
      <p:pic>
        <p:nvPicPr>
          <p:cNvPr id="27650" name="Picture 2" descr="Braille E-Book - &amp;ecy;&amp;tcy;&amp;ocy; &amp;ecy;&amp;lcy;&amp;iecy;&amp;kcy;&amp;tcy;&amp;rcy;&amp;ocy;&amp;ncy;&amp;ncy;&amp;acy;&amp;yacy; &amp;kcy;&amp;ncy;&amp;icy;&amp;gcy;&amp;acy; &amp;dcy;&amp;lcy;&amp;yacy; &amp;ncy;&amp;iecy;&amp;zcy;&amp;rcy;&amp;yacy;&amp;chcy;&amp;icy;&amp;khcy;. &amp;IEcy;&amp;iecy; &amp;kcy;&amp;ocy;&amp;ncy;&amp;scy;&amp;tcy;&amp;rcy;&amp;ucy;&amp;kcy;&amp;tscy;&amp;icy;&amp;yacy; - 11 &amp;Dcy;&amp;iecy;&amp;kcy;&amp;acy;&amp;bcy;&amp;rcy;&amp;yacy; 2013 - Blog - Hipho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14463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60648"/>
            <a:ext cx="8208912" cy="626469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РАССТРОЙСТВА ПСИХОЛОГИЧЕСКОГО </a:t>
            </a:r>
            <a:r>
              <a:rPr lang="ru-RU" sz="1800" b="1" dirty="0" smtClean="0"/>
              <a:t>РАЗВИТИЯ  имеют общие черты: </a:t>
            </a:r>
            <a:r>
              <a:rPr lang="ru-RU" sz="1800" dirty="0" smtClean="0"/>
              <a:t>начало обязательно в младенческом или детском возрасте, нарушение или задержка развития функций, связанных с созреванием центральной нервной системы, устойчивость проявлений. Формы проявления: расстройства речи, чтения, письма, развития учебных навыков :</a:t>
            </a:r>
            <a:r>
              <a:rPr lang="ru-RU" sz="1800" dirty="0" err="1" smtClean="0"/>
              <a:t>аллалия</a:t>
            </a:r>
            <a:r>
              <a:rPr lang="ru-RU" sz="1800" dirty="0" smtClean="0"/>
              <a:t> (расстройство речи),  </a:t>
            </a:r>
            <a:r>
              <a:rPr lang="ru-RU" sz="1800" dirty="0" err="1" smtClean="0"/>
              <a:t>дислексия</a:t>
            </a:r>
            <a:r>
              <a:rPr lang="ru-RU" sz="1800" dirty="0" smtClean="0"/>
              <a:t> (расстройство чтения),  </a:t>
            </a:r>
            <a:r>
              <a:rPr lang="ru-RU" sz="1800" dirty="0" err="1" smtClean="0"/>
              <a:t>дисграфия</a:t>
            </a:r>
            <a:r>
              <a:rPr lang="ru-RU" sz="1800" dirty="0" smtClean="0"/>
              <a:t> (нарушение письма).</a:t>
            </a:r>
          </a:p>
          <a:p>
            <a:endParaRPr lang="ru-RU" dirty="0" smtClean="0"/>
          </a:p>
          <a:p>
            <a:r>
              <a:rPr lang="ru-RU" sz="2200" b="1" dirty="0" smtClean="0"/>
              <a:t>ОЛИГОФРЕНИЯ</a:t>
            </a:r>
            <a:r>
              <a:rPr lang="ru-RU" sz="1800" b="1" dirty="0" smtClean="0"/>
              <a:t>- </a:t>
            </a:r>
            <a:r>
              <a:rPr lang="ru-RU" sz="1800" dirty="0" smtClean="0"/>
              <a:t>это врожденное </a:t>
            </a:r>
          </a:p>
          <a:p>
            <a:r>
              <a:rPr lang="ru-RU" sz="1800" dirty="0" smtClean="0"/>
              <a:t>или приобретенное в первые годы </a:t>
            </a:r>
          </a:p>
          <a:p>
            <a:r>
              <a:rPr lang="ru-RU" sz="1800" dirty="0" smtClean="0"/>
              <a:t>жизни слабоумие, которое выражается в </a:t>
            </a:r>
          </a:p>
          <a:p>
            <a:r>
              <a:rPr lang="ru-RU" sz="1800" dirty="0" smtClean="0"/>
              <a:t>общем психическом недоразвитии с </a:t>
            </a:r>
          </a:p>
          <a:p>
            <a:r>
              <a:rPr lang="ru-RU" sz="1800" dirty="0" smtClean="0"/>
              <a:t>преобладанием интеллектуального </a:t>
            </a:r>
          </a:p>
          <a:p>
            <a:r>
              <a:rPr lang="ru-RU" sz="1800" dirty="0" smtClean="0"/>
              <a:t>дефекта и затруднения социальной</a:t>
            </a:r>
          </a:p>
          <a:p>
            <a:r>
              <a:rPr lang="ru-RU" sz="1800" dirty="0" smtClean="0"/>
              <a:t> адаптации.</a:t>
            </a:r>
          </a:p>
          <a:p>
            <a:endParaRPr lang="ru-RU" sz="1800" dirty="0" smtClean="0"/>
          </a:p>
          <a:p>
            <a:r>
              <a:rPr lang="ru-RU" sz="2000" b="1" dirty="0" smtClean="0"/>
              <a:t>ДЕБИЛЬНОСТЬ</a:t>
            </a:r>
            <a:endParaRPr lang="ru-RU" sz="2000" dirty="0" smtClean="0"/>
          </a:p>
          <a:p>
            <a:r>
              <a:rPr lang="ru-RU" sz="1800" dirty="0" smtClean="0"/>
              <a:t>Дебильность - легкая степень олигофрении. Психическое развитие взрослых </a:t>
            </a:r>
            <a:r>
              <a:rPr lang="ru-RU" sz="1800" dirty="0" err="1" smtClean="0"/>
              <a:t>дебилов</a:t>
            </a:r>
            <a:r>
              <a:rPr lang="ru-RU" sz="1800" dirty="0" smtClean="0"/>
              <a:t> соответствует развитию ребенка 8-12 лет. В зависимости от уровня интеллектуального недоразвития выделяют выраженную, среднюю и легкую дебильность.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&amp;Lcy;&amp;iecy;&amp;chcy;&amp;iecy;&amp;ncy;&amp;icy;&amp;iecy; &amp;bcy;&amp;ocy;&amp;lcy;&amp;iecy;&amp;zcy;&amp;ncy;&amp;iecy;&amp;jcy; &amp;Zcy;&amp;dcy;&amp;ocy;&amp;rcy;&amp;ocy;&amp;vcy;&amp;softcy;&amp;iecy;, &amp;bcy;&amp;ycy;&amp;tcy;, &amp;ucy;&amp;vcy;&amp;lcy;&amp;iecy;&amp;chcy;&amp;iecy;&amp;ncy;&amp;icy;&amp;yacy;, &amp;ocy;&amp;tcy;&amp;ncy;&amp;ocy;&amp;shcy;&amp;iecy;&amp;ncy;&amp;icy;&amp;yacy; - Part 1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530827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ДЦП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826768" cy="547260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Детский церебральный паралич. (ДЦП) группа заболеваний, возникающих вследствие повреждений головного (реже спинного) мозга, во время внутриутробного развития плода, в момент родов или в раннем послеродовом периоде. Примерно в 57% случаев заболевание является врожденным, в 40% </a:t>
            </a:r>
            <a:r>
              <a:rPr lang="ru-RU" sz="1800" b="1" i="1" dirty="0" smtClean="0"/>
              <a:t>-</a:t>
            </a:r>
            <a:r>
              <a:rPr lang="ru-RU" sz="1800" dirty="0" smtClean="0"/>
              <a:t> обусловлено патологическими родами и только у 3% детей связано с инфекционными заболеваниями, черепно-мозговой травмой или другими патологиями, развившимися уже после рождения. Характерная черта ДЦП - нарушение психомоторных функций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5602" name="Picture 2" descr="&amp;YAcy;&amp;gcy;&amp;ocy;&amp;dcy;&amp;ycy; &amp;gcy;&amp;ocy;&amp;dcy;&amp;zhcy;&amp;icy; &amp;pcy;&amp;rcy;&amp;iecy;&amp;zcy;&amp;iecy;&amp;ncy;&amp;tcy;&amp;acy;&amp;tscy;&amp;icy;&amp;yacy; &amp;dcy;&amp;iecy;&amp;tcy;&amp;scy;&amp;kcy;&amp;icy;&amp;jcy; &amp;tscy;&amp;iecy;&amp;rcy;&amp;iecy;&amp;bcy;&amp;rcy;&amp;acy;&amp;lcy;&amp;softcy;&amp;ncy;&amp;ycy;&amp;jcy; &amp;pcy;&amp;acy;&amp;rcy;&amp;acy;&amp;lcy;&amp;icy;&amp;ch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2" cstate="print"/>
          <a:srcRect l="11846" t="12870"/>
          <a:stretch>
            <a:fillRect/>
          </a:stretch>
        </p:blipFill>
        <p:spPr bwMode="auto">
          <a:xfrm>
            <a:off x="4932040" y="3573016"/>
            <a:ext cx="3751126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Untitled Docu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5039"/>
            <a:ext cx="2808312" cy="3604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458200" cy="1008112"/>
          </a:xfrm>
        </p:spPr>
        <p:txBody>
          <a:bodyPr/>
          <a:lstStyle/>
          <a:p>
            <a:r>
              <a:rPr lang="ru-RU" dirty="0" smtClean="0"/>
              <a:t>Детский аутизм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429000"/>
            <a:ext cx="7931224" cy="3429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Основными проявлениями детского аутизма является отсутствие эмоционального контакта с близкими, замкнутость, стремление к одиночеству, отсутствие творчества в игровой деятельности, склонность к стереотипии — например, стремление крутить в руках какие-либо предметы: коробочки, листы бумаги или др., недостаточное использование речи как средства общения, тенденция устанавливать жесткий и раз и навсегда заведенный порядок во многих проявлениях повседневной жизни.</a:t>
            </a:r>
          </a:p>
          <a:p>
            <a:r>
              <a:rPr lang="ru-RU" sz="1800" dirty="0" smtClean="0"/>
              <a:t>Механическая память у этих больных чаще хорошая, мимика и жестикуляции обычно недостаточны. В ряде случаев выявляется склонность к самоповреждениям (</a:t>
            </a:r>
            <a:r>
              <a:rPr lang="ru-RU" sz="1800" dirty="0" err="1" smtClean="0"/>
              <a:t>кусание</a:t>
            </a:r>
            <a:r>
              <a:rPr lang="ru-RU" sz="1800" dirty="0" smtClean="0"/>
              <a:t> запястий, вырывание волос). </a:t>
            </a:r>
          </a:p>
          <a:p>
            <a:endParaRPr lang="ru-RU" sz="1800" dirty="0"/>
          </a:p>
        </p:txBody>
      </p:sp>
      <p:pic>
        <p:nvPicPr>
          <p:cNvPr id="28673" name="Picture 1" descr="D:\Просвещение. Аттестация\Подготовка педагогов\Тема 1\аут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582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Комплекс  мер, направленных на решение проблем  детей, имеющих отклонения  в развитии: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4618856" cy="544522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1900" i="1" dirty="0" err="1" smtClean="0"/>
              <a:t>Абилитация</a:t>
            </a:r>
            <a:r>
              <a:rPr lang="ru-RU" sz="1900" i="1" dirty="0" smtClean="0"/>
              <a:t> и реабилитация</a:t>
            </a:r>
            <a:r>
              <a:rPr lang="ru-RU" sz="1900" dirty="0" smtClean="0"/>
              <a:t> – это комплекс мер, направленных на адаптацию в обществе и преодолению патологических состояний, которые могут привести к потере трудоспособности.</a:t>
            </a:r>
          </a:p>
          <a:p>
            <a:endParaRPr lang="ru-RU" sz="1900" dirty="0" smtClean="0"/>
          </a:p>
          <a:p>
            <a:r>
              <a:rPr lang="ru-RU" sz="1900" dirty="0" smtClean="0"/>
              <a:t> </a:t>
            </a:r>
            <a:r>
              <a:rPr lang="ru-RU" sz="1900" b="1" i="1" u="sng" dirty="0" smtClean="0"/>
              <a:t>Реабилитация</a:t>
            </a:r>
            <a:r>
              <a:rPr lang="ru-RU" sz="1900" b="1" dirty="0" smtClean="0"/>
              <a:t> </a:t>
            </a:r>
            <a:r>
              <a:rPr lang="ru-RU" sz="1900" dirty="0" smtClean="0"/>
              <a:t>- человек имел, но по каким-либо причинам утратил навыки общественно полезной деятельности. Ее цель - восстановить трудовые способности у детей старшего возраста и взрослых. </a:t>
            </a:r>
          </a:p>
          <a:p>
            <a:r>
              <a:rPr lang="ru-RU" sz="1800" b="1" dirty="0" smtClean="0"/>
              <a:t> </a:t>
            </a:r>
            <a:endParaRPr lang="ru-RU" sz="1900" dirty="0" smtClean="0"/>
          </a:p>
          <a:p>
            <a:r>
              <a:rPr lang="ru-RU" sz="2000" b="1" i="1" u="sng" dirty="0" smtClean="0"/>
              <a:t>Ситуация </a:t>
            </a:r>
            <a:r>
              <a:rPr lang="ru-RU" sz="2000" b="1" i="1" u="sng" dirty="0" err="1" smtClean="0"/>
              <a:t>абилитации</a:t>
            </a:r>
            <a:r>
              <a:rPr lang="ru-RU" sz="2000" b="1" i="1" u="sng" dirty="0" smtClean="0"/>
              <a:t> </a:t>
            </a:r>
            <a:r>
              <a:rPr lang="ru-RU" sz="2000" dirty="0" smtClean="0"/>
              <a:t>характеризуется тем, что</a:t>
            </a:r>
            <a:br>
              <a:rPr lang="ru-RU" sz="2000" dirty="0" smtClean="0"/>
            </a:br>
            <a:r>
              <a:rPr lang="ru-RU" sz="2000" dirty="0" smtClean="0"/>
              <a:t>факта и момента утраты не было —</a:t>
            </a:r>
            <a:br>
              <a:rPr lang="ru-RU" sz="2000" dirty="0" smtClean="0"/>
            </a:br>
            <a:r>
              <a:rPr lang="ru-RU" sz="2000" dirty="0" smtClean="0"/>
              <a:t>человек изначально от рождения или с раннего детства обладал тем или иным нарушением.</a:t>
            </a:r>
            <a:br>
              <a:rPr lang="ru-RU" sz="2000" dirty="0" smtClean="0"/>
            </a:br>
            <a:r>
              <a:rPr lang="ru-RU" sz="2000" dirty="0" smtClean="0"/>
              <a:t>Стало быть, </a:t>
            </a:r>
            <a:r>
              <a:rPr lang="ru-RU" sz="2000" u="sng" dirty="0" smtClean="0"/>
              <a:t>речь не может идти о восстановлении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Аабилитация</a:t>
            </a:r>
            <a:r>
              <a:rPr lang="ru-RU" sz="2000" dirty="0" smtClean="0"/>
              <a:t> — система мероприятий, направленных на формирование эффективных </a:t>
            </a:r>
            <a:r>
              <a:rPr lang="ru-RU" sz="2000" dirty="0" err="1" smtClean="0"/>
              <a:t>способовсоциальной</a:t>
            </a:r>
            <a:r>
              <a:rPr lang="ru-RU" sz="2000" dirty="0" smtClean="0"/>
              <a:t> адаптации в возможных</a:t>
            </a:r>
            <a:br>
              <a:rPr lang="ru-RU" sz="2000" dirty="0" smtClean="0"/>
            </a:br>
            <a:r>
              <a:rPr lang="ru-RU" sz="2000" dirty="0" smtClean="0"/>
              <a:t>для данного индивида пределах.</a:t>
            </a:r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200" b="1" u="sng" dirty="0" smtClean="0"/>
              <a:t> </a:t>
            </a:r>
            <a:r>
              <a:rPr lang="ru-RU" sz="2000" b="1" i="1" u="sng" dirty="0" smtClean="0"/>
              <a:t>Компенсация </a:t>
            </a:r>
            <a:r>
              <a:rPr lang="ru-RU" sz="2000" dirty="0" smtClean="0"/>
              <a:t>— это процесс возмещения</a:t>
            </a:r>
            <a:br>
              <a:rPr lang="ru-RU" sz="2000" dirty="0" smtClean="0"/>
            </a:br>
            <a:r>
              <a:rPr lang="ru-RU" sz="2000" dirty="0" smtClean="0"/>
              <a:t>нарушенной или утраченной функции.</a:t>
            </a:r>
          </a:p>
          <a:p>
            <a:endParaRPr lang="ru-RU" sz="2000" dirty="0" smtClean="0"/>
          </a:p>
          <a:p>
            <a:r>
              <a:rPr lang="ru-RU" sz="2000" b="1" i="1" u="sng" dirty="0" smtClean="0"/>
              <a:t>Коррекция</a:t>
            </a:r>
            <a:r>
              <a:rPr lang="ru-RU" sz="2000" dirty="0" smtClean="0"/>
              <a:t>  определяется как</a:t>
            </a:r>
            <a:br>
              <a:rPr lang="ru-RU" sz="2000" dirty="0" smtClean="0"/>
            </a:br>
            <a:r>
              <a:rPr lang="ru-RU" sz="2000" dirty="0" smtClean="0"/>
              <a:t>исправление тех или иных нарушений.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endParaRPr lang="ru-RU" dirty="0"/>
          </a:p>
        </p:txBody>
      </p:sp>
      <p:pic>
        <p:nvPicPr>
          <p:cNvPr id="21506" name="Picture 2" descr="http://belikcenter.ru/im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624" y="184482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36712"/>
          </a:xfrm>
        </p:spPr>
        <p:txBody>
          <a:bodyPr/>
          <a:lstStyle/>
          <a:p>
            <a:pPr algn="ctr"/>
            <a:r>
              <a:rPr lang="ru-RU" dirty="0" smtClean="0"/>
              <a:t>Виды реабилитации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5987008" cy="6048672"/>
          </a:xfrm>
        </p:spPr>
        <p:txBody>
          <a:bodyPr>
            <a:normAutofit/>
          </a:bodyPr>
          <a:lstStyle/>
          <a:p>
            <a:r>
              <a:rPr lang="ru-RU" b="1" dirty="0" smtClean="0"/>
              <a:t>Медицинская реабилитация </a:t>
            </a:r>
            <a:r>
              <a:rPr lang="ru-RU" dirty="0" smtClean="0"/>
              <a:t>направлена на полное или частичное восстановление или компенсацию той или иной утраченной функции организма ребёнка или на возможное замедление прогрессирующего заболевания.</a:t>
            </a:r>
          </a:p>
          <a:p>
            <a:r>
              <a:rPr lang="ru-RU" b="1" dirty="0" smtClean="0"/>
              <a:t>Психологическая реабилитация </a:t>
            </a:r>
            <a:r>
              <a:rPr lang="ru-RU" dirty="0" smtClean="0"/>
              <a:t>направлена на психическую сферу подростка и имеет своей целью преодоление в сознании подростка с </a:t>
            </a:r>
            <a:r>
              <a:rPr lang="ru-RU" dirty="0" err="1" smtClean="0"/>
              <a:t>девиантным</a:t>
            </a:r>
            <a:r>
              <a:rPr lang="ru-RU" dirty="0" smtClean="0"/>
              <a:t> поведением представления о его ненужности и никчёмности как личности.</a:t>
            </a:r>
          </a:p>
          <a:p>
            <a:r>
              <a:rPr lang="ru-RU" b="1" dirty="0" smtClean="0"/>
              <a:t>Социальная реабилитация </a:t>
            </a:r>
            <a:r>
              <a:rPr lang="ru-RU" dirty="0" smtClean="0"/>
              <a:t>- это процесс восстановления способности к жизнедеятельности в социальной среде, а также самой социальной среды и условий жизнедеятельности личности, которые были ограничены или нарушены по каким либо причинам.</a:t>
            </a:r>
          </a:p>
          <a:p>
            <a:r>
              <a:rPr lang="ru-RU" b="1" dirty="0" smtClean="0"/>
              <a:t>Педагогическая реабилитация </a:t>
            </a:r>
            <a:r>
              <a:rPr lang="ru-RU" dirty="0" smtClean="0"/>
              <a:t>- это педагогическое воздействие на </a:t>
            </a:r>
            <a:r>
              <a:rPr lang="ru-RU" dirty="0" err="1" smtClean="0"/>
              <a:t>труднообучаемого</a:t>
            </a:r>
            <a:r>
              <a:rPr lang="ru-RU" dirty="0" smtClean="0"/>
              <a:t> и трудновоспитуемого ребёнка и подростка с целью корректирования его поведения, оптимизации эмоционального состояния. интеллектуальной деятельности, ликвидации педагогической запущенности. </a:t>
            </a:r>
          </a:p>
          <a:p>
            <a:endParaRPr lang="ru-RU" dirty="0" smtClean="0"/>
          </a:p>
          <a:p>
            <a:r>
              <a:rPr lang="ru-RU" dirty="0" smtClean="0"/>
              <a:t> Данные формы реабилитации   направлены на преодоление  </a:t>
            </a:r>
            <a:r>
              <a:rPr lang="ru-RU" dirty="0" err="1" smtClean="0"/>
              <a:t>дезадаптации</a:t>
            </a:r>
            <a:r>
              <a:rPr lang="ru-RU" dirty="0" smtClean="0"/>
              <a:t> -  нарушения приспособления  ребенка к внешней или внутренней среде. </a:t>
            </a:r>
          </a:p>
          <a:p>
            <a:endParaRPr lang="ru-RU" dirty="0" smtClean="0"/>
          </a:p>
          <a:p>
            <a:r>
              <a:rPr lang="ru-RU" dirty="0" smtClean="0"/>
              <a:t>Путём реабилитации, коррекции и компенсации происходит восстановление нормальных целей, механизмов и ресурсов ребенка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&amp;YAcy;&amp;gcy;&amp;ocy;&amp;dcy;&amp;ycy; &amp;gcy;&amp;ocy;&amp;dcy;&amp;zhcy;&amp;icy; &amp;zcy;&amp;acy;&amp;dcy;&amp;acy;&amp;chcy;&amp;icy; &amp;scy;&amp;ocy;&amp;tscy;&amp;icy;&amp;acy;&amp;lcy;&amp;softcy;&amp;ncy;&amp;ocy;&amp;gcy;&amp;ocy; &amp;pcy;&amp;iecy;&amp;dcy;&amp;acy;&amp;gcy;&amp;ocy;&amp;gcy;&amp;acy; &amp;vcy; &amp;rcy;&amp;iecy;&amp;acy;&amp;bcy;&amp;icy;&amp;lcy;&amp;icy;&amp;tcy;&amp;acy;&amp;tscy;&amp;icy;&amp;icy; &amp;rcy;&amp;iecy;&amp;bcy;&amp;iecy;&amp;ncy;&amp;kcy;&amp;a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620688"/>
            <a:ext cx="4402832" cy="4800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Изменения в социальных стереотипах и  реконструкция жизни в современной России привели к повышению психофизиологических нагрузок  на детей и подростков. Растет число психосоматических, психических расстройств,  различных проявлений социальной </a:t>
            </a:r>
            <a:r>
              <a:rPr lang="ru-RU" sz="2000" dirty="0" err="1" smtClean="0"/>
              <a:t>дезадаптации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Обучение, воспитание и развитие детей с отклонениями в психофизиологическом развитии и поведении — сложная социально-педагогическая проблема.</a:t>
            </a:r>
          </a:p>
          <a:p>
            <a:endParaRPr lang="ru-RU" dirty="0"/>
          </a:p>
        </p:txBody>
      </p:sp>
      <p:pic>
        <p:nvPicPr>
          <p:cNvPr id="6146" name="Picture 2" descr="&amp;Pcy;&amp;rcy;&amp;acy;&amp;vcy;&amp;icy;&amp;lcy;&amp;acy; &amp;zcy;&amp;acy;&amp;shchcy;&amp;icy;&amp;tcy;&amp;ycy; &amp;zcy;&amp;dcy;&amp;ocy;&amp;rcy;&amp;ocy;&amp;vcy;&amp;softcy;&amp;yacy; &amp;shcy;&amp;kcy;&amp;ocy;&amp;lcy;&amp;softcy;&amp;ncy;&amp;icy;&amp;kcy;&amp;acy; - &amp;Kcy;&amp;rcy;&amp;acy;&amp;scy;&amp;ocy;&amp;tcy;&amp;acy; - &amp;Kcy;&amp;acy;&amp;tcy;&amp;acy;&amp;lcy;&amp;ocy;&amp;gcy; &amp;scy;&amp;tcy;&amp;acy;&amp;tcy;&amp;iecy;&amp;jcy; - &amp;ZHcy;&amp;iecy;&amp;ncy;&amp;scy;&amp;kcy;&amp;icy;&amp;jcy; &amp;mcy;&amp;i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13456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458200" cy="27363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Контрольные вопросы</a:t>
            </a:r>
            <a:endParaRPr lang="ru-RU" sz="4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19672"/>
          </a:xfrm>
        </p:spPr>
        <p:txBody>
          <a:bodyPr>
            <a:noAutofit/>
          </a:bodyPr>
          <a:lstStyle/>
          <a:p>
            <a:pPr algn="ctr"/>
            <a:r>
              <a:rPr lang="ru-RU" sz="2400" i="1" u="sng" dirty="0" smtClean="0"/>
              <a:t>Наука о закономерностях возникновения, развития и исхода патологических</a:t>
            </a:r>
            <a:br>
              <a:rPr lang="ru-RU" sz="2400" i="1" u="sng" dirty="0" smtClean="0"/>
            </a:br>
            <a:r>
              <a:rPr lang="ru-RU" sz="2400" i="1" u="sng" dirty="0" smtClean="0"/>
              <a:t>(болезненных) процессов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                    1. патофизиология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2. невропатология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3. патопсихология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4. неврология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2195736" y="2492896"/>
            <a:ext cx="394344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2195736" y="3501008"/>
            <a:ext cx="394344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2267744" y="4509120"/>
            <a:ext cx="394344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2339752" y="5589240"/>
            <a:ext cx="394344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2232248"/>
          </a:xfrm>
        </p:spPr>
        <p:txBody>
          <a:bodyPr/>
          <a:lstStyle/>
          <a:p>
            <a:pPr algn="ctr"/>
            <a:r>
              <a:rPr lang="ru-RU" dirty="0" smtClean="0"/>
              <a:t>Ответ не 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4139952" y="2780928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8392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sz="2700" b="1" dirty="0" smtClean="0"/>
              <a:t>Патологическое состояние, характеризующееся задержкой физического и (или)</a:t>
            </a:r>
            <a:br>
              <a:rPr lang="ru-RU" sz="2700" b="1" dirty="0" smtClean="0"/>
            </a:br>
            <a:r>
              <a:rPr lang="ru-RU" sz="2700" b="1" dirty="0" smtClean="0"/>
              <a:t>психического развития с сохранением черт, присущих детскому или</a:t>
            </a:r>
            <a:br>
              <a:rPr lang="ru-RU" sz="2700" b="1" dirty="0" smtClean="0"/>
            </a:br>
            <a:r>
              <a:rPr lang="ru-RU" sz="2700" b="1" dirty="0" smtClean="0"/>
              <a:t>подростковому возрасту:</a:t>
            </a:r>
            <a:br>
              <a:rPr lang="ru-RU" sz="2700" b="1" dirty="0" smtClean="0"/>
            </a:b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i="1" dirty="0" smtClean="0"/>
              <a:t>                        </a:t>
            </a:r>
            <a:r>
              <a:rPr lang="ru-RU" i="1" dirty="0" err="1" smtClean="0"/>
              <a:t>аффективность</a:t>
            </a:r>
            <a:endParaRPr lang="ru-RU" i="1" dirty="0" smtClean="0"/>
          </a:p>
          <a:p>
            <a:pPr marL="514350" indent="-514350">
              <a:buNone/>
            </a:pPr>
            <a:endParaRPr lang="ru-RU" i="1" dirty="0" smtClean="0"/>
          </a:p>
          <a:p>
            <a:pPr marL="514350" indent="-514350">
              <a:buNone/>
            </a:pPr>
            <a:r>
              <a:rPr lang="ru-RU" i="1" dirty="0" smtClean="0"/>
              <a:t>                         инфантилизм</a:t>
            </a:r>
          </a:p>
          <a:p>
            <a:pPr marL="514350" indent="-514350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расторможенность</a:t>
            </a:r>
          </a:p>
          <a:p>
            <a:pPr marL="514350" indent="-514350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</a:t>
            </a:r>
            <a:r>
              <a:rPr lang="ru-RU" i="1" dirty="0" err="1" smtClean="0"/>
              <a:t>гиперактивность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6084168" y="2420888"/>
            <a:ext cx="53836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5652120" y="3501008"/>
            <a:ext cx="53836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6588224" y="4509120"/>
            <a:ext cx="53836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6156176" y="5517232"/>
            <a:ext cx="53836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68760"/>
            <a:ext cx="8686800" cy="2520280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4067944" y="3501008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Процесс, опирающийся на резервные</a:t>
            </a:r>
            <a:br>
              <a:rPr lang="ru-RU" sz="2400" b="1" i="1" dirty="0" smtClean="0"/>
            </a:br>
            <a:r>
              <a:rPr lang="ru-RU" sz="2400" b="1" i="1" dirty="0" smtClean="0"/>
              <a:t> или недостаточно задействованные</a:t>
            </a:r>
            <a:br>
              <a:rPr lang="ru-RU" sz="2400" b="1" i="1" dirty="0" smtClean="0"/>
            </a:br>
            <a:r>
              <a:rPr lang="ru-RU" sz="2400" b="1" i="1" dirty="0" smtClean="0"/>
              <a:t>возможности организма человека….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424847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                     коррекционный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компенсаторный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адаптационный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реабилитационный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2555776" y="2348880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2555776" y="3429000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2627784" y="4509120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2529311" y="5661248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84784"/>
            <a:ext cx="8686800" cy="2592288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4283968" y="3789040"/>
            <a:ext cx="936104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Autofit/>
          </a:bodyPr>
          <a:lstStyle/>
          <a:p>
            <a:pPr algn="ctr"/>
            <a:r>
              <a:rPr lang="ru-RU" sz="2000" i="1" u="sng" dirty="0" smtClean="0"/>
              <a:t>К концу 2-го года жизни становится очевидным, </a:t>
            </a:r>
            <a:br>
              <a:rPr lang="ru-RU" sz="2000" i="1" u="sng" dirty="0" smtClean="0"/>
            </a:br>
            <a:r>
              <a:rPr lang="ru-RU" sz="2000" i="1" u="sng" dirty="0" smtClean="0"/>
              <a:t>что ребенок не реагирует на</a:t>
            </a:r>
            <a:br>
              <a:rPr lang="ru-RU" sz="2000" i="1" u="sng" dirty="0" smtClean="0"/>
            </a:br>
            <a:r>
              <a:rPr lang="ru-RU" sz="2000" i="1" u="sng" dirty="0" smtClean="0"/>
              <a:t>людей, сопротивляется родительской ласке,</a:t>
            </a:r>
            <a:br>
              <a:rPr lang="ru-RU" sz="2000" i="1" u="sng" dirty="0" smtClean="0"/>
            </a:br>
            <a:r>
              <a:rPr lang="ru-RU" sz="2000" i="1" u="sng" dirty="0" smtClean="0"/>
              <a:t> не обращается к людям. Скорее</a:t>
            </a:r>
            <a:br>
              <a:rPr lang="ru-RU" sz="2000" i="1" u="sng" dirty="0" smtClean="0"/>
            </a:br>
            <a:r>
              <a:rPr lang="ru-RU" sz="2000" i="1" u="sng" dirty="0" smtClean="0"/>
              <a:t>всего, у ребёнка …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4864"/>
            <a:ext cx="8443664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                  задержка развития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детский аутизм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алалия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                  болезнь Дауна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6444208" y="2276872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6156176" y="3429000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4355976" y="4509120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5796136" y="5661248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68760"/>
            <a:ext cx="8686800" cy="2376264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3923928" y="3429000"/>
            <a:ext cx="1008112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Депривация</a:t>
            </a:r>
            <a:r>
              <a:rPr lang="ru-RU" dirty="0" smtClean="0"/>
              <a:t> – это…..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-нарушение приспособления; 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-лишение или ограничение возможностей    удовлетворения каких- либо потребностей организма;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 нарушения в поведении;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-физический или психический недостаток, вызывающий нарушения в развитии</a:t>
            </a:r>
            <a:endParaRPr lang="ru-RU" dirty="0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2699792" y="3429000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4860032" y="4293096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6732240" y="5589240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5004048" y="1700808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620688"/>
            <a:ext cx="8291264" cy="25922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Изучением психофизиологических   процессов  в развитии не только детей, но  и взрослых  занимается </a:t>
            </a:r>
          </a:p>
          <a:p>
            <a:pPr algn="ctr"/>
            <a:r>
              <a:rPr lang="ru-RU" sz="3600" dirty="0" smtClean="0"/>
              <a:t>ряд наук.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124" name="Picture 4" descr="&amp;Vcy; &amp;Vcy;&amp;ocy;&amp;scy;&amp;tcy;&amp;ocy;&amp;chcy;&amp;ncy;&amp;ocy;&amp;mcy; &amp;Kcy;&amp;acy;&amp;zcy;&amp;acy;&amp;khcy;&amp;scy;&amp;tcy;&amp;acy;&amp;ncy;&amp;iecy; &amp;bcy;&amp;ucy;&amp;dcy;&amp;iecy;&amp;tcy; &amp;rcy;&amp;acy;&amp;zcy;&amp;vcy;&amp;icy;&amp;vcy;&amp;acy;&amp;tcy;&amp;softcy;&amp;scy;&amp;yacy; &amp;yacy;&amp;dcy;&amp;iecy;&amp;rcy;&amp;ncy;&amp;acy;&amp;yacy; &amp;mcy;&amp;iecy;&amp;dcy;&amp;icy;&amp;tscy;&amp;icy;&amp;ncy;&amp;acy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3744416" cy="2498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40768"/>
            <a:ext cx="8686800" cy="2520280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3635896" y="3573016"/>
            <a:ext cx="1656184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Дефект –это….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-лишение или ограничение возможностей    удовлетворения каких- либо потребностей организма;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-нарушение приспособления;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-нарушения в поведении;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-физический или психический недостаток, вызывающий нарушения в развитии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2771800" y="2492896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5580112" y="3429000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5148064" y="4293096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rId2" action="ppaction://hlinksldjump" highlightClick="1"/>
          </p:cNvPr>
          <p:cNvSpPr/>
          <p:nvPr/>
        </p:nvSpPr>
        <p:spPr>
          <a:xfrm>
            <a:off x="6876256" y="5661248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52736"/>
            <a:ext cx="8686800" cy="2232248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3851920" y="3068960"/>
            <a:ext cx="1080120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Дезадаптация</a:t>
            </a:r>
            <a:r>
              <a:rPr lang="ru-RU" dirty="0" smtClean="0"/>
              <a:t> 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-лишение или ограничение возможностей    удовлетворения каких- либо потребностей организма;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-нарушение приспособления;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-нарушения в поведении;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-физический или психический недостаток, вызывающий нарушения в развитии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2699792" y="2492896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5652120" y="3356992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5004048" y="4293096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6948264" y="5589240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96752"/>
            <a:ext cx="8686800" cy="2520280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3995936" y="4293096"/>
            <a:ext cx="1080120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Психологическая реабилитация –это…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919592" cy="452333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- лечение недостатков, ликвидация последствий дефекта</a:t>
            </a:r>
            <a:br>
              <a:rPr lang="ru-RU" i="1" dirty="0" smtClean="0"/>
            </a:br>
            <a:endParaRPr lang="ru-RU" i="1" dirty="0" smtClean="0"/>
          </a:p>
          <a:p>
            <a:pPr>
              <a:buNone/>
            </a:pPr>
            <a:r>
              <a:rPr lang="ru-RU" i="1" dirty="0" smtClean="0"/>
              <a:t>- снятие психологических комплексов, восстановление</a:t>
            </a:r>
            <a:br>
              <a:rPr lang="ru-RU" i="1" dirty="0" smtClean="0"/>
            </a:br>
            <a:r>
              <a:rPr lang="ru-RU" i="1" dirty="0" smtClean="0"/>
              <a:t>психических процессов</a:t>
            </a:r>
            <a:br>
              <a:rPr lang="ru-RU" i="1" dirty="0" smtClean="0"/>
            </a:br>
            <a:endParaRPr lang="ru-RU" i="1" dirty="0" smtClean="0"/>
          </a:p>
          <a:p>
            <a:pPr>
              <a:buNone/>
            </a:pPr>
            <a:r>
              <a:rPr lang="ru-RU" i="1" dirty="0" smtClean="0"/>
              <a:t>- восстановление утраченных учебных умений,</a:t>
            </a:r>
            <a:br>
              <a:rPr lang="ru-RU" i="1" dirty="0" smtClean="0"/>
            </a:br>
            <a:r>
              <a:rPr lang="ru-RU" i="1" dirty="0" smtClean="0"/>
              <a:t>познавательных навыков, формирование индивидуальных</a:t>
            </a:r>
            <a:br>
              <a:rPr lang="ru-RU" i="1" dirty="0" smtClean="0"/>
            </a:br>
            <a:r>
              <a:rPr lang="ru-RU" i="1" dirty="0" smtClean="0"/>
              <a:t>личностных качеств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- процесс включения ребенка с отклонениями в развитии и</a:t>
            </a:r>
            <a:br>
              <a:rPr lang="ru-RU" i="1" dirty="0" smtClean="0"/>
            </a:br>
            <a:r>
              <a:rPr lang="ru-RU" i="1" dirty="0" smtClean="0"/>
              <a:t>поведении в общественную среду, в нормальную</a:t>
            </a:r>
            <a:br>
              <a:rPr lang="ru-RU" i="1" dirty="0" smtClean="0"/>
            </a:br>
            <a:r>
              <a:rPr lang="ru-RU" i="1" dirty="0" smtClean="0"/>
              <a:t>общественно полезную деятельность и адекватные</a:t>
            </a:r>
            <a:br>
              <a:rPr lang="ru-RU" i="1" dirty="0" smtClean="0"/>
            </a:br>
            <a:r>
              <a:rPr lang="ru-RU" i="1" dirty="0" smtClean="0"/>
              <a:t>взаимоотношения со сверстниками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8172400" y="1556792"/>
            <a:ext cx="6823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3779912" y="2636912"/>
            <a:ext cx="6823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3707904" y="3933056"/>
            <a:ext cx="6823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5724128" y="5661248"/>
            <a:ext cx="6823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755776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3779912" y="3933056"/>
            <a:ext cx="1080120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Педагогическая реабилитация- это….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- лечение недостатков, ликвидация последствий дефекта</a:t>
            </a:r>
            <a:br>
              <a:rPr lang="ru-RU" sz="2000" i="1" dirty="0" smtClean="0"/>
            </a:b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снятие психологических комплексов, восстановление</a:t>
            </a:r>
            <a:br>
              <a:rPr lang="ru-RU" sz="2000" i="1" dirty="0" smtClean="0"/>
            </a:br>
            <a:r>
              <a:rPr lang="ru-RU" sz="2000" i="1" dirty="0" smtClean="0"/>
              <a:t>психических процессов</a:t>
            </a:r>
            <a:br>
              <a:rPr lang="ru-RU" sz="2000" i="1" dirty="0" smtClean="0"/>
            </a:b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восстановление утраченных учебных умений,</a:t>
            </a:r>
            <a:br>
              <a:rPr lang="ru-RU" sz="2000" i="1" dirty="0" smtClean="0"/>
            </a:br>
            <a:r>
              <a:rPr lang="ru-RU" sz="2000" i="1" dirty="0" smtClean="0"/>
              <a:t>познавательных навыков, формирование индивидуальных</a:t>
            </a:r>
            <a:br>
              <a:rPr lang="ru-RU" sz="2000" i="1" dirty="0" smtClean="0"/>
            </a:br>
            <a:r>
              <a:rPr lang="ru-RU" sz="2000" i="1" dirty="0" smtClean="0"/>
              <a:t>личностных качеств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процесс включения ребенка с отклонениями в развитии и</a:t>
            </a:r>
            <a:br>
              <a:rPr lang="ru-RU" sz="2000" i="1" dirty="0" smtClean="0"/>
            </a:br>
            <a:r>
              <a:rPr lang="ru-RU" sz="2000" i="1" dirty="0" smtClean="0"/>
              <a:t>поведении в общественную среду, в нормальную</a:t>
            </a:r>
            <a:br>
              <a:rPr lang="ru-RU" sz="2000" i="1" dirty="0" smtClean="0"/>
            </a:br>
            <a:r>
              <a:rPr lang="ru-RU" sz="2000" i="1" dirty="0" smtClean="0"/>
              <a:t>общественно полезную деятельность и адекватные</a:t>
            </a:r>
            <a:br>
              <a:rPr lang="ru-RU" sz="2000" i="1" dirty="0" smtClean="0"/>
            </a:br>
            <a:r>
              <a:rPr lang="ru-RU" sz="2000" i="1" dirty="0" smtClean="0"/>
              <a:t>взаимоотношения со сверстниками</a:t>
            </a:r>
            <a:endParaRPr lang="ru-RU" sz="2000" dirty="0" smtClean="0"/>
          </a:p>
        </p:txBody>
      </p:sp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7092280" y="1556792"/>
            <a:ext cx="432048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3635896" y="2564904"/>
            <a:ext cx="432048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rId2" action="ppaction://hlinksldjump" highlightClick="1"/>
          </p:cNvPr>
          <p:cNvSpPr/>
          <p:nvPr/>
        </p:nvSpPr>
        <p:spPr>
          <a:xfrm>
            <a:off x="3347864" y="3789040"/>
            <a:ext cx="432048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5004048" y="5589240"/>
            <a:ext cx="432048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40768"/>
            <a:ext cx="8686800" cy="2448272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3851920" y="3573016"/>
            <a:ext cx="936104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Социальная реабилитация – это…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-лечение недостатков, ликвидация последствий дефекта</a:t>
            </a:r>
            <a:br>
              <a:rPr lang="ru-RU" sz="2000" i="1" dirty="0" smtClean="0"/>
            </a:b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снятие психологических комплексов, восстановление</a:t>
            </a:r>
            <a:br>
              <a:rPr lang="ru-RU" sz="2000" i="1" dirty="0" smtClean="0"/>
            </a:br>
            <a:r>
              <a:rPr lang="ru-RU" sz="2000" i="1" dirty="0" smtClean="0"/>
              <a:t>психических процессов</a:t>
            </a:r>
            <a:br>
              <a:rPr lang="ru-RU" sz="2000" i="1" dirty="0" smtClean="0"/>
            </a:b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восстановление утраченных учебных умений,</a:t>
            </a:r>
            <a:br>
              <a:rPr lang="ru-RU" sz="2000" i="1" dirty="0" smtClean="0"/>
            </a:br>
            <a:r>
              <a:rPr lang="ru-RU" sz="2000" i="1" dirty="0" smtClean="0"/>
              <a:t>познавательных навыков, формирование индивидуальных</a:t>
            </a:r>
            <a:br>
              <a:rPr lang="ru-RU" sz="2000" i="1" dirty="0" smtClean="0"/>
            </a:br>
            <a:r>
              <a:rPr lang="ru-RU" sz="2000" i="1" dirty="0" smtClean="0"/>
              <a:t>личностных качеств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процесс включения ребенка с отклонениями в развитии и</a:t>
            </a:r>
            <a:br>
              <a:rPr lang="ru-RU" sz="2000" i="1" dirty="0" smtClean="0"/>
            </a:br>
            <a:r>
              <a:rPr lang="ru-RU" sz="2000" i="1" dirty="0" smtClean="0"/>
              <a:t>поведении в общественную среду, в нормальную</a:t>
            </a:r>
            <a:br>
              <a:rPr lang="ru-RU" sz="2000" i="1" dirty="0" smtClean="0"/>
            </a:br>
            <a:r>
              <a:rPr lang="ru-RU" sz="2000" i="1" dirty="0" smtClean="0"/>
              <a:t>общественно полезную деятельность и адекватные</a:t>
            </a:r>
            <a:br>
              <a:rPr lang="ru-RU" sz="2000" i="1" dirty="0" smtClean="0"/>
            </a:br>
            <a:r>
              <a:rPr lang="ru-RU" sz="2000" i="1" dirty="0" smtClean="0"/>
              <a:t>взаимоотношения со сверстниками</a:t>
            </a:r>
            <a:endParaRPr lang="ru-RU" sz="2000" dirty="0" smtClean="0"/>
          </a:p>
        </p:txBody>
      </p:sp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7092280" y="1916832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3131840" y="2924944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2987824" y="4149080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rId2" action="ppaction://hlinksldjump" highlightClick="1"/>
          </p:cNvPr>
          <p:cNvSpPr/>
          <p:nvPr/>
        </p:nvSpPr>
        <p:spPr>
          <a:xfrm>
            <a:off x="4932040" y="5805264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58200" cy="1080120"/>
          </a:xfrm>
        </p:spPr>
        <p:txBody>
          <a:bodyPr/>
          <a:lstStyle/>
          <a:p>
            <a:r>
              <a:rPr lang="ru-RU" i="1" u="sng" dirty="0" smtClean="0"/>
              <a:t>Неврология</a:t>
            </a:r>
            <a:r>
              <a:rPr lang="ru-RU" i="1" dirty="0" smtClean="0"/>
              <a:t> </a:t>
            </a:r>
            <a:r>
              <a:rPr lang="ru-RU" dirty="0" smtClean="0"/>
              <a:t>–наука о структуре и функциях нервной системы.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340768"/>
            <a:ext cx="5194920" cy="5184576"/>
          </a:xfrm>
        </p:spPr>
        <p:txBody>
          <a:bodyPr>
            <a:normAutofit/>
          </a:bodyPr>
          <a:lstStyle/>
          <a:p>
            <a:r>
              <a:rPr lang="ru-RU" i="1" dirty="0" smtClean="0"/>
              <a:t> </a:t>
            </a:r>
            <a:r>
              <a:rPr lang="ru-RU" sz="2000" dirty="0" smtClean="0"/>
              <a:t>Неврология  изучает все проявления нормального развития и патологии нервной системы человека, а также ее изменение  вследствие болезней других органов и систем организма или вредных внешних воздействий. </a:t>
            </a:r>
          </a:p>
          <a:p>
            <a:r>
              <a:rPr lang="ru-RU" sz="2000" dirty="0" smtClean="0"/>
              <a:t>Состояния, которые являются  предметом  изучения  неврологии:  головные боли, радикулит, остеохондроз и др.</a:t>
            </a:r>
          </a:p>
          <a:p>
            <a:endParaRPr lang="ru-RU" sz="2000" dirty="0" smtClean="0"/>
          </a:p>
          <a:p>
            <a:r>
              <a:rPr lang="ru-RU" sz="2000" dirty="0" smtClean="0"/>
              <a:t>Частью неврологии является невропатология – это раздел медицинской науки, который изучает болезни нервной системы</a:t>
            </a:r>
            <a:endParaRPr lang="ru-RU" sz="2000" dirty="0"/>
          </a:p>
        </p:txBody>
      </p:sp>
      <p:pic>
        <p:nvPicPr>
          <p:cNvPr id="4098" name="Picture 2" descr="&amp;Mcy;&amp;Ucy;&amp;Zcy; &quot;&amp;Mcy;&amp;acy;&amp;lcy;&amp;ocy;&amp;pcy;&amp;ucy;&amp;rcy;&amp;gcy;&amp;icy;&amp;ncy;&amp;scy;&amp;kcy;&amp;acy;&amp;yacy; &amp;TScy;&amp;Rcy;&amp;B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714" y="1772816"/>
            <a:ext cx="311074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68760"/>
            <a:ext cx="8686800" cy="2232248"/>
          </a:xfrm>
        </p:spPr>
        <p:txBody>
          <a:bodyPr/>
          <a:lstStyle/>
          <a:p>
            <a:pPr algn="ctr"/>
            <a:r>
              <a:rPr lang="ru-RU" dirty="0" smtClean="0"/>
              <a:t>Ответ не верный 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3851920" y="3573016"/>
            <a:ext cx="1368152" cy="10801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Медицинская реабилитация –это…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-лечение недостатков, ликвидация последствий дефекта</a:t>
            </a:r>
            <a:br>
              <a:rPr lang="ru-RU" sz="2000" i="1" dirty="0" smtClean="0"/>
            </a:b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снятие психологических комплексов, восстановление</a:t>
            </a:r>
            <a:br>
              <a:rPr lang="ru-RU" sz="2000" i="1" dirty="0" smtClean="0"/>
            </a:br>
            <a:r>
              <a:rPr lang="ru-RU" sz="2000" i="1" dirty="0" smtClean="0"/>
              <a:t>психических процессов</a:t>
            </a:r>
            <a:br>
              <a:rPr lang="ru-RU" sz="2000" i="1" dirty="0" smtClean="0"/>
            </a:b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восстановление утраченных учебных умений,</a:t>
            </a:r>
            <a:br>
              <a:rPr lang="ru-RU" sz="2000" i="1" dirty="0" smtClean="0"/>
            </a:br>
            <a:r>
              <a:rPr lang="ru-RU" sz="2000" i="1" dirty="0" smtClean="0"/>
              <a:t>познавательных навыков, формирование индивидуальных</a:t>
            </a:r>
            <a:br>
              <a:rPr lang="ru-RU" sz="2000" i="1" dirty="0" smtClean="0"/>
            </a:br>
            <a:r>
              <a:rPr lang="ru-RU" sz="2000" i="1" dirty="0" smtClean="0"/>
              <a:t>личностных качеств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- процесс включения ребенка с отклонениями в развитии и</a:t>
            </a:r>
            <a:br>
              <a:rPr lang="ru-RU" sz="2000" i="1" dirty="0" smtClean="0"/>
            </a:br>
            <a:r>
              <a:rPr lang="ru-RU" sz="2000" i="1" dirty="0" smtClean="0"/>
              <a:t>поведении в общественную среду, в нормальную</a:t>
            </a:r>
            <a:br>
              <a:rPr lang="ru-RU" sz="2000" i="1" dirty="0" smtClean="0"/>
            </a:br>
            <a:r>
              <a:rPr lang="ru-RU" sz="2000" i="1" dirty="0" smtClean="0"/>
              <a:t>общественно полезную деятельность и адекватные</a:t>
            </a:r>
            <a:br>
              <a:rPr lang="ru-RU" sz="2000" i="1" dirty="0" smtClean="0"/>
            </a:br>
            <a:r>
              <a:rPr lang="ru-RU" sz="2000" i="1" dirty="0" smtClean="0"/>
              <a:t>взаимоотношения со сверстниками</a:t>
            </a:r>
            <a:endParaRPr lang="ru-RU" sz="2000" dirty="0" smtClean="0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3491880" y="2996952"/>
            <a:ext cx="50405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3347864" y="4221088"/>
            <a:ext cx="50405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4932040" y="5877272"/>
            <a:ext cx="50405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rId2" action="ppaction://hlinksldjump" highlightClick="1"/>
          </p:cNvPr>
          <p:cNvSpPr/>
          <p:nvPr/>
        </p:nvSpPr>
        <p:spPr>
          <a:xfrm>
            <a:off x="7308304" y="1988840"/>
            <a:ext cx="50405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12776"/>
            <a:ext cx="8686800" cy="2592288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3707904" y="3645024"/>
            <a:ext cx="1152128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По характеру расстройств нарушения подразделяются на: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приобретенные,   врожденные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функциональные ,   органические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1259632" y="2564904"/>
            <a:ext cx="648072" cy="5760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1331640" y="4221088"/>
            <a:ext cx="648072" cy="5760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84784"/>
            <a:ext cx="8686800" cy="2160240"/>
          </a:xfrm>
        </p:spPr>
        <p:txBody>
          <a:bodyPr/>
          <a:lstStyle/>
          <a:p>
            <a:pPr algn="ctr"/>
            <a:r>
              <a:rPr lang="ru-RU" dirty="0" smtClean="0"/>
              <a:t>Ответ не верный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previousslide" highlightClick="1"/>
          </p:cNvPr>
          <p:cNvSpPr/>
          <p:nvPr/>
        </p:nvSpPr>
        <p:spPr>
          <a:xfrm>
            <a:off x="4067944" y="4005064"/>
            <a:ext cx="1080120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40768"/>
            <a:ext cx="8686800" cy="2160240"/>
          </a:xfrm>
        </p:spPr>
        <p:txBody>
          <a:bodyPr/>
          <a:lstStyle/>
          <a:p>
            <a:pPr algn="ctr"/>
            <a:r>
              <a:rPr lang="ru-RU" dirty="0" smtClean="0"/>
              <a:t>Тест пройден успешно.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8458200" cy="520700"/>
          </a:xfrm>
        </p:spPr>
        <p:txBody>
          <a:bodyPr/>
          <a:lstStyle/>
          <a:p>
            <a:r>
              <a:rPr lang="ru-RU" dirty="0" smtClean="0"/>
              <a:t>Источники.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8363272" cy="428545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О.Е Белова,  Е.К. </a:t>
            </a:r>
            <a:r>
              <a:rPr lang="ru-RU" dirty="0" err="1" smtClean="0"/>
              <a:t>Попонова</a:t>
            </a:r>
            <a:r>
              <a:rPr lang="ru-RU" dirty="0" smtClean="0"/>
              <a:t> . «Некоторые психофизиологические особенности в развитии детей начальных классов.» </a:t>
            </a:r>
            <a:r>
              <a:rPr lang="en-US" dirty="0" smtClean="0">
                <a:hlinkClick r:id="rId2"/>
              </a:rPr>
              <a:t>http://cyberleninka.ru/article/n/nekotorye-psihofiziologicheskie-osobennosti-v-razvitii-detey-nachalnyh-klassov</a:t>
            </a:r>
            <a:endParaRPr lang="ru-RU" dirty="0" smtClean="0"/>
          </a:p>
          <a:p>
            <a:pPr marL="342900" indent="-342900">
              <a:buFont typeface="Wingdings 2"/>
              <a:buAutoNum type="arabicPeriod"/>
            </a:pPr>
            <a:r>
              <a:rPr lang="ru-RU" dirty="0" smtClean="0"/>
              <a:t>Е.Ф. </a:t>
            </a:r>
            <a:r>
              <a:rPr lang="ru-RU" dirty="0" err="1" smtClean="0"/>
              <a:t>Бочарова</a:t>
            </a:r>
            <a:r>
              <a:rPr lang="ru-RU" dirty="0" smtClean="0"/>
              <a:t> « </a:t>
            </a:r>
            <a:r>
              <a:rPr lang="ru-RU" b="1" dirty="0" smtClean="0"/>
              <a:t>Психофизиологические особенности адаптации и качество жизни детей с отклонениями в психическом и речевом развитии» </a:t>
            </a:r>
            <a:r>
              <a:rPr lang="en-US" b="1" dirty="0" smtClean="0">
                <a:hlinkClick r:id="rId3"/>
              </a:rPr>
              <a:t>http://psibook.com/scholarly/psihofiziologicheskie-osobennosti-adaptatsii-i-kachestvo-zhizni-detey-s-otkloneniyami-v-psihicheskom-i-rechevom-razvitii.html</a:t>
            </a:r>
            <a:endParaRPr lang="ru-RU" b="1" dirty="0" smtClean="0"/>
          </a:p>
          <a:p>
            <a:pPr marL="342900" indent="-342900">
              <a:buFont typeface="Wingdings 2"/>
              <a:buAutoNum type="arabicPeriod"/>
            </a:pPr>
            <a:r>
              <a:rPr lang="en-US" b="1" dirty="0" smtClean="0">
                <a:hlinkClick r:id="rId4"/>
              </a:rPr>
              <a:t>http://belikcenter.ru/abilitacia_i_reabilitacia</a:t>
            </a:r>
            <a:endParaRPr lang="ru-RU" b="1" dirty="0" smtClean="0"/>
          </a:p>
          <a:p>
            <a:pPr marL="342900" indent="-342900">
              <a:buFont typeface="Wingdings 2"/>
              <a:buAutoNum type="arabicPeriod"/>
            </a:pPr>
            <a:r>
              <a:rPr lang="ru-RU" dirty="0" smtClean="0"/>
              <a:t>Сметанина Е. Н. «</a:t>
            </a:r>
            <a:r>
              <a:rPr lang="ru-RU" sz="1200" dirty="0" smtClean="0"/>
              <a:t>СОЦИАЛЬНО-ПЕДАГОГИЧЕСКАЯ РЕАБИЛИТАЦИЯ ДЕЗАДАПТИРОВАННЫХ ПОДРОСТКОВ В УСЛОВИЯХ ОБРАЗОВАТЕЛЬНОГО УЧРЕЖДЕНИЯ»</a:t>
            </a:r>
          </a:p>
          <a:p>
            <a:pPr marL="342900" indent="-342900">
              <a:buFont typeface="Wingdings 2"/>
              <a:buAutoNum type="arabicPeriod"/>
            </a:pPr>
            <a:r>
              <a:rPr lang="en-US" sz="1200" dirty="0" smtClean="0">
                <a:hlinkClick r:id="rId5"/>
              </a:rPr>
              <a:t>http://allrefs.net/c12/40l95/p1/</a:t>
            </a:r>
            <a:endParaRPr lang="ru-RU" sz="1200" dirty="0" smtClean="0"/>
          </a:p>
          <a:p>
            <a:pPr marL="342900" indent="-342900">
              <a:buFont typeface="Wingdings 2"/>
              <a:buAutoNum type="arabicPeriod"/>
            </a:pPr>
            <a:r>
              <a:rPr lang="en-US" sz="1200" dirty="0" smtClean="0">
                <a:hlinkClick r:id="rId6"/>
              </a:rPr>
              <a:t>http://psinovo.ru/referati_po_psichologii_i_pedagogike/vidi_narusheniy_u_detey_povedencheskie_narusheniya_u_detey.html</a:t>
            </a:r>
            <a:endParaRPr lang="ru-RU" sz="1200" dirty="0" smtClean="0"/>
          </a:p>
          <a:p>
            <a:pPr marL="342900" indent="-342900">
              <a:buFont typeface="Wingdings 2"/>
              <a:buAutoNum type="arabicPeriod"/>
            </a:pPr>
            <a:r>
              <a:rPr lang="en-US" sz="1200" dirty="0" smtClean="0">
                <a:hlinkClick r:id="rId7"/>
              </a:rPr>
              <a:t>http://medicalbrain.ucoz.ru/blog/zaderzhki_psikhicheskogo_razvitija/2010-04-12-38</a:t>
            </a:r>
            <a:endParaRPr lang="ru-RU" sz="1200" dirty="0" smtClean="0"/>
          </a:p>
          <a:p>
            <a:pPr marL="342900" indent="-342900">
              <a:buFont typeface="Wingdings 2"/>
              <a:buAutoNum type="arabicPeriod"/>
            </a:pPr>
            <a:r>
              <a:rPr lang="en-US" sz="1200" dirty="0" smtClean="0">
                <a:hlinkClick r:id="rId8"/>
              </a:rPr>
              <a:t>http://otherreferats.allbest.ru/psychology/00103014_0.html</a:t>
            </a:r>
            <a:endParaRPr lang="ru-RU" sz="1200" dirty="0" smtClean="0"/>
          </a:p>
          <a:p>
            <a:pPr marL="342900" indent="-342900">
              <a:buFont typeface="Wingdings 2"/>
              <a:buAutoNum type="arabicPeriod"/>
            </a:pPr>
            <a:r>
              <a:rPr lang="en-US" sz="1200" dirty="0" smtClean="0">
                <a:hlinkClick r:id="rId9"/>
              </a:rPr>
              <a:t>https://ru.wikipedia.org/wiki/%C3%E8%EF%E5%F0%E0%EA%F2%E8%E2%ED%EE%F1%F2%FC</a:t>
            </a:r>
            <a:endParaRPr lang="ru-RU" sz="1200" dirty="0" smtClean="0"/>
          </a:p>
          <a:p>
            <a:pPr marL="342900" indent="-342900">
              <a:buFont typeface="Wingdings 2"/>
              <a:buAutoNum type="arabicPeriod"/>
            </a:pPr>
            <a:endParaRPr lang="ru-RU" sz="1200" dirty="0" smtClean="0"/>
          </a:p>
          <a:p>
            <a:pPr marL="342900" indent="-342900">
              <a:buFont typeface="Wingdings 2"/>
              <a:buAutoNum type="arabicPeriod"/>
            </a:pPr>
            <a:endParaRPr lang="ru-RU" sz="1200" dirty="0" smtClean="0"/>
          </a:p>
          <a:p>
            <a:pPr marL="342900" indent="-342900">
              <a:buFont typeface="Wingdings 2"/>
              <a:buAutoNum type="arabicPeriod"/>
            </a:pPr>
            <a:endParaRPr lang="ru-RU" sz="1200" dirty="0" smtClean="0"/>
          </a:p>
          <a:p>
            <a:pPr marL="342900" indent="-342900">
              <a:buFont typeface="Wingdings 2"/>
              <a:buAutoNum type="arabicPeriod"/>
            </a:pPr>
            <a:endParaRPr lang="ru-RU" b="1" dirty="0" smtClean="0"/>
          </a:p>
          <a:p>
            <a:pPr marL="342900" indent="-342900">
              <a:buFont typeface="Wingdings 2"/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58200" cy="10801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Патопсихология-изучает</a:t>
            </a:r>
            <a:r>
              <a:rPr lang="ru-RU" dirty="0" smtClean="0"/>
              <a:t> закономерности нарушений психической деятельности и свойств личности.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484784"/>
            <a:ext cx="6408712" cy="45365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наука, изучающая расстройства психических процессов и состояний с помощью психологических методов. Патопсихология – практическая отрасль медицинской психологии.</a:t>
            </a:r>
          </a:p>
          <a:p>
            <a:r>
              <a:rPr lang="ru-RU" sz="2000" dirty="0" smtClean="0"/>
              <a:t> Объект:   аномалии и </a:t>
            </a:r>
          </a:p>
          <a:p>
            <a:r>
              <a:rPr lang="ru-RU" sz="2000" dirty="0" smtClean="0"/>
              <a:t>нарушения психической </a:t>
            </a:r>
          </a:p>
          <a:p>
            <a:r>
              <a:rPr lang="ru-RU" sz="2000" dirty="0" smtClean="0"/>
              <a:t>деятельности разные</a:t>
            </a:r>
          </a:p>
          <a:p>
            <a:r>
              <a:rPr lang="ru-RU" sz="2000" dirty="0" smtClean="0"/>
              <a:t> по проявлениям, но схожие </a:t>
            </a:r>
          </a:p>
          <a:p>
            <a:r>
              <a:rPr lang="ru-RU" sz="2000" dirty="0" smtClean="0"/>
              <a:t>по малой тяжести, то есть</a:t>
            </a:r>
          </a:p>
          <a:p>
            <a:r>
              <a:rPr lang="ru-RU" sz="2000" dirty="0" smtClean="0"/>
              <a:t> граничащие с нормальными</a:t>
            </a:r>
          </a:p>
          <a:p>
            <a:r>
              <a:rPr lang="ru-RU" sz="2000" dirty="0" smtClean="0"/>
              <a:t> (здоровыми) состояниями</a:t>
            </a:r>
            <a:r>
              <a:rPr lang="ru-RU" sz="2200" dirty="0" smtClean="0"/>
              <a:t>.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патопсихология как нау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410944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582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Патофизиология- наука о закономерностях возникновения, развития и исхода патологических (болезненных) процессов.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772816"/>
            <a:ext cx="5184576" cy="36373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Патологическая физиология — медицинская наука о закономерностях возникновения, развития и исхода патологических процессов, «физиология больного организма». Она разделяется на общую и частную патологическую физиологию.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Общая включает в себя учение о болезни, общие вопросы этиологии а также общие типовые реакции организма: воспаление, лихорадку и т. д.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Предметом исследования частной патологической физиологии являются общие закономерности нарушений функции различных органов и систем.</a:t>
            </a:r>
          </a:p>
        </p:txBody>
      </p:sp>
      <p:pic>
        <p:nvPicPr>
          <p:cNvPr id="2050" name="Picture 2" descr="&amp;Pcy;&amp;acy;&amp;tcy;&amp;ocy;&amp;fcy;&amp;icy;&amp;zcy;&amp;icy;&amp;ocy;&amp;lcy;&amp;ocy;&amp;gcy;&amp;icy;&amp;yacy;: &amp;ocy;&amp;scy;&amp;ncy;&amp;ocy;&amp;vcy;&amp;ycy; - &amp;pcy;&amp;ocy;&amp;rcy;&amp;tcy; &amp;kcy;.&amp;mcy; &amp;Pcy;&amp;acy;&amp;tcy;&amp;ocy;&amp;fcy;&amp;icy;&amp;zcy;&amp;icy;&amp;ocy;&amp;lcy;&amp;ocy;&amp;gcy;&amp;icy;&amp;yacy;: &amp;ocy;&amp;scy;&amp;ncy;&amp;ocy;&amp;v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2948318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58200" cy="792088"/>
          </a:xfrm>
        </p:spPr>
        <p:txBody>
          <a:bodyPr/>
          <a:lstStyle/>
          <a:p>
            <a:r>
              <a:rPr lang="ru-RU" dirty="0" smtClean="0"/>
              <a:t>Основные понятия в оценке  развития  ребенка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8748464" cy="27363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Важнейшими  понятиями  при оценке  развития ребенка являются  ОНТОГЕНЕЗ и ДИЗОНТОГЕНЕЗ.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Онтогенез </a:t>
            </a:r>
            <a:r>
              <a:rPr lang="ru-RU" sz="2000" dirty="0" smtClean="0"/>
              <a:t>— постепенное, протекающее этапами в виде количественных и качественных сдвигов изменение организма от менее к более совершенному его строению и функционированию. </a:t>
            </a:r>
          </a:p>
          <a:p>
            <a:r>
              <a:rPr lang="ru-RU" sz="2000" b="1" dirty="0" err="1" smtClean="0"/>
              <a:t>Дизонтогенез</a:t>
            </a:r>
            <a:r>
              <a:rPr lang="ru-RU" sz="2000" b="1" dirty="0" smtClean="0"/>
              <a:t> </a:t>
            </a:r>
            <a:r>
              <a:rPr lang="ru-RU" sz="2000" dirty="0" smtClean="0"/>
              <a:t> — это нарушение развития организма на каком-либо этапе онтогенеза. Психический </a:t>
            </a:r>
            <a:r>
              <a:rPr lang="ru-RU" sz="2000" dirty="0" err="1" smtClean="0"/>
              <a:t>дизонтогенез</a:t>
            </a:r>
            <a:r>
              <a:rPr lang="ru-RU" sz="2000" dirty="0" smtClean="0"/>
              <a:t> — патология психического развития с изменением последовательности, ритма и темпа процесса созревания психических функций.</a:t>
            </a:r>
            <a:endParaRPr lang="ru-RU" sz="2000" dirty="0"/>
          </a:p>
        </p:txBody>
      </p:sp>
      <p:pic>
        <p:nvPicPr>
          <p:cNvPr id="31746" name="Picture 2" descr="&amp;Dcy;&amp;iecy;&amp;tcy;&amp;icy; &amp;dcy;&amp;ocy; &amp;gcy;&amp;ocy;&amp;dcy;&amp;acy; - &amp;Dcy;&amp;iecy;&amp;tcy;&amp;icy; - &amp;Kcy;&amp;acy;&amp;tcy;&amp;acy;&amp;lcy;&amp;ocy;&amp;gcy; &amp;scy;&amp;tcy;&amp;acy;&amp;tcy;&amp;iecy;&amp;jcy; - &amp;Scy;&amp;acy;&amp;jcy;&amp;tcy; &amp;dcy;&amp;lcy;&amp;yacy; &amp;mcy;&amp;acy;&amp;mcy;&amp;ocy;&amp;chcy;&amp;iecy;&amp;kcy;"/>
          <p:cNvPicPr>
            <a:picLocks noChangeAspect="1" noChangeArrowheads="1"/>
          </p:cNvPicPr>
          <p:nvPr/>
        </p:nvPicPr>
        <p:blipFill>
          <a:blip r:embed="rId2" cstate="print"/>
          <a:srcRect t="38533"/>
          <a:stretch>
            <a:fillRect/>
          </a:stretch>
        </p:blipFill>
        <p:spPr bwMode="auto">
          <a:xfrm>
            <a:off x="2411760" y="4653136"/>
            <a:ext cx="4367808" cy="17283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1008112"/>
          </a:xfrm>
        </p:spPr>
        <p:txBody>
          <a:bodyPr/>
          <a:lstStyle/>
          <a:p>
            <a:r>
              <a:rPr lang="ru-RU" dirty="0" smtClean="0"/>
              <a:t>Классификация </a:t>
            </a:r>
            <a:r>
              <a:rPr lang="ru-RU" dirty="0" err="1" smtClean="0"/>
              <a:t>дизонтогенеза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5050904" cy="414144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В. В. Ковалев выделяет 4 типа </a:t>
            </a:r>
            <a:r>
              <a:rPr lang="ru-RU" sz="1800" dirty="0" err="1" smtClean="0"/>
              <a:t>дизонтогенеза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 1) задержанное или искаженное психическое развитие;</a:t>
            </a:r>
          </a:p>
          <a:p>
            <a:r>
              <a:rPr lang="ru-RU" sz="1800" dirty="0" smtClean="0"/>
              <a:t> </a:t>
            </a:r>
          </a:p>
          <a:p>
            <a:r>
              <a:rPr lang="ru-RU" sz="1800" dirty="0" smtClean="0"/>
              <a:t>2) органический </a:t>
            </a:r>
            <a:r>
              <a:rPr lang="ru-RU" sz="1800" dirty="0" err="1" smtClean="0"/>
              <a:t>дизонтогенез</a:t>
            </a:r>
            <a:r>
              <a:rPr lang="ru-RU" sz="1800" dirty="0" smtClean="0"/>
              <a:t> — как результат повреждения мозга на ранних этапах онтогенеза;</a:t>
            </a:r>
          </a:p>
          <a:p>
            <a:r>
              <a:rPr lang="ru-RU" sz="1800" dirty="0" smtClean="0"/>
              <a:t> </a:t>
            </a:r>
          </a:p>
          <a:p>
            <a:r>
              <a:rPr lang="ru-RU" sz="1800" dirty="0" smtClean="0"/>
              <a:t>3) </a:t>
            </a:r>
            <a:r>
              <a:rPr lang="ru-RU" sz="1800" dirty="0" err="1" smtClean="0"/>
              <a:t>дизонтогенез</a:t>
            </a:r>
            <a:r>
              <a:rPr lang="ru-RU" sz="1800" dirty="0" smtClean="0"/>
              <a:t> вследствие поражения отдельных анализаторов (зрения, слуха) или сенсорной </a:t>
            </a:r>
            <a:r>
              <a:rPr lang="ru-RU" sz="1800" dirty="0" err="1" smtClean="0"/>
              <a:t>депривации</a:t>
            </a:r>
            <a:r>
              <a:rPr lang="ru-RU" sz="1800" dirty="0" smtClean="0"/>
              <a:t>; </a:t>
            </a:r>
          </a:p>
          <a:p>
            <a:endParaRPr lang="ru-RU" sz="1800" dirty="0" smtClean="0"/>
          </a:p>
          <a:p>
            <a:r>
              <a:rPr lang="ru-RU" sz="1800" dirty="0" smtClean="0"/>
              <a:t>4) </a:t>
            </a:r>
            <a:r>
              <a:rPr lang="ru-RU" sz="1800" dirty="0" err="1" smtClean="0"/>
              <a:t>дизонтогенез</a:t>
            </a:r>
            <a:r>
              <a:rPr lang="ru-RU" sz="1800" dirty="0" smtClean="0"/>
              <a:t> как результат дефицита информации с раннего возраста</a:t>
            </a:r>
          </a:p>
          <a:p>
            <a:r>
              <a:rPr lang="ru-RU" sz="1800" dirty="0" smtClean="0"/>
              <a:t> вследствие социальной </a:t>
            </a:r>
            <a:r>
              <a:rPr lang="ru-RU" sz="1800" dirty="0" err="1" smtClean="0"/>
              <a:t>депривации</a:t>
            </a:r>
            <a:endParaRPr lang="ru-RU" sz="1800" dirty="0" smtClean="0"/>
          </a:p>
          <a:p>
            <a:r>
              <a:rPr lang="ru-RU" sz="1800" dirty="0" smtClean="0"/>
              <a:t> (включая неправильное воспитание). </a:t>
            </a:r>
            <a:endParaRPr lang="ru-RU" sz="1800" dirty="0"/>
          </a:p>
        </p:txBody>
      </p:sp>
      <p:pic>
        <p:nvPicPr>
          <p:cNvPr id="30722" name="Picture 2" descr="&amp;Ncy;&amp;acy;&amp;rcy;&amp;ucy;&amp;shcy;&amp;iecy;&amp;ncy;&amp;icy;&amp;iecy; &amp;Scy;&amp;lcy;&amp;ucy;&amp;khcy;&amp;acy; &amp;Ucy; &amp;Dcy;&amp;iecy;&amp;tcy;&amp;iecy;&amp;jcy; &amp;Ocy;&amp;scy;&amp;ocy;&amp;bcy;&amp;iecy;&amp;ncy;&amp;ncy;&amp;ocy;&amp;scy;&amp;tcy;&amp;icy; &amp;Rcy;&amp;acy;&amp;zcy;&amp;vcy;&amp;icy;&amp;tcy;&amp;icy;&amp;yacy; &amp;Rcy;&amp;iecy;&amp;chcy;&amp;icy; :: clearintiagel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3888432" cy="2919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582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Причины возникновения  психофизиологических  отклонений у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56792"/>
            <a:ext cx="5050904" cy="5040560"/>
          </a:xfrm>
        </p:spPr>
        <p:txBody>
          <a:bodyPr>
            <a:normAutofit fontScale="32500" lnSpcReduction="20000"/>
          </a:bodyPr>
          <a:lstStyle/>
          <a:p>
            <a:r>
              <a:rPr lang="ru-RU" sz="4500" dirty="0" smtClean="0"/>
              <a:t>Определенную роль в развитии  психофизиологических отклонений детей играют три группы факторов риска: </a:t>
            </a:r>
          </a:p>
          <a:p>
            <a:r>
              <a:rPr lang="ru-RU" sz="4500" dirty="0" smtClean="0"/>
              <a:t>-генотип ребенка;</a:t>
            </a:r>
          </a:p>
          <a:p>
            <a:r>
              <a:rPr lang="ru-RU" sz="4500" dirty="0" smtClean="0"/>
              <a:t>-перинатальные поражения;</a:t>
            </a:r>
          </a:p>
          <a:p>
            <a:r>
              <a:rPr lang="ru-RU" sz="4500" dirty="0" smtClean="0"/>
              <a:t>-образ жизни;</a:t>
            </a:r>
          </a:p>
          <a:p>
            <a:r>
              <a:rPr lang="ru-RU" sz="4500" dirty="0" smtClean="0"/>
              <a:t>-состояние окружающей среды.</a:t>
            </a:r>
          </a:p>
          <a:p>
            <a:endParaRPr lang="ru-RU" sz="4500" dirty="0" smtClean="0"/>
          </a:p>
          <a:p>
            <a:r>
              <a:rPr lang="ru-RU" sz="4500" dirty="0" smtClean="0"/>
              <a:t>Социальные и средовые факторы обычно действуют не изолированно,  а в сочетании с биологическими, в том числе наследственными.</a:t>
            </a:r>
          </a:p>
          <a:p>
            <a:r>
              <a:rPr lang="ru-RU" sz="4500" dirty="0" smtClean="0"/>
              <a:t>  Одним из важных психосоциальных факторов  возникновения  </a:t>
            </a:r>
            <a:r>
              <a:rPr lang="ru-RU" sz="4500" dirty="0" err="1" smtClean="0"/>
              <a:t>дизонтегенеза</a:t>
            </a:r>
            <a:r>
              <a:rPr lang="ru-RU" sz="4500" dirty="0" smtClean="0"/>
              <a:t> у ребенка является  </a:t>
            </a:r>
            <a:r>
              <a:rPr lang="ru-RU" sz="4500" dirty="0" err="1" smtClean="0"/>
              <a:t>депривация</a:t>
            </a:r>
            <a:r>
              <a:rPr lang="ru-RU" sz="4500" dirty="0" smtClean="0"/>
              <a:t>.</a:t>
            </a:r>
          </a:p>
          <a:p>
            <a:r>
              <a:rPr lang="ru-RU" sz="4500" b="1" dirty="0" err="1" smtClean="0"/>
              <a:t>Депривация</a:t>
            </a:r>
            <a:r>
              <a:rPr lang="ru-RU" sz="4500" dirty="0" smtClean="0"/>
              <a:t> </a:t>
            </a:r>
            <a:r>
              <a:rPr lang="ru-RU" sz="4500" i="1" dirty="0" smtClean="0"/>
              <a:t>- </a:t>
            </a:r>
            <a:r>
              <a:rPr lang="ru-RU" sz="4500" dirty="0" smtClean="0"/>
              <a:t>недостаточность удовлетворения каких-либо потребностей организма.</a:t>
            </a:r>
          </a:p>
          <a:p>
            <a:r>
              <a:rPr lang="ru-RU" sz="4500" dirty="0" smtClean="0"/>
              <a:t>Таким образом , в  результате возникновения  определенных причин  в развитии  ребенка  может  возникнуть  психический или физический недостаток ( дефект)  вызывающий нарушения  в его развитии. </a:t>
            </a:r>
          </a:p>
          <a:p>
            <a:endParaRPr lang="ru-RU" sz="3300" dirty="0" smtClean="0"/>
          </a:p>
          <a:p>
            <a:r>
              <a:rPr lang="ru-RU" sz="3300" dirty="0" smtClean="0"/>
              <a:t> </a:t>
            </a:r>
          </a:p>
          <a:p>
            <a:endParaRPr lang="ru-RU" dirty="0"/>
          </a:p>
        </p:txBody>
      </p:sp>
      <p:pic>
        <p:nvPicPr>
          <p:cNvPr id="22530" name="Picture 2" descr="&amp;Ncy;&amp;acy;&amp;rcy;&amp;ucy;&amp;shcy;&amp;iecy;&amp;ncy;&amp;icy;&amp;yacy; &amp;pcy;&amp;scy;&amp;icy;&amp;khcy;&amp;icy;&amp;chcy;&amp;iecy;&amp;scy;&amp;kcy;&amp;ocy;&amp;gcy;&amp;ocy; &amp;rcy;&amp;acy;&amp;zcy;&amp;vcy;&amp;icy;&amp;tcy;&amp;icy;&amp;yacy; &amp;ucy; &amp;dcy;&amp;iecy;&amp;tcy;&amp;iecy;&amp;jcy; - &amp;pcy;&amp;rcy;&amp;icy;&amp;chcy;&amp;icy;&amp;ncy;&amp;ycy;, &amp;scy;&amp;icy;&amp;mcy;&amp;pcy;&amp;tcy;&amp;ocy;&amp;mcy;&amp;ycy;"/>
          <p:cNvPicPr>
            <a:picLocks noChangeAspect="1" noChangeArrowheads="1"/>
          </p:cNvPicPr>
          <p:nvPr/>
        </p:nvPicPr>
        <p:blipFill>
          <a:blip r:embed="rId2" cstate="print"/>
          <a:srcRect r="9701"/>
          <a:stretch>
            <a:fillRect/>
          </a:stretch>
        </p:blipFill>
        <p:spPr bwMode="auto">
          <a:xfrm>
            <a:off x="5652120" y="2348880"/>
            <a:ext cx="3096344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521</TotalTime>
  <Words>1838</Words>
  <Application>Microsoft Office PowerPoint</Application>
  <PresentationFormat>Экран (4:3)</PresentationFormat>
  <Paragraphs>235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Трек</vt:lpstr>
      <vt:lpstr>«Психофизиологические  отклонения в развитии детей»</vt:lpstr>
      <vt:lpstr>Слайд 2</vt:lpstr>
      <vt:lpstr>Слайд 3</vt:lpstr>
      <vt:lpstr>Неврология –наука о структуре и функциях нервной системы.</vt:lpstr>
      <vt:lpstr>Патопсихология-изучает закономерности нарушений психической деятельности и свойств личности. </vt:lpstr>
      <vt:lpstr>Патофизиология- наука о закономерностях возникновения, развития и исхода патологических (болезненных) процессов. </vt:lpstr>
      <vt:lpstr>Основные понятия в оценке  развития  ребенка</vt:lpstr>
      <vt:lpstr>Классификация дизонтогенеза:</vt:lpstr>
      <vt:lpstr>Причины возникновения  психофизиологических  отклонений у детей</vt:lpstr>
      <vt:lpstr>Классификация нарушений в развитии  ребенка:</vt:lpstr>
      <vt:lpstr>Виды дизонтогенеза    у детей</vt:lpstr>
      <vt:lpstr>Слайд 12</vt:lpstr>
      <vt:lpstr>Задержка психического развития</vt:lpstr>
      <vt:lpstr>Слайд 14</vt:lpstr>
      <vt:lpstr>Слайд 15</vt:lpstr>
      <vt:lpstr>ДЦП</vt:lpstr>
      <vt:lpstr>Детский аутизм</vt:lpstr>
      <vt:lpstr>Комплекс  мер, направленных на решение проблем  детей, имеющих отклонения  в развитии:</vt:lpstr>
      <vt:lpstr>Виды реабилитации</vt:lpstr>
      <vt:lpstr>Контрольные вопросы</vt:lpstr>
      <vt:lpstr>Наука о закономерностях возникновения, развития и исхода патологических (болезненных) процессов</vt:lpstr>
      <vt:lpstr>Ответ не  верный</vt:lpstr>
      <vt:lpstr> Патологическое состояние, характеризующееся задержкой физического и (или) психического развития с сохранением черт, присущих детскому или подростковому возрасту: </vt:lpstr>
      <vt:lpstr>Ответ не верный</vt:lpstr>
      <vt:lpstr>Процесс, опирающийся на резервные  или недостаточно задействованные возможности организма человека….</vt:lpstr>
      <vt:lpstr>Ответ не верный</vt:lpstr>
      <vt:lpstr>К концу 2-го года жизни становится очевидным,  что ребенок не реагирует на людей, сопротивляется родительской ласке,  не обращается к людям. Скорее всего, у ребёнка …</vt:lpstr>
      <vt:lpstr>Ответ не верный</vt:lpstr>
      <vt:lpstr>Депривация – это…..</vt:lpstr>
      <vt:lpstr>Ответ не верный</vt:lpstr>
      <vt:lpstr>Дефект –это….</vt:lpstr>
      <vt:lpstr>Ответ не верный</vt:lpstr>
      <vt:lpstr>Дезадаптация – это…</vt:lpstr>
      <vt:lpstr>Ответ не верный</vt:lpstr>
      <vt:lpstr>Психологическая реабилитация –это…</vt:lpstr>
      <vt:lpstr>Ответ не верный</vt:lpstr>
      <vt:lpstr>Педагогическая реабилитация- это….</vt:lpstr>
      <vt:lpstr>Ответ не верный</vt:lpstr>
      <vt:lpstr>Социальная реабилитация – это…</vt:lpstr>
      <vt:lpstr>Ответ не верный </vt:lpstr>
      <vt:lpstr>Медицинская реабилитация –это…</vt:lpstr>
      <vt:lpstr>Ответ не верный</vt:lpstr>
      <vt:lpstr>По характеру расстройств нарушения подразделяются на: </vt:lpstr>
      <vt:lpstr>Ответ не верный</vt:lpstr>
      <vt:lpstr>Тест пройден успешно.</vt:lpstr>
      <vt:lpstr>Источники.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Психофизиологические  отклонения в развитии детей.</dc:title>
  <dc:creator>dell-pc</dc:creator>
  <cp:lastModifiedBy>dell-pc</cp:lastModifiedBy>
  <cp:revision>51</cp:revision>
  <dcterms:created xsi:type="dcterms:W3CDTF">2015-04-21T14:57:55Z</dcterms:created>
  <dcterms:modified xsi:type="dcterms:W3CDTF">2015-04-23T13:58:21Z</dcterms:modified>
</cp:coreProperties>
</file>