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0" r:id="rId11"/>
    <p:sldId id="267" r:id="rId12"/>
    <p:sldId id="268" r:id="rId13"/>
    <p:sldId id="269" r:id="rId14"/>
    <p:sldId id="272" r:id="rId15"/>
    <p:sldId id="273" r:id="rId16"/>
    <p:sldId id="275" r:id="rId17"/>
    <p:sldId id="257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ECA8EE0-258B-497D-8B36-4142F738757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5957CD1-3F17-4476-A795-7E379DD3B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Научиться говорить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«Нет»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Какой  вид отказа  эффективен в данной ситуации?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972056" cy="45262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1.Отказ-согласие     </a:t>
            </a:r>
          </a:p>
          <a:p>
            <a:endParaRPr lang="ru-RU" dirty="0" smtClean="0"/>
          </a:p>
          <a:p>
            <a:r>
              <a:rPr lang="ru-RU" dirty="0" smtClean="0"/>
              <a:t>2. Отказ-обещание</a:t>
            </a:r>
          </a:p>
          <a:p>
            <a:endParaRPr lang="ru-RU" dirty="0" smtClean="0"/>
          </a:p>
          <a:p>
            <a:r>
              <a:rPr lang="ru-RU" dirty="0" smtClean="0"/>
              <a:t>3. Отказ-альтернатива </a:t>
            </a:r>
          </a:p>
          <a:p>
            <a:endParaRPr lang="ru-RU" dirty="0" smtClean="0"/>
          </a:p>
          <a:p>
            <a:r>
              <a:rPr lang="ru-RU" dirty="0" smtClean="0"/>
              <a:t>4. Отказ-конфликт          </a:t>
            </a:r>
          </a:p>
          <a:p>
            <a:endParaRPr lang="ru-RU" dirty="0" smtClean="0"/>
          </a:p>
          <a:p>
            <a:r>
              <a:rPr lang="ru-RU" dirty="0" smtClean="0"/>
              <a:t>5. Отказ-отрицание</a:t>
            </a:r>
          </a:p>
          <a:p>
            <a:endParaRPr lang="ru-RU" dirty="0" smtClean="0"/>
          </a:p>
          <a:p>
            <a:r>
              <a:rPr lang="ru-RU" dirty="0" smtClean="0"/>
              <a:t>6. Отказ – обстоятельства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Admin\Рабочий стол\влияие, ркот\1609b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571612"/>
            <a:ext cx="3522419" cy="2353617"/>
          </a:xfrm>
          <a:prstGeom prst="rect">
            <a:avLst/>
          </a:prstGeom>
          <a:noFill/>
        </p:spPr>
      </p:pic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4429124" y="1714488"/>
            <a:ext cx="500066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4500562" y="2500306"/>
            <a:ext cx="500066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4572000" y="3357562"/>
            <a:ext cx="500066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500562" y="4143380"/>
            <a:ext cx="500066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rId3" action="ppaction://hlinksldjump" highlightClick="1"/>
          </p:cNvPr>
          <p:cNvSpPr/>
          <p:nvPr/>
        </p:nvSpPr>
        <p:spPr>
          <a:xfrm>
            <a:off x="4643438" y="4929198"/>
            <a:ext cx="500066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rId3" action="ppaction://hlinksldjump" highlightClick="1"/>
          </p:cNvPr>
          <p:cNvSpPr/>
          <p:nvPr/>
        </p:nvSpPr>
        <p:spPr>
          <a:xfrm>
            <a:off x="5214942" y="5643578"/>
            <a:ext cx="642942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36451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Ответ не верный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285992"/>
            <a:ext cx="7772400" cy="251143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previousslide" highlightClick="1"/>
          </p:cNvPr>
          <p:cNvSpPr/>
          <p:nvPr/>
        </p:nvSpPr>
        <p:spPr>
          <a:xfrm>
            <a:off x="3428992" y="5286388"/>
            <a:ext cx="1714512" cy="107157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071546"/>
            <a:ext cx="7772400" cy="47149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Можно начать с отказа-отрицания. И тут же добавить к нему ссылку на неизвестные предлагающим обстоятельства: “Нет, не пойду.  Сейчас  воспитатель подойдет,  пойдем на уборку территории”.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Если ситуация совсем обострится, нужно, конечно, кричать, звать на помощь и убегать.   Побег и крики о помощи иной раз – вполне рациональное поведение и далеко не всегда постыдное.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3857620" y="5429264"/>
            <a:ext cx="1571636" cy="9286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1144820"/>
          </a:xfrm>
        </p:spPr>
        <p:txBody>
          <a:bodyPr/>
          <a:lstStyle/>
          <a:p>
            <a:r>
              <a:rPr lang="ru-RU" dirty="0" smtClean="0"/>
              <a:t>Ситуация №2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857364"/>
            <a:ext cx="3849687" cy="45720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Таня была влюблена в Диму, все время думала о нем. Он наконец обратил на нее внимание. Они впервые наедине. Она счастлива, она волнуется, у нее руки дрожат. “Не нужно так нервничать. Что ты такая зажатая? Все хорошо, расслабься! Вот, возьми!” – И Дима протягивает ей несколько таблеток…</a:t>
            </a:r>
            <a:br>
              <a:rPr lang="ru-RU" dirty="0" smtClean="0"/>
            </a:br>
            <a:r>
              <a:rPr lang="ru-RU" dirty="0" smtClean="0"/>
              <a:t>Ситуация почти безнадежная: Таня попала в капкан. При сильнейшей психологической зависимости от этого типа отказаться она вряд ли сможет, особенно если он будет настойчиво уговаривать: “Ты что, мне не доверяешь?”</a:t>
            </a:r>
            <a:endParaRPr lang="ru-RU" dirty="0"/>
          </a:p>
        </p:txBody>
      </p:sp>
      <p:pic>
        <p:nvPicPr>
          <p:cNvPr id="2050" name="Picture 2" descr="C:\Documents and Settings\Admin\Рабочий стол\влияие, ркот\94570898_large_4397599_57cf8ca340c2.jpg"/>
          <p:cNvPicPr>
            <a:picLocks noChangeAspect="1" noChangeArrowheads="1"/>
          </p:cNvPicPr>
          <p:nvPr/>
        </p:nvPicPr>
        <p:blipFill>
          <a:blip r:embed="rId2" cstate="print"/>
          <a:srcRect l="32421" r="1953"/>
          <a:stretch>
            <a:fillRect/>
          </a:stretch>
        </p:blipFill>
        <p:spPr bwMode="auto">
          <a:xfrm>
            <a:off x="4786314" y="1857364"/>
            <a:ext cx="4000528" cy="440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Определите  вид отказа: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Таня ответила :</a:t>
            </a:r>
          </a:p>
          <a:p>
            <a:pPr>
              <a:buNone/>
            </a:pPr>
            <a:r>
              <a:rPr lang="ru-RU" dirty="0" smtClean="0"/>
              <a:t>“Не могу принимать незнакомые препараты из-за аллергии” и  быстро увела  разговор в сторону.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1.Отказ-согласие    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2. Отказ-обещание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3. Отказ-альтернатива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4. Отказ-конфликт         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5. Отказ-отрицание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6. Отказ – обстоятельства </a:t>
            </a:r>
          </a:p>
          <a:p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4572000" y="1785926"/>
            <a:ext cx="428628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4572000" y="2428868"/>
            <a:ext cx="500066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4643438" y="3214686"/>
            <a:ext cx="42862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4643438" y="3857628"/>
            <a:ext cx="42862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4500562" y="4572008"/>
            <a:ext cx="42862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rId2" action="ppaction://hlinksldjump" highlightClick="1"/>
          </p:cNvPr>
          <p:cNvSpPr/>
          <p:nvPr/>
        </p:nvSpPr>
        <p:spPr>
          <a:xfrm>
            <a:off x="4357686" y="5429264"/>
            <a:ext cx="42862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889712"/>
          </a:xfrm>
        </p:spPr>
        <p:txBody>
          <a:bodyPr/>
          <a:lstStyle/>
          <a:p>
            <a:pPr algn="ctr"/>
            <a:r>
              <a:rPr lang="ru-RU" dirty="0" smtClean="0"/>
              <a:t>Ответ не верный  </a:t>
            </a:r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previousslide" highlightClick="1"/>
          </p:cNvPr>
          <p:cNvSpPr/>
          <p:nvPr/>
        </p:nvSpPr>
        <p:spPr>
          <a:xfrm>
            <a:off x="3286116" y="3857628"/>
            <a:ext cx="2071702" cy="135732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04800"/>
            <a:ext cx="8180708" cy="762000"/>
          </a:xfrm>
        </p:spPr>
        <p:txBody>
          <a:bodyPr>
            <a:noAutofit/>
          </a:bodyPr>
          <a:lstStyle/>
          <a:p>
            <a:r>
              <a:rPr lang="ru-RU" dirty="0" smtClean="0"/>
              <a:t>Самый эффективный  вид отказа – это сочетание твердого  «НЕТ» и обстоятельств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4348" y="1107560"/>
            <a:ext cx="8215370" cy="110699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Давай выпьем?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46482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“Не буду”. </a:t>
            </a:r>
          </a:p>
          <a:p>
            <a:pPr>
              <a:buNone/>
            </a:pPr>
            <a:r>
              <a:rPr lang="ru-RU" dirty="0" smtClean="0"/>
              <a:t>   Обстоятельства: </a:t>
            </a:r>
          </a:p>
          <a:p>
            <a:r>
              <a:rPr lang="ru-RU" dirty="0" smtClean="0"/>
              <a:t>“Завтра контрольная»</a:t>
            </a:r>
          </a:p>
          <a:p>
            <a:r>
              <a:rPr lang="ru-RU" dirty="0" smtClean="0"/>
              <a:t>« рано утром поезд встречать»</a:t>
            </a:r>
          </a:p>
          <a:p>
            <a:r>
              <a:rPr lang="ru-RU" dirty="0" smtClean="0"/>
              <a:t>« у меня непереносимость»</a:t>
            </a:r>
          </a:p>
          <a:p>
            <a:r>
              <a:rPr lang="ru-RU" dirty="0" smtClean="0"/>
              <a:t>«я однажды так перебрал, что до сих </a:t>
            </a:r>
          </a:p>
          <a:p>
            <a:pPr>
              <a:buNone/>
            </a:pPr>
            <a:r>
              <a:rPr lang="ru-RU" dirty="0" smtClean="0"/>
              <a:t>       пор забыть не могу”.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Скорее всего начнут приставать: “У меня тоже завтра контрольная, но я же не выпендриваюсь”. Однако это уже неопасно: “Отстань. Мне важно получить хорошую отметку, а ты как хочешь”.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7" name="Picture 5" descr="C:\Documents and Settings\Admin\Рабочий стол\влияие, ркот\IMG_0490.jpg"/>
          <p:cNvPicPr>
            <a:picLocks noChangeAspect="1" noChangeArrowheads="1"/>
          </p:cNvPicPr>
          <p:nvPr/>
        </p:nvPicPr>
        <p:blipFill>
          <a:blip r:embed="rId2" cstate="print"/>
          <a:srcRect l="14335" r="28323"/>
          <a:stretch>
            <a:fillRect/>
          </a:stretch>
        </p:blipFill>
        <p:spPr bwMode="auto">
          <a:xfrm>
            <a:off x="6643702" y="1714488"/>
            <a:ext cx="2000264" cy="2324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86248" y="285728"/>
            <a:ext cx="4608808" cy="1888632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Неумение в  нужной ситуации сказать твердое «нет» может быть опасно.</a:t>
            </a:r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Опасные ситуации.</a:t>
            </a:r>
          </a:p>
          <a:p>
            <a:r>
              <a:rPr lang="ru-RU" dirty="0" smtClean="0"/>
              <a:t>1. Тоталитарные  секты.</a:t>
            </a:r>
          </a:p>
          <a:p>
            <a:r>
              <a:rPr lang="ru-RU" dirty="0" smtClean="0"/>
              <a:t>2. Вербовка в террористические  группы.</a:t>
            </a:r>
          </a:p>
          <a:p>
            <a:r>
              <a:rPr lang="ru-RU" dirty="0" smtClean="0"/>
              <a:t>3. Вовлечение в противоправную деятельность.</a:t>
            </a:r>
          </a:p>
          <a:p>
            <a:r>
              <a:rPr lang="ru-RU" dirty="0" smtClean="0"/>
              <a:t>3.Употребление наркотиков.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Помните: уверенный в себе человек с адекватной самооценкой всегда сможет сказать «Нет» в критической  ситуации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578829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Иногда под влиянием компании человек совершает  такие поступки,  которые сам считает неправильными и ненужными.  Почему это происходит, потому что  он не умеет говорить «Нет», ведь этому не учат ни в школе, ни дома.  Некоторым людям,  попавшим первый раз  в непривычную ситуацию , в которой непонятно как себя вести, легче подчиниться,  чем оказать сопротивление.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3429000"/>
            <a:ext cx="7772400" cy="34290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”.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1644886"/>
          </a:xfrm>
        </p:spPr>
        <p:txBody>
          <a:bodyPr/>
          <a:lstStyle/>
          <a:p>
            <a:pPr algn="ctr"/>
            <a:r>
              <a:rPr lang="ru-RU" dirty="0" smtClean="0"/>
              <a:t>Отказ-согласие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2"/>
            <a:ext cx="7772400" cy="2498741"/>
          </a:xfrm>
        </p:spPr>
        <p:txBody>
          <a:bodyPr/>
          <a:lstStyle/>
          <a:p>
            <a:pPr algn="ctr"/>
            <a:r>
              <a:rPr lang="ru-RU" dirty="0" smtClean="0"/>
              <a:t>По сути, ты уже согласен, но деликатно сопротивляешься, чтобы предложивший имел возможность отступить, если сам настаивал только из вежливости: “Чаю? Нет, нет, спасибо, не хочу вас затруднять”.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144952"/>
          </a:xfrm>
        </p:spPr>
        <p:txBody>
          <a:bodyPr/>
          <a:lstStyle/>
          <a:p>
            <a:pPr algn="ctr"/>
            <a:r>
              <a:rPr lang="ru-RU" dirty="0" smtClean="0"/>
              <a:t>Отказ-обещание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2"/>
            <a:ext cx="7772400" cy="314168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Безобидная форма отказа. Позволяет избежать конфликтной ситуации, демонстрирует, что отказавший ценит общение с предложившим: “Пойдем в кино?” – “Завтра – с удовольствием, дня через два обязательно, а сейчас к контрольной готовлюсь, уж извини”.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073514"/>
          </a:xfrm>
        </p:spPr>
        <p:txBody>
          <a:bodyPr/>
          <a:lstStyle/>
          <a:p>
            <a:pPr algn="ctr"/>
            <a:r>
              <a:rPr lang="ru-RU" dirty="0" smtClean="0"/>
              <a:t>Отказ-альтернатива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2"/>
            <a:ext cx="7772400" cy="2355865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Тоже неконфликтная форма. Что-то мешает принять предложение, но отказавший не прерывает общение, а выдвигает встречный вариант: “Пойдем на речку?” – “Купальника нет, давай лучше пойдем в кино”.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1930638"/>
          </a:xfrm>
        </p:spPr>
        <p:txBody>
          <a:bodyPr/>
          <a:lstStyle/>
          <a:p>
            <a:pPr algn="ctr"/>
            <a:r>
              <a:rPr lang="ru-RU" dirty="0" smtClean="0"/>
              <a:t>Отказ – обстоятельства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Более жесткая форма отказа. Отказывающий никаких обещаний не дает и альтернатив не выдвигает: “Пошли на речку?” – “Не получится, купальника нет”. – “А в кино?” – “Нет, у меня завтра доклад”.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073514"/>
          </a:xfrm>
        </p:spPr>
        <p:txBody>
          <a:bodyPr/>
          <a:lstStyle/>
          <a:p>
            <a:pPr algn="ctr"/>
            <a:r>
              <a:rPr lang="ru-RU" dirty="0" smtClean="0"/>
              <a:t>Отказ-отрицание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2"/>
            <a:ext cx="7772400" cy="242730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Совсем жесткая, бескомпромиссная форма отказа. Направлена на предложение или на предлагающего. Такой отказ наносит обиду, но снижает вероятность получения нежелательных предложений в дальнейшем: “Пойдем в </a:t>
            </a:r>
            <a:r>
              <a:rPr lang="ru-RU" sz="2400" dirty="0" err="1" smtClean="0"/>
              <a:t>клубешник</a:t>
            </a:r>
            <a:r>
              <a:rPr lang="ru-RU" sz="2400" dirty="0" smtClean="0"/>
              <a:t>?” – “Не хочу. </a:t>
            </a:r>
            <a:r>
              <a:rPr lang="ru-RU" sz="2400" dirty="0" err="1" smtClean="0"/>
              <a:t>Дурацкое</a:t>
            </a:r>
            <a:r>
              <a:rPr lang="ru-RU" sz="2400" dirty="0" smtClean="0"/>
              <a:t> времяпрепровождение!” Или: “С тобой не хочу!”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073514"/>
          </a:xfrm>
        </p:spPr>
        <p:txBody>
          <a:bodyPr/>
          <a:lstStyle/>
          <a:p>
            <a:pPr algn="ctr"/>
            <a:r>
              <a:rPr lang="ru-RU" dirty="0" smtClean="0"/>
              <a:t>Отказ-конфликт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2"/>
            <a:ext cx="7772400" cy="207011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Крайний вариант отказа-отрицания. Резкий по форме, может содержать оскорбление или угрозу: “Пойдем в подвал?” – “Отвали со своим уродским подвалом!”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1073382"/>
          </a:xfrm>
        </p:spPr>
        <p:txBody>
          <a:bodyPr/>
          <a:lstStyle/>
          <a:p>
            <a:r>
              <a:rPr lang="ru-RU" dirty="0" smtClean="0"/>
              <a:t>Ситуация №1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7" y="1785926"/>
            <a:ext cx="4214841" cy="471490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Однажды летом Сережка вышел во двор. Никого из приятелей не было, а на лавочке сидели незнакомые пацаны. Он подсел, познакомился. Пацан постарше предложил: “А пошли-ка мультики смотреть!” Ребята встали и двинулись к подъезду. Сережка знал, что такое “смотреть мультики” (дышать парами бензина), и остался на скамейке. “А ты чего расселся, особое приглашение нужно? А ну пошли!” – И компания угрожающе повернулась к Сережке...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 descr="C:\Documents and Settings\Admin\Рабочий стол\влияие, ркот\1609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071810"/>
            <a:ext cx="4274471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106</TotalTime>
  <Words>744</Words>
  <Application>Microsoft Office PowerPoint</Application>
  <PresentationFormat>Экран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Литейная</vt:lpstr>
      <vt:lpstr>Научиться говорить  «Нет»</vt:lpstr>
      <vt:lpstr>Иногда под влиянием компании человек совершает  такие поступки,  которые сам считает неправильными и ненужными.  Почему это происходит, потому что  он не умеет говорить «Нет», ведь этому не учат ни в школе, ни дома.  Некоторым людям,  попавшим первый раз  в непривычную ситуацию , в которой непонятно как себя вести, легче подчиниться,  чем оказать сопротивление. </vt:lpstr>
      <vt:lpstr>Отказ-согласие</vt:lpstr>
      <vt:lpstr>Отказ-обещание</vt:lpstr>
      <vt:lpstr>Отказ-альтернатива</vt:lpstr>
      <vt:lpstr>Отказ – обстоятельства</vt:lpstr>
      <vt:lpstr>Отказ-отрицание</vt:lpstr>
      <vt:lpstr>Отказ-конфликт</vt:lpstr>
      <vt:lpstr>Ситуация №1</vt:lpstr>
      <vt:lpstr>Какой  вид отказа  эффективен в данной ситуации?</vt:lpstr>
      <vt:lpstr>Ответ не верный</vt:lpstr>
      <vt:lpstr>Слайд 12</vt:lpstr>
      <vt:lpstr>Ситуация №2</vt:lpstr>
      <vt:lpstr>Определите  вид отказа: </vt:lpstr>
      <vt:lpstr>Ответ не верный  </vt:lpstr>
      <vt:lpstr>Самый эффективный  вид отказа – это сочетание твердого  «НЕТ» и обстоятельств</vt:lpstr>
      <vt:lpstr>Слайд 17</vt:lpstr>
      <vt:lpstr>Помните: уверенный в себе человек с адекватной самооценкой всегда сможет сказать «Нет» в критической  ситуации.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Научиться говорить  «Нет»</dc:title>
  <dc:creator>Admin</dc:creator>
  <cp:lastModifiedBy>dell-pc</cp:lastModifiedBy>
  <cp:revision>11</cp:revision>
  <dcterms:created xsi:type="dcterms:W3CDTF">2014-02-06T07:44:08Z</dcterms:created>
  <dcterms:modified xsi:type="dcterms:W3CDTF">2015-05-14T12:12:11Z</dcterms:modified>
</cp:coreProperties>
</file>