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135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031E4CA-2F4D-46FF-A57E-2344D21F676D}" type="datetimeFigureOut">
              <a:rPr lang="ru-RU" smtClean="0"/>
              <a:pPr/>
              <a:t>14.05.2015</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4BBEC32D-F9E7-4C03-8194-F212A4AACDE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BEC32D-F9E7-4C03-8194-F212A4AACDE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7031E4CA-2F4D-46FF-A57E-2344D21F676D}" type="datetimeFigureOut">
              <a:rPr lang="ru-RU" smtClean="0"/>
              <a:pPr/>
              <a:t>14.05.2015</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4BBEC32D-F9E7-4C03-8194-F212A4AACDE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4BBEC32D-F9E7-4C03-8194-F212A4AACDE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BBEC32D-F9E7-4C03-8194-F212A4AACDE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7031E4CA-2F4D-46FF-A57E-2344D21F676D}" type="datetimeFigureOut">
              <a:rPr lang="ru-RU" smtClean="0"/>
              <a:pPr/>
              <a:t>14.05.2015</a:t>
            </a:fld>
            <a:endParaRPr lang="ru-RU"/>
          </a:p>
        </p:txBody>
      </p:sp>
      <p:sp>
        <p:nvSpPr>
          <p:cNvPr id="10" name="Номер слайда 9"/>
          <p:cNvSpPr>
            <a:spLocks noGrp="1"/>
          </p:cNvSpPr>
          <p:nvPr>
            <p:ph type="sldNum" sz="quarter" idx="16"/>
          </p:nvPr>
        </p:nvSpPr>
        <p:spPr/>
        <p:txBody>
          <a:bodyPr rtlCol="0"/>
          <a:lstStyle/>
          <a:p>
            <a:fld id="{4BBEC32D-F9E7-4C03-8194-F212A4AACDE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7031E4CA-2F4D-46FF-A57E-2344D21F676D}" type="datetimeFigureOut">
              <a:rPr lang="ru-RU" smtClean="0"/>
              <a:pPr/>
              <a:t>14.05.2015</a:t>
            </a:fld>
            <a:endParaRPr lang="ru-RU"/>
          </a:p>
        </p:txBody>
      </p:sp>
      <p:sp>
        <p:nvSpPr>
          <p:cNvPr id="12" name="Номер слайда 11"/>
          <p:cNvSpPr>
            <a:spLocks noGrp="1"/>
          </p:cNvSpPr>
          <p:nvPr>
            <p:ph type="sldNum" sz="quarter" idx="16"/>
          </p:nvPr>
        </p:nvSpPr>
        <p:spPr/>
        <p:txBody>
          <a:bodyPr rtlCol="0"/>
          <a:lstStyle/>
          <a:p>
            <a:fld id="{4BBEC32D-F9E7-4C03-8194-F212A4AACDE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4BBEC32D-F9E7-4C03-8194-F212A4AACDE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4BBEC32D-F9E7-4C03-8194-F212A4AACDE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031E4CA-2F4D-46FF-A57E-2344D21F676D}" type="datetimeFigureOut">
              <a:rPr lang="ru-RU" smtClean="0"/>
              <a:pPr/>
              <a:t>14.05.2015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4BBEC32D-F9E7-4C03-8194-F212A4AACDE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7031E4CA-2F4D-46FF-A57E-2344D21F676D}" type="datetimeFigureOut">
              <a:rPr lang="ru-RU" smtClean="0"/>
              <a:pPr/>
              <a:t>14.05.2015</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4BBEC32D-F9E7-4C03-8194-F212A4AACDE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31E4CA-2F4D-46FF-A57E-2344D21F676D}" type="datetimeFigureOut">
              <a:rPr lang="ru-RU" smtClean="0"/>
              <a:pPr/>
              <a:t>14.05.2015</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BBEC32D-F9E7-4C03-8194-F212A4AACDE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Конфликт</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995710"/>
          </a:xfrm>
        </p:spPr>
        <p:txBody>
          <a:bodyPr>
            <a:normAutofit fontScale="90000"/>
          </a:bodyPr>
          <a:lstStyle/>
          <a:p>
            <a:r>
              <a:rPr lang="ru-RU" b="1" dirty="0" smtClean="0"/>
              <a:t>Лучший способ разрешения конфликта — сотрудничество.</a:t>
            </a:r>
            <a:endParaRPr lang="ru-RU" dirty="0"/>
          </a:p>
        </p:txBody>
      </p:sp>
      <p:sp>
        <p:nvSpPr>
          <p:cNvPr id="3" name="Текст 2"/>
          <p:cNvSpPr>
            <a:spLocks noGrp="1"/>
          </p:cNvSpPr>
          <p:nvPr>
            <p:ph type="body" idx="2"/>
          </p:nvPr>
        </p:nvSpPr>
        <p:spPr>
          <a:xfrm>
            <a:off x="609600" y="1752600"/>
            <a:ext cx="8138864" cy="1172344"/>
          </a:xfrm>
        </p:spPr>
        <p:txBody>
          <a:bodyPr>
            <a:noAutofit/>
          </a:bodyPr>
          <a:lstStyle/>
          <a:p>
            <a:r>
              <a:rPr lang="ru-RU" sz="2000" dirty="0" smtClean="0">
                <a:solidFill>
                  <a:schemeClr val="tx1"/>
                </a:solidFill>
              </a:rPr>
              <a:t>Любая группа, семья или пара представляют собой </a:t>
            </a:r>
            <a:r>
              <a:rPr lang="ru-RU" sz="2000" b="1" dirty="0" smtClean="0">
                <a:solidFill>
                  <a:schemeClr val="tx1"/>
                </a:solidFill>
              </a:rPr>
              <a:t>систему</a:t>
            </a:r>
            <a:r>
              <a:rPr lang="ru-RU" sz="2000" dirty="0" smtClean="0">
                <a:solidFill>
                  <a:schemeClr val="tx1"/>
                </a:solidFill>
              </a:rPr>
              <a:t>, объединённую одним </a:t>
            </a:r>
            <a:r>
              <a:rPr lang="ru-RU" sz="2000" b="1" dirty="0" smtClean="0">
                <a:solidFill>
                  <a:schemeClr val="tx1"/>
                </a:solidFill>
              </a:rPr>
              <a:t>полем</a:t>
            </a:r>
            <a:r>
              <a:rPr lang="ru-RU" sz="2000" dirty="0" smtClean="0">
                <a:solidFill>
                  <a:schemeClr val="tx1"/>
                </a:solidFill>
              </a:rPr>
              <a:t>.</a:t>
            </a:r>
            <a:br>
              <a:rPr lang="ru-RU" sz="2000" dirty="0" smtClean="0">
                <a:solidFill>
                  <a:schemeClr val="tx1"/>
                </a:solidFill>
              </a:rPr>
            </a:br>
            <a:r>
              <a:rPr lang="ru-RU" sz="2000" dirty="0" smtClean="0">
                <a:solidFill>
                  <a:schemeClr val="tx1"/>
                </a:solidFill>
              </a:rPr>
              <a:t>Все стороны конфликта равно необходимы для системы.</a:t>
            </a:r>
            <a:endParaRPr lang="ru-RU" sz="2000" dirty="0">
              <a:solidFill>
                <a:schemeClr val="tx1"/>
              </a:solidFill>
            </a:endParaRPr>
          </a:p>
        </p:txBody>
      </p:sp>
      <p:sp>
        <p:nvSpPr>
          <p:cNvPr id="4" name="Содержимое 3"/>
          <p:cNvSpPr>
            <a:spLocks noGrp="1"/>
          </p:cNvSpPr>
          <p:nvPr>
            <p:ph sz="quarter" idx="1"/>
          </p:nvPr>
        </p:nvSpPr>
        <p:spPr>
          <a:xfrm>
            <a:off x="539552" y="3140968"/>
            <a:ext cx="8223448" cy="3031232"/>
          </a:xfrm>
        </p:spPr>
        <p:txBody>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Управление конфликтом</a:t>
            </a:r>
            <a:br>
              <a:rPr lang="ru-RU" b="1" dirty="0" smtClean="0"/>
            </a:br>
            <a:endParaRPr lang="ru-RU" dirty="0"/>
          </a:p>
        </p:txBody>
      </p:sp>
      <p:sp>
        <p:nvSpPr>
          <p:cNvPr id="3" name="Текст 2"/>
          <p:cNvSpPr>
            <a:spLocks noGrp="1"/>
          </p:cNvSpPr>
          <p:nvPr>
            <p:ph type="body" idx="2"/>
          </p:nvPr>
        </p:nvSpPr>
        <p:spPr>
          <a:xfrm>
            <a:off x="179512" y="980728"/>
            <a:ext cx="8964488" cy="2808312"/>
          </a:xfrm>
        </p:spPr>
        <p:txBody>
          <a:bodyPr>
            <a:normAutofit fontScale="92500"/>
          </a:bodyPr>
          <a:lstStyle/>
          <a:p>
            <a:r>
              <a:rPr lang="ru-RU" dirty="0" smtClean="0"/>
              <a:t>Внезапно возникший конфликт можно постараться избежать. Если избежать не удаётся, его надо спокойно встречать и стремиться разрешить к удовлетворению всех конфликтующих сторон.</a:t>
            </a:r>
            <a:br>
              <a:rPr lang="ru-RU" dirty="0" smtClean="0"/>
            </a:br>
            <a:r>
              <a:rPr lang="ru-RU" dirty="0" smtClean="0"/>
              <a:t>К разрешению </a:t>
            </a:r>
            <a:r>
              <a:rPr lang="ru-RU" i="1" dirty="0" smtClean="0"/>
              <a:t>конфликтной ситуации</a:t>
            </a:r>
            <a:r>
              <a:rPr lang="ru-RU" dirty="0" smtClean="0"/>
              <a:t> надо подготовиться. Определите свою цель. Что вы хотите? </a:t>
            </a:r>
          </a:p>
          <a:p>
            <a:r>
              <a:rPr lang="ru-RU" dirty="0" smtClean="0"/>
              <a:t>Спокойно заявите о своих интересах, спросите вашего противника, хочет ли он работать над разрешением конфликта. Если не хочет, то как он видит решение проблемы. Предлагайте разные варианты. Если они не принимаются, работайте над конфликтом самостоятельно.</a:t>
            </a:r>
          </a:p>
          <a:p>
            <a:endParaRPr lang="ru-RU" dirty="0"/>
          </a:p>
        </p:txBody>
      </p:sp>
      <p:pic>
        <p:nvPicPr>
          <p:cNvPr id="9218" name="Picture 2" descr="C:\Users\1\Desktop\13-14\Презе. ППП\imageрогев.jpg"/>
          <p:cNvPicPr>
            <a:picLocks noGrp="1" noChangeAspect="1" noChangeArrowheads="1"/>
          </p:cNvPicPr>
          <p:nvPr>
            <p:ph sz="quarter" idx="1"/>
          </p:nvPr>
        </p:nvPicPr>
        <p:blipFill>
          <a:blip r:embed="rId2" cstate="print"/>
          <a:srcRect/>
          <a:stretch>
            <a:fillRect/>
          </a:stretch>
        </p:blipFill>
        <p:spPr bwMode="auto">
          <a:xfrm>
            <a:off x="1763688" y="3712691"/>
            <a:ext cx="5616624" cy="314530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Ищите понимание, а не победу.</a:t>
            </a:r>
            <a:endParaRPr lang="ru-RU" dirty="0"/>
          </a:p>
        </p:txBody>
      </p:sp>
      <p:sp>
        <p:nvSpPr>
          <p:cNvPr id="3" name="Текст 2"/>
          <p:cNvSpPr>
            <a:spLocks noGrp="1"/>
          </p:cNvSpPr>
          <p:nvPr>
            <p:ph type="body" idx="2"/>
          </p:nvPr>
        </p:nvSpPr>
        <p:spPr>
          <a:xfrm>
            <a:off x="609600" y="1752600"/>
            <a:ext cx="3026296" cy="4343400"/>
          </a:xfrm>
        </p:spPr>
        <p:txBody>
          <a:bodyPr>
            <a:normAutofit/>
          </a:bodyPr>
          <a:lstStyle/>
          <a:p>
            <a:r>
              <a:rPr lang="ru-RU" sz="2000" dirty="0" smtClean="0">
                <a:solidFill>
                  <a:schemeClr val="tx1"/>
                </a:solidFill>
              </a:rPr>
              <a:t>Спокойно обсудите причины, вызвавшие конфликт. Разберитесь, что привело к конфликту: действия другой стороны или ваше непонимание ситуации. Предполагайте лучшее, не обвиняйте, пока не выясните, что другой имел ввиду. Задавайте правильные и тактичные вопросы.</a:t>
            </a:r>
            <a:endParaRPr lang="ru-RU" sz="2000" dirty="0">
              <a:solidFill>
                <a:schemeClr val="tx1"/>
              </a:solidFill>
            </a:endParaRPr>
          </a:p>
        </p:txBody>
      </p:sp>
      <p:pic>
        <p:nvPicPr>
          <p:cNvPr id="10242" name="Picture 2" descr="C:\Users\1\Desktop\13-14\Презе. ППП\imageррпор.jpg"/>
          <p:cNvPicPr>
            <a:picLocks noGrp="1" noChangeAspect="1" noChangeArrowheads="1"/>
          </p:cNvPicPr>
          <p:nvPr>
            <p:ph sz="quarter" idx="1"/>
          </p:nvPr>
        </p:nvPicPr>
        <p:blipFill>
          <a:blip r:embed="rId2" cstate="print"/>
          <a:srcRect/>
          <a:stretch>
            <a:fillRect/>
          </a:stretch>
        </p:blipFill>
        <p:spPr bwMode="auto">
          <a:xfrm>
            <a:off x="3779912" y="2204864"/>
            <a:ext cx="4961801" cy="252028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Следите за тем, что говорите: </a:t>
            </a:r>
            <a:endParaRPr lang="ru-RU" dirty="0"/>
          </a:p>
        </p:txBody>
      </p:sp>
      <p:sp>
        <p:nvSpPr>
          <p:cNvPr id="3" name="Текст 2"/>
          <p:cNvSpPr>
            <a:spLocks noGrp="1"/>
          </p:cNvSpPr>
          <p:nvPr>
            <p:ph type="body" idx="2"/>
          </p:nvPr>
        </p:nvSpPr>
        <p:spPr>
          <a:xfrm>
            <a:off x="251520" y="1752600"/>
            <a:ext cx="3168352" cy="4844752"/>
          </a:xfrm>
        </p:spPr>
        <p:txBody>
          <a:bodyPr>
            <a:normAutofit fontScale="92500" lnSpcReduction="20000"/>
          </a:bodyPr>
          <a:lstStyle/>
          <a:p>
            <a:r>
              <a:rPr lang="ru-RU" sz="2200" dirty="0" smtClean="0">
                <a:solidFill>
                  <a:schemeClr val="tx1"/>
                </a:solidFill>
              </a:rPr>
              <a:t>Употребляйте слова, которые „поднимают“ человека, а не „опускают“ его.</a:t>
            </a:r>
          </a:p>
          <a:p>
            <a:r>
              <a:rPr lang="ru-RU" sz="2200" dirty="0" smtClean="0">
                <a:solidFill>
                  <a:schemeClr val="tx1"/>
                </a:solidFill>
              </a:rPr>
              <a:t>Спросите себя, правда ли то, что вы сейчас говорите, не преувеличиваете ли вы?</a:t>
            </a:r>
          </a:p>
          <a:p>
            <a:r>
              <a:rPr lang="ru-RU" sz="2200" dirty="0" smtClean="0">
                <a:solidFill>
                  <a:schemeClr val="tx1"/>
                </a:solidFill>
              </a:rPr>
              <a:t>Не используйте слова „всегда“ и „никогда“.</a:t>
            </a:r>
          </a:p>
          <a:p>
            <a:r>
              <a:rPr lang="ru-RU" sz="2200" dirty="0" smtClean="0">
                <a:solidFill>
                  <a:schemeClr val="tx1"/>
                </a:solidFill>
              </a:rPr>
              <a:t>Будьте правдивы и делайте это с добром.</a:t>
            </a:r>
          </a:p>
          <a:p>
            <a:r>
              <a:rPr lang="ru-RU" sz="2200" dirty="0" smtClean="0">
                <a:solidFill>
                  <a:schemeClr val="tx1"/>
                </a:solidFill>
              </a:rPr>
              <a:t>Иногда бывает лучше и промолчать.</a:t>
            </a:r>
          </a:p>
          <a:p>
            <a:endParaRPr lang="ru-RU" dirty="0"/>
          </a:p>
        </p:txBody>
      </p:sp>
      <p:pic>
        <p:nvPicPr>
          <p:cNvPr id="11266" name="Picture 2" descr="C:\Users\1\Desktop\13-14\Презе. ППП\images.jpg"/>
          <p:cNvPicPr>
            <a:picLocks noGrp="1" noChangeAspect="1" noChangeArrowheads="1"/>
          </p:cNvPicPr>
          <p:nvPr>
            <p:ph sz="quarter" idx="1"/>
          </p:nvPr>
        </p:nvPicPr>
        <p:blipFill>
          <a:blip r:embed="rId2" cstate="print"/>
          <a:srcRect/>
          <a:stretch>
            <a:fillRect/>
          </a:stretch>
        </p:blipFill>
        <p:spPr bwMode="auto">
          <a:xfrm>
            <a:off x="3851920" y="2276872"/>
            <a:ext cx="4927186" cy="34563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Нападайте на проблему, а не на человека.</a:t>
            </a:r>
            <a:endParaRPr lang="ru-RU" dirty="0"/>
          </a:p>
        </p:txBody>
      </p:sp>
      <p:sp>
        <p:nvSpPr>
          <p:cNvPr id="3" name="Текст 2"/>
          <p:cNvSpPr>
            <a:spLocks noGrp="1"/>
          </p:cNvSpPr>
          <p:nvPr>
            <p:ph type="body" idx="2"/>
          </p:nvPr>
        </p:nvSpPr>
        <p:spPr>
          <a:xfrm>
            <a:off x="323528" y="1752600"/>
            <a:ext cx="2952328" cy="4844752"/>
          </a:xfrm>
        </p:spPr>
        <p:txBody>
          <a:bodyPr>
            <a:normAutofit fontScale="77500" lnSpcReduction="20000"/>
          </a:bodyPr>
          <a:lstStyle/>
          <a:p>
            <a:r>
              <a:rPr lang="ru-RU" sz="2400" dirty="0" smtClean="0">
                <a:solidFill>
                  <a:schemeClr val="tx1"/>
                </a:solidFill>
              </a:rPr>
              <a:t>Говорите о конкретных вещах, не обобщайте.</a:t>
            </a:r>
          </a:p>
          <a:p>
            <a:r>
              <a:rPr lang="ru-RU" sz="2400" dirty="0" smtClean="0">
                <a:solidFill>
                  <a:schemeClr val="tx1"/>
                </a:solidFill>
              </a:rPr>
              <a:t>Решайте главные вопросы, не цепляйтесь за мелочи.</a:t>
            </a:r>
          </a:p>
          <a:p>
            <a:r>
              <a:rPr lang="ru-RU" sz="2400" dirty="0" smtClean="0">
                <a:solidFill>
                  <a:schemeClr val="tx1"/>
                </a:solidFill>
              </a:rPr>
              <a:t>Не говорите о нём, говорите о себе. Вместо „ты врёшь“ скажите: „у меня другая информация“.</a:t>
            </a:r>
          </a:p>
          <a:p>
            <a:r>
              <a:rPr lang="ru-RU" sz="2400" dirty="0" smtClean="0">
                <a:solidFill>
                  <a:schemeClr val="tx1"/>
                </a:solidFill>
              </a:rPr>
              <a:t>Расслабьтесь и ничего не бойтесь. Помните о духе поля, если вы не будете ему мешать, конфликт разрешится наилучшим способом.</a:t>
            </a:r>
          </a:p>
          <a:p>
            <a:endParaRPr lang="ru-RU" dirty="0"/>
          </a:p>
        </p:txBody>
      </p:sp>
      <p:pic>
        <p:nvPicPr>
          <p:cNvPr id="12290" name="Picture 2" descr="C:\Users\1\Desktop\13-14\Презе. ППП\щгпоп.jpg"/>
          <p:cNvPicPr>
            <a:picLocks noGrp="1" noChangeAspect="1" noChangeArrowheads="1"/>
          </p:cNvPicPr>
          <p:nvPr>
            <p:ph sz="quarter" idx="1"/>
          </p:nvPr>
        </p:nvPicPr>
        <p:blipFill>
          <a:blip r:embed="rId2" cstate="print"/>
          <a:srcRect/>
          <a:stretch>
            <a:fillRect/>
          </a:stretch>
        </p:blipFill>
        <p:spPr bwMode="auto">
          <a:xfrm>
            <a:off x="3275856" y="1700808"/>
            <a:ext cx="5534535" cy="439248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smtClean="0"/>
              <a:t>Осознавайте свои ощущения и выражайте их. Будьте искренни с собой и партнёром</a:t>
            </a:r>
            <a:endParaRPr lang="ru-RU" sz="3200" dirty="0"/>
          </a:p>
        </p:txBody>
      </p:sp>
      <p:sp>
        <p:nvSpPr>
          <p:cNvPr id="3" name="Текст 2"/>
          <p:cNvSpPr>
            <a:spLocks noGrp="1"/>
          </p:cNvSpPr>
          <p:nvPr>
            <p:ph type="body" idx="2"/>
          </p:nvPr>
        </p:nvSpPr>
        <p:spPr>
          <a:xfrm>
            <a:off x="609600" y="1752600"/>
            <a:ext cx="2450232" cy="2252464"/>
          </a:xfrm>
        </p:spPr>
        <p:txBody>
          <a:bodyPr>
            <a:normAutofit/>
          </a:bodyPr>
          <a:lstStyle/>
          <a:p>
            <a:r>
              <a:rPr lang="ru-RU" sz="2000" dirty="0" smtClean="0">
                <a:solidFill>
                  <a:schemeClr val="tx1"/>
                </a:solidFill>
              </a:rPr>
              <a:t>Делитесь своими чувствами правильно. Это поможет партнёру лучше понять вас.</a:t>
            </a:r>
            <a:endParaRPr lang="ru-RU" sz="2000" dirty="0">
              <a:solidFill>
                <a:schemeClr val="tx1"/>
              </a:solidFill>
            </a:endParaRPr>
          </a:p>
        </p:txBody>
      </p:sp>
      <p:pic>
        <p:nvPicPr>
          <p:cNvPr id="13314" name="Picture 2" descr="C:\Users\1\Desktop\13-14\Презе. ППП\ргепиол.jpg"/>
          <p:cNvPicPr>
            <a:picLocks noGrp="1" noChangeAspect="1" noChangeArrowheads="1"/>
          </p:cNvPicPr>
          <p:nvPr>
            <p:ph sz="quarter" idx="1"/>
          </p:nvPr>
        </p:nvPicPr>
        <p:blipFill>
          <a:blip r:embed="rId2" cstate="print"/>
          <a:srcRect/>
          <a:stretch>
            <a:fillRect/>
          </a:stretch>
        </p:blipFill>
        <p:spPr bwMode="auto">
          <a:xfrm>
            <a:off x="3267217" y="3068960"/>
            <a:ext cx="5876783" cy="33123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b="1" dirty="0" smtClean="0"/>
              <a:t>Учитесь чувствовать состояние другого, общую „атмосферу“ конфликта.</a:t>
            </a:r>
            <a:r>
              <a:rPr lang="ru-RU" sz="2800" dirty="0" smtClean="0"/>
              <a:t> </a:t>
            </a:r>
            <a:endParaRPr lang="ru-RU" sz="2800" dirty="0"/>
          </a:p>
        </p:txBody>
      </p:sp>
      <p:sp>
        <p:nvSpPr>
          <p:cNvPr id="3" name="Текст 2"/>
          <p:cNvSpPr>
            <a:spLocks noGrp="1"/>
          </p:cNvSpPr>
          <p:nvPr>
            <p:ph type="body" idx="2"/>
          </p:nvPr>
        </p:nvSpPr>
        <p:spPr>
          <a:xfrm>
            <a:off x="609600" y="1752600"/>
            <a:ext cx="2306216" cy="5105400"/>
          </a:xfrm>
        </p:spPr>
        <p:txBody>
          <a:bodyPr>
            <a:normAutofit/>
          </a:bodyPr>
          <a:lstStyle/>
          <a:p>
            <a:r>
              <a:rPr lang="ru-RU" sz="2000" dirty="0" smtClean="0">
                <a:solidFill>
                  <a:schemeClr val="tx1"/>
                </a:solidFill>
              </a:rPr>
              <a:t>Помните, что вы находитесь в общем поле, где каждый участник играет свою роль в общем процессе.</a:t>
            </a:r>
            <a:br>
              <a:rPr lang="ru-RU" sz="2000" dirty="0" smtClean="0">
                <a:solidFill>
                  <a:schemeClr val="tx1"/>
                </a:solidFill>
              </a:rPr>
            </a:br>
            <a:r>
              <a:rPr lang="ru-RU" sz="2000" dirty="0" smtClean="0">
                <a:solidFill>
                  <a:schemeClr val="tx1"/>
                </a:solidFill>
              </a:rPr>
              <a:t>Будьте открыты к возможностям, которые могут появиться в процессе урегулирования конфликта</a:t>
            </a:r>
            <a:r>
              <a:rPr lang="ru-RU" dirty="0" smtClean="0"/>
              <a:t>.</a:t>
            </a:r>
            <a:endParaRPr lang="ru-RU" dirty="0"/>
          </a:p>
        </p:txBody>
      </p:sp>
      <p:pic>
        <p:nvPicPr>
          <p:cNvPr id="14338" name="Picture 2" descr="C:\Users\1\Desktop\13-14\Презе. ППП\опдрш.jpg"/>
          <p:cNvPicPr>
            <a:picLocks noGrp="1" noChangeAspect="1" noChangeArrowheads="1"/>
          </p:cNvPicPr>
          <p:nvPr>
            <p:ph sz="quarter" idx="1"/>
          </p:nvPr>
        </p:nvPicPr>
        <p:blipFill>
          <a:blip r:embed="rId2" cstate="print"/>
          <a:srcRect/>
          <a:stretch>
            <a:fillRect/>
          </a:stretch>
        </p:blipFill>
        <p:spPr bwMode="auto">
          <a:xfrm>
            <a:off x="3923928" y="1600798"/>
            <a:ext cx="4499992" cy="525720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t>Если вы сейчас захотите помочь партнёру, вернитесь в конфликт и займите его позицию</a:t>
            </a:r>
            <a:r>
              <a:rPr lang="ru-RU" b="1" dirty="0" smtClean="0"/>
              <a:t>.</a:t>
            </a:r>
            <a:endParaRPr lang="ru-RU" dirty="0"/>
          </a:p>
        </p:txBody>
      </p:sp>
      <p:sp>
        <p:nvSpPr>
          <p:cNvPr id="3" name="Текст 2"/>
          <p:cNvSpPr>
            <a:spLocks noGrp="1"/>
          </p:cNvSpPr>
          <p:nvPr>
            <p:ph type="body" idx="2"/>
          </p:nvPr>
        </p:nvSpPr>
        <p:spPr>
          <a:xfrm>
            <a:off x="609600" y="1752600"/>
            <a:ext cx="2234208" cy="4844752"/>
          </a:xfrm>
        </p:spPr>
        <p:txBody>
          <a:bodyPr>
            <a:normAutofit/>
          </a:bodyPr>
          <a:lstStyle/>
          <a:p>
            <a:r>
              <a:rPr lang="ru-RU" sz="2000" dirty="0" smtClean="0">
                <a:solidFill>
                  <a:schemeClr val="tx1"/>
                </a:solidFill>
              </a:rPr>
              <a:t>Делайте это искренне, спросите, чем можете ему помочь. Понаблюдайте за ним, постарайтесь почувствовать, что он испытывает сейчас. Помогите ему выразить свои чувства</a:t>
            </a:r>
            <a:endParaRPr lang="ru-RU" sz="2000" dirty="0">
              <a:solidFill>
                <a:schemeClr val="tx1"/>
              </a:solidFill>
            </a:endParaRPr>
          </a:p>
        </p:txBody>
      </p:sp>
      <p:pic>
        <p:nvPicPr>
          <p:cNvPr id="15362" name="Picture 2" descr="C:\Users\1\Desktop\13-14\Презе. ППП\опгрисмот.jpg"/>
          <p:cNvPicPr>
            <a:picLocks noGrp="1" noChangeAspect="1" noChangeArrowheads="1"/>
          </p:cNvPicPr>
          <p:nvPr>
            <p:ph sz="quarter" idx="1"/>
          </p:nvPr>
        </p:nvPicPr>
        <p:blipFill>
          <a:blip r:embed="rId2" cstate="print"/>
          <a:srcRect/>
          <a:stretch>
            <a:fillRect/>
          </a:stretch>
        </p:blipFill>
        <p:spPr bwMode="auto">
          <a:xfrm>
            <a:off x="3020643" y="1844824"/>
            <a:ext cx="5806725" cy="352839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609600" y="332656"/>
            <a:ext cx="8138864" cy="2448272"/>
          </a:xfrm>
        </p:spPr>
        <p:txBody>
          <a:bodyPr>
            <a:noAutofit/>
          </a:bodyPr>
          <a:lstStyle/>
          <a:p>
            <a:r>
              <a:rPr lang="ru-RU" sz="2000" dirty="0" smtClean="0">
                <a:solidFill>
                  <a:schemeClr val="tx1"/>
                </a:solidFill>
              </a:rPr>
              <a:t>Принятие позиции своего противника помогает нам понять с какими сторонами себя мы сейчас в конфликте. </a:t>
            </a:r>
            <a:r>
              <a:rPr lang="ru-RU" sz="2400" b="1" dirty="0" smtClean="0">
                <a:solidFill>
                  <a:schemeClr val="tx1"/>
                </a:solidFill>
              </a:rPr>
              <a:t>Конфликтная ситуация возникает потому, что в нас самих есть то, что согласно с нашим противником. </a:t>
            </a:r>
            <a:r>
              <a:rPr lang="ru-RU" sz="2000" dirty="0" smtClean="0">
                <a:solidFill>
                  <a:schemeClr val="tx1"/>
                </a:solidFill>
              </a:rPr>
              <a:t>Поле организовывает конфликт, чтобы мы лучше поняли себя. И пока мы это не поймём, будем попадать в подобные конфликты или долго находиться в одной конфликтной ситуации.</a:t>
            </a:r>
            <a:endParaRPr lang="ru-RU" sz="2000" dirty="0">
              <a:solidFill>
                <a:schemeClr val="tx1"/>
              </a:solidFill>
            </a:endParaRPr>
          </a:p>
        </p:txBody>
      </p:sp>
      <p:pic>
        <p:nvPicPr>
          <p:cNvPr id="16386" name="Picture 2" descr="C:\Users\1\Desktop\13-14\Презе. ППП\imagesывмсв.jpg"/>
          <p:cNvPicPr>
            <a:picLocks noGrp="1" noChangeAspect="1" noChangeArrowheads="1"/>
          </p:cNvPicPr>
          <p:nvPr>
            <p:ph sz="quarter" idx="1"/>
          </p:nvPr>
        </p:nvPicPr>
        <p:blipFill>
          <a:blip r:embed="rId2" cstate="print"/>
          <a:srcRect/>
          <a:stretch>
            <a:fillRect/>
          </a:stretch>
        </p:blipFill>
        <p:spPr bwMode="auto">
          <a:xfrm>
            <a:off x="2070262" y="2780928"/>
            <a:ext cx="5250775" cy="407707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t>Если конфликт стихает, выходите из него. Простите себя и своего противника</a:t>
            </a:r>
            <a:endParaRPr lang="ru-RU" sz="3200" dirty="0"/>
          </a:p>
        </p:txBody>
      </p:sp>
      <p:sp>
        <p:nvSpPr>
          <p:cNvPr id="3" name="Текст 2"/>
          <p:cNvSpPr>
            <a:spLocks noGrp="1"/>
          </p:cNvSpPr>
          <p:nvPr>
            <p:ph type="body" idx="2"/>
          </p:nvPr>
        </p:nvSpPr>
        <p:spPr>
          <a:xfrm>
            <a:off x="609600" y="1752600"/>
            <a:ext cx="3098304" cy="4124672"/>
          </a:xfrm>
        </p:spPr>
        <p:txBody>
          <a:bodyPr>
            <a:normAutofit/>
          </a:bodyPr>
          <a:lstStyle/>
          <a:p>
            <a:r>
              <a:rPr lang="ru-RU" sz="2000" dirty="0" smtClean="0">
                <a:solidFill>
                  <a:schemeClr val="tx1"/>
                </a:solidFill>
              </a:rPr>
              <a:t>Прощение освобождает, восстанавливает взаимоотношения, устраняет отрицательные эмоции. Найдите слова, правильно отражающие ситуацию, не унижающие вас и вашего партнёра.</a:t>
            </a:r>
            <a:br>
              <a:rPr lang="ru-RU" sz="2000" dirty="0" smtClean="0">
                <a:solidFill>
                  <a:schemeClr val="tx1"/>
                </a:solidFill>
              </a:rPr>
            </a:br>
            <a:r>
              <a:rPr lang="ru-RU" sz="2000" dirty="0" smtClean="0">
                <a:solidFill>
                  <a:schemeClr val="tx1"/>
                </a:solidFill>
              </a:rPr>
              <a:t>Если человек скажет: „нет“, — это </a:t>
            </a:r>
            <a:r>
              <a:rPr lang="ru-RU" sz="2000" i="1" dirty="0" smtClean="0">
                <a:solidFill>
                  <a:schemeClr val="tx1"/>
                </a:solidFill>
              </a:rPr>
              <a:t>не ваша</a:t>
            </a:r>
            <a:r>
              <a:rPr lang="ru-RU" sz="2000" dirty="0" smtClean="0">
                <a:solidFill>
                  <a:schemeClr val="tx1"/>
                </a:solidFill>
              </a:rPr>
              <a:t> проблема. Вы делаете то, что правильно для вас.</a:t>
            </a:r>
            <a:endParaRPr lang="ru-RU" sz="2000" dirty="0">
              <a:solidFill>
                <a:schemeClr val="tx1"/>
              </a:solidFill>
            </a:endParaRPr>
          </a:p>
        </p:txBody>
      </p:sp>
      <p:pic>
        <p:nvPicPr>
          <p:cNvPr id="17410" name="Picture 2" descr="C:\Users\1\Desktop\13-14\Презе. ППП\imagesывлисршс.jpg"/>
          <p:cNvPicPr>
            <a:picLocks noGrp="1" noChangeAspect="1" noChangeArrowheads="1"/>
          </p:cNvPicPr>
          <p:nvPr>
            <p:ph sz="quarter" idx="1"/>
          </p:nvPr>
        </p:nvPicPr>
        <p:blipFill>
          <a:blip r:embed="rId2" cstate="print"/>
          <a:srcRect/>
          <a:stretch>
            <a:fillRect/>
          </a:stretch>
        </p:blipFill>
        <p:spPr bwMode="auto">
          <a:xfrm>
            <a:off x="3851920" y="3284984"/>
            <a:ext cx="4914546" cy="30243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Понятие конфликта</a:t>
            </a:r>
            <a:br>
              <a:rPr lang="ru-RU" b="1" dirty="0" smtClean="0"/>
            </a:br>
            <a:endParaRPr lang="ru-RU" dirty="0"/>
          </a:p>
        </p:txBody>
      </p:sp>
      <p:sp>
        <p:nvSpPr>
          <p:cNvPr id="3" name="Текст 2"/>
          <p:cNvSpPr>
            <a:spLocks noGrp="1"/>
          </p:cNvSpPr>
          <p:nvPr>
            <p:ph type="body" idx="2"/>
          </p:nvPr>
        </p:nvSpPr>
        <p:spPr>
          <a:xfrm>
            <a:off x="609600" y="1752600"/>
            <a:ext cx="4538464" cy="5105400"/>
          </a:xfrm>
        </p:spPr>
        <p:txBody>
          <a:bodyPr>
            <a:normAutofit lnSpcReduction="10000"/>
          </a:bodyPr>
          <a:lstStyle/>
          <a:p>
            <a:r>
              <a:rPr lang="ru-RU" sz="2000" dirty="0" smtClean="0">
                <a:solidFill>
                  <a:schemeClr val="tx1"/>
                </a:solidFill>
              </a:rPr>
              <a:t>Конфликт — это столкновение разных интересов; естественный процесс, которого не надо бояться. При правильном отношении, конфликты могут научить нас оптимальному взаимодействию с миром, лучше узнать себя и людей, выявить разнообразие точек зрения. Разрешение межличностного конфликта выводит взаимоотношения на более качественный уровень, расширяет возможности группы в целом, объединяет её.</a:t>
            </a:r>
          </a:p>
          <a:p>
            <a:r>
              <a:rPr lang="ru-RU" sz="2000" b="1" dirty="0" smtClean="0">
                <a:solidFill>
                  <a:schemeClr val="tx1"/>
                </a:solidFill>
              </a:rPr>
              <a:t>Межличностный конфликт</a:t>
            </a:r>
            <a:r>
              <a:rPr lang="ru-RU" sz="2000" dirty="0" smtClean="0">
                <a:solidFill>
                  <a:schemeClr val="tx1"/>
                </a:solidFill>
              </a:rPr>
              <a:t> — это столкновение личностей с разными целями, характерами, взглядами и др.</a:t>
            </a:r>
          </a:p>
          <a:p>
            <a:endParaRPr lang="ru-RU" dirty="0"/>
          </a:p>
        </p:txBody>
      </p:sp>
      <p:sp>
        <p:nvSpPr>
          <p:cNvPr id="4" name="Содержимое 3"/>
          <p:cNvSpPr>
            <a:spLocks noGrp="1"/>
          </p:cNvSpPr>
          <p:nvPr>
            <p:ph sz="quarter" idx="1"/>
          </p:nvPr>
        </p:nvSpPr>
        <p:spPr>
          <a:xfrm>
            <a:off x="5508104" y="1752600"/>
            <a:ext cx="3254896" cy="4419600"/>
          </a:xfrm>
        </p:spPr>
        <p:txBody>
          <a:bodyPr/>
          <a:lstStyle/>
          <a:p>
            <a:endParaRPr lang="ru-RU" dirty="0"/>
          </a:p>
        </p:txBody>
      </p:sp>
      <p:pic>
        <p:nvPicPr>
          <p:cNvPr id="1026" name="Picture 2" descr="C:\Users\1\Desktop\13-14\Презе. ППП\box.gif"/>
          <p:cNvPicPr>
            <a:picLocks noChangeAspect="1" noChangeArrowheads="1"/>
          </p:cNvPicPr>
          <p:nvPr/>
        </p:nvPicPr>
        <p:blipFill>
          <a:blip r:embed="rId2" cstate="print"/>
          <a:srcRect/>
          <a:stretch>
            <a:fillRect/>
          </a:stretch>
        </p:blipFill>
        <p:spPr bwMode="auto">
          <a:xfrm>
            <a:off x="5148064" y="1484784"/>
            <a:ext cx="3995936" cy="526523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251520" y="332656"/>
            <a:ext cx="2808312" cy="6525344"/>
          </a:xfrm>
        </p:spPr>
        <p:txBody>
          <a:bodyPr>
            <a:noAutofit/>
          </a:bodyPr>
          <a:lstStyle/>
          <a:p>
            <a:r>
              <a:rPr lang="ru-RU" sz="2000" dirty="0" smtClean="0">
                <a:solidFill>
                  <a:schemeClr val="tx1"/>
                </a:solidFill>
              </a:rPr>
              <a:t>Предпосылкой для возникновения конфликта является </a:t>
            </a:r>
            <a:r>
              <a:rPr lang="ru-RU" sz="2000" b="1" dirty="0" smtClean="0">
                <a:solidFill>
                  <a:schemeClr val="tx1"/>
                </a:solidFill>
              </a:rPr>
              <a:t>конфликтная ситуация</a:t>
            </a:r>
            <a:r>
              <a:rPr lang="ru-RU" sz="2000" dirty="0" smtClean="0">
                <a:solidFill>
                  <a:schemeClr val="tx1"/>
                </a:solidFill>
              </a:rPr>
              <a:t>. Она появляется при несовпадении интересов сторон, стремлении к противоположным целям, использовании разных средств их достижения и т.п. Конфликтная ситуация — это условие конфликта. Чтобы ситуация перешла в конфликт, нужен толчок.</a:t>
            </a:r>
            <a:endParaRPr lang="ru-RU" sz="2000" dirty="0">
              <a:solidFill>
                <a:schemeClr val="tx1"/>
              </a:solidFill>
            </a:endParaRPr>
          </a:p>
        </p:txBody>
      </p:sp>
      <p:sp>
        <p:nvSpPr>
          <p:cNvPr id="4" name="Содержимое 3"/>
          <p:cNvSpPr>
            <a:spLocks noGrp="1"/>
          </p:cNvSpPr>
          <p:nvPr>
            <p:ph sz="quarter" idx="1"/>
          </p:nvPr>
        </p:nvSpPr>
        <p:spPr>
          <a:xfrm>
            <a:off x="3203848" y="1752600"/>
            <a:ext cx="5559152" cy="4419600"/>
          </a:xfrm>
        </p:spPr>
        <p:txBody>
          <a:bodyPr/>
          <a:lstStyle/>
          <a:p>
            <a:endParaRPr lang="ru-RU" dirty="0"/>
          </a:p>
        </p:txBody>
      </p:sp>
      <p:pic>
        <p:nvPicPr>
          <p:cNvPr id="2050" name="Picture 2" descr="C:\Users\1\Desktop\13-14\Презе. ППП\Конфликт-интересов.jpg"/>
          <p:cNvPicPr>
            <a:picLocks noChangeAspect="1" noChangeArrowheads="1"/>
          </p:cNvPicPr>
          <p:nvPr/>
        </p:nvPicPr>
        <p:blipFill>
          <a:blip r:embed="rId2" cstate="print"/>
          <a:srcRect/>
          <a:stretch>
            <a:fillRect/>
          </a:stretch>
        </p:blipFill>
        <p:spPr bwMode="auto">
          <a:xfrm>
            <a:off x="3059832" y="1700808"/>
            <a:ext cx="5670630" cy="40324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1139726"/>
          </a:xfrm>
        </p:spPr>
        <p:txBody>
          <a:bodyPr>
            <a:normAutofit fontScale="90000"/>
          </a:bodyPr>
          <a:lstStyle/>
          <a:p>
            <a:r>
              <a:rPr lang="ru-RU" b="1" dirty="0" smtClean="0"/>
              <a:t>Способы разрешения межличностного конфликта</a:t>
            </a:r>
            <a:br>
              <a:rPr lang="ru-RU" b="1" dirty="0" smtClean="0"/>
            </a:br>
            <a:endParaRPr lang="ru-RU" dirty="0"/>
          </a:p>
        </p:txBody>
      </p:sp>
      <p:pic>
        <p:nvPicPr>
          <p:cNvPr id="3074" name="Picture 2" descr="C:\Users\1\Desktop\13-14\Презе. ППП\Стили-разрешения-конфликтов.jpg"/>
          <p:cNvPicPr>
            <a:picLocks noGrp="1" noChangeAspect="1" noChangeArrowheads="1"/>
          </p:cNvPicPr>
          <p:nvPr>
            <p:ph sz="quarter" idx="1"/>
          </p:nvPr>
        </p:nvPicPr>
        <p:blipFill>
          <a:blip r:embed="rId2" cstate="print"/>
          <a:srcRect/>
          <a:stretch>
            <a:fillRect/>
          </a:stretch>
        </p:blipFill>
        <p:spPr bwMode="auto">
          <a:xfrm>
            <a:off x="971600" y="1556792"/>
            <a:ext cx="7645474" cy="492581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Уклонение</a:t>
            </a:r>
            <a:endParaRPr lang="ru-RU" dirty="0"/>
          </a:p>
        </p:txBody>
      </p:sp>
      <p:sp>
        <p:nvSpPr>
          <p:cNvPr id="3" name="Текст 2"/>
          <p:cNvSpPr>
            <a:spLocks noGrp="1"/>
          </p:cNvSpPr>
          <p:nvPr>
            <p:ph type="body" idx="2"/>
          </p:nvPr>
        </p:nvSpPr>
        <p:spPr>
          <a:xfrm>
            <a:off x="609600" y="1752600"/>
            <a:ext cx="2594248" cy="4343400"/>
          </a:xfrm>
        </p:spPr>
        <p:txBody>
          <a:bodyPr/>
          <a:lstStyle/>
          <a:p>
            <a:r>
              <a:rPr lang="ru-RU" sz="2000" dirty="0" smtClean="0">
                <a:solidFill>
                  <a:schemeClr val="tx1"/>
                </a:solidFill>
              </a:rPr>
              <a:t>нежелание участвовать в урегулировании конфликта и защищать собственные интересы, стремление выйти из конфликтной ситуации</a:t>
            </a:r>
            <a:r>
              <a:rPr lang="ru-RU" dirty="0" smtClean="0">
                <a:solidFill>
                  <a:schemeClr val="tx1"/>
                </a:solidFill>
              </a:rPr>
              <a:t>.</a:t>
            </a:r>
            <a:endParaRPr lang="ru-RU" dirty="0">
              <a:solidFill>
                <a:schemeClr val="tx1"/>
              </a:solidFill>
            </a:endParaRPr>
          </a:p>
        </p:txBody>
      </p:sp>
      <p:pic>
        <p:nvPicPr>
          <p:cNvPr id="4098" name="Picture 2" descr="C:\Users\1\Desktop\13-14\Презе. ППП\1332235483.jpg"/>
          <p:cNvPicPr>
            <a:picLocks noGrp="1" noChangeAspect="1" noChangeArrowheads="1"/>
          </p:cNvPicPr>
          <p:nvPr>
            <p:ph sz="quarter" idx="1"/>
          </p:nvPr>
        </p:nvPicPr>
        <p:blipFill>
          <a:blip r:embed="rId2" cstate="print"/>
          <a:srcRect/>
          <a:stretch>
            <a:fillRect/>
          </a:stretch>
        </p:blipFill>
        <p:spPr bwMode="auto">
          <a:xfrm>
            <a:off x="3487990" y="1844824"/>
            <a:ext cx="5377812" cy="424847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Приспособление</a:t>
            </a:r>
            <a:endParaRPr lang="ru-RU" dirty="0"/>
          </a:p>
        </p:txBody>
      </p:sp>
      <p:sp>
        <p:nvSpPr>
          <p:cNvPr id="3" name="Текст 2"/>
          <p:cNvSpPr>
            <a:spLocks noGrp="1"/>
          </p:cNvSpPr>
          <p:nvPr>
            <p:ph type="body" idx="2"/>
          </p:nvPr>
        </p:nvSpPr>
        <p:spPr>
          <a:xfrm>
            <a:off x="609600" y="1752600"/>
            <a:ext cx="2738264" cy="5105400"/>
          </a:xfrm>
        </p:spPr>
        <p:txBody>
          <a:bodyPr>
            <a:normAutofit/>
          </a:bodyPr>
          <a:lstStyle/>
          <a:p>
            <a:r>
              <a:rPr lang="ru-RU" sz="2000" dirty="0" smtClean="0">
                <a:solidFill>
                  <a:schemeClr val="tx1"/>
                </a:solidFill>
              </a:rPr>
              <a:t>попытка смягчить конфликтную ситуацию и сохранить взаимоотношения, уступая давлению противника. Приспособление применимо к конфликтным ситуациям в отношениях между начальником и подчинённым.</a:t>
            </a:r>
            <a:endParaRPr lang="ru-RU" sz="2000" dirty="0">
              <a:solidFill>
                <a:schemeClr val="tx1"/>
              </a:solidFill>
            </a:endParaRPr>
          </a:p>
        </p:txBody>
      </p:sp>
      <p:pic>
        <p:nvPicPr>
          <p:cNvPr id="5122" name="Picture 2" descr="C:\Users\1\Desktop\13-14\Презе. ППП\catdog.gif"/>
          <p:cNvPicPr>
            <a:picLocks noGrp="1" noChangeAspect="1" noChangeArrowheads="1"/>
          </p:cNvPicPr>
          <p:nvPr>
            <p:ph sz="quarter" idx="1"/>
          </p:nvPr>
        </p:nvPicPr>
        <p:blipFill>
          <a:blip r:embed="rId2" cstate="print"/>
          <a:srcRect/>
          <a:stretch>
            <a:fillRect/>
          </a:stretch>
        </p:blipFill>
        <p:spPr bwMode="auto">
          <a:xfrm>
            <a:off x="3635896" y="1772816"/>
            <a:ext cx="4937720" cy="50977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Конфронтация</a:t>
            </a:r>
            <a:endParaRPr lang="ru-RU" dirty="0"/>
          </a:p>
        </p:txBody>
      </p:sp>
      <p:sp>
        <p:nvSpPr>
          <p:cNvPr id="3" name="Текст 2"/>
          <p:cNvSpPr>
            <a:spLocks noGrp="1"/>
          </p:cNvSpPr>
          <p:nvPr>
            <p:ph type="body" idx="2"/>
          </p:nvPr>
        </p:nvSpPr>
        <p:spPr>
          <a:xfrm>
            <a:off x="609600" y="1752600"/>
            <a:ext cx="2378224" cy="4343400"/>
          </a:xfrm>
        </p:spPr>
        <p:txBody>
          <a:bodyPr>
            <a:normAutofit/>
          </a:bodyPr>
          <a:lstStyle/>
          <a:p>
            <a:r>
              <a:rPr lang="ru-RU" sz="2000" dirty="0" smtClean="0">
                <a:solidFill>
                  <a:schemeClr val="tx1"/>
                </a:solidFill>
              </a:rPr>
              <a:t>ориентирована на достижение своих целей без учета интересов другой стороны. При этом нет возможностей для принуждения. Этот способ разрешения конфликта, ничего не разрешает.</a:t>
            </a:r>
            <a:endParaRPr lang="ru-RU" sz="2000" dirty="0">
              <a:solidFill>
                <a:schemeClr val="tx1"/>
              </a:solidFill>
            </a:endParaRPr>
          </a:p>
        </p:txBody>
      </p:sp>
      <p:pic>
        <p:nvPicPr>
          <p:cNvPr id="6146" name="Picture 2" descr="C:\Users\1\Desktop\13-14\Презе. ППП\12. Управление конфликтами и стрессами_files\44f125d54f2d2e3776868f08f4e3f86d.jpg"/>
          <p:cNvPicPr>
            <a:picLocks noGrp="1" noChangeAspect="1" noChangeArrowheads="1"/>
          </p:cNvPicPr>
          <p:nvPr>
            <p:ph sz="quarter" idx="1"/>
          </p:nvPr>
        </p:nvPicPr>
        <p:blipFill>
          <a:blip r:embed="rId2" cstate="print"/>
          <a:srcRect/>
          <a:stretch>
            <a:fillRect/>
          </a:stretch>
        </p:blipFill>
        <p:spPr bwMode="auto">
          <a:xfrm>
            <a:off x="3491880" y="1700808"/>
            <a:ext cx="5106144" cy="495296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Компромисс</a:t>
            </a:r>
            <a:r>
              <a:rPr lang="ru-RU" dirty="0" smtClean="0"/>
              <a:t> </a:t>
            </a:r>
            <a:endParaRPr lang="ru-RU" dirty="0"/>
          </a:p>
        </p:txBody>
      </p:sp>
      <p:sp>
        <p:nvSpPr>
          <p:cNvPr id="3" name="Текст 2"/>
          <p:cNvSpPr>
            <a:spLocks noGrp="1"/>
          </p:cNvSpPr>
          <p:nvPr>
            <p:ph type="body" idx="2"/>
          </p:nvPr>
        </p:nvSpPr>
        <p:spPr>
          <a:xfrm>
            <a:off x="609600" y="1752600"/>
            <a:ext cx="2378224" cy="1892424"/>
          </a:xfrm>
        </p:spPr>
        <p:txBody>
          <a:bodyPr/>
          <a:lstStyle/>
          <a:p>
            <a:r>
              <a:rPr lang="ru-RU" sz="2000" dirty="0" smtClean="0">
                <a:solidFill>
                  <a:schemeClr val="tx1"/>
                </a:solidFill>
              </a:rPr>
              <a:t>это урегулирование конфликта путём взаимных уступок</a:t>
            </a:r>
            <a:r>
              <a:rPr lang="ru-RU" dirty="0" smtClean="0"/>
              <a:t>.</a:t>
            </a:r>
            <a:endParaRPr lang="ru-RU" dirty="0"/>
          </a:p>
        </p:txBody>
      </p:sp>
      <p:pic>
        <p:nvPicPr>
          <p:cNvPr id="7170" name="Picture 2" descr="C:\Users\1\Desktop\13-14\Презе. ППП\kompromis.jpg"/>
          <p:cNvPicPr>
            <a:picLocks noGrp="1" noChangeAspect="1" noChangeArrowheads="1"/>
          </p:cNvPicPr>
          <p:nvPr>
            <p:ph sz="quarter" idx="1"/>
          </p:nvPr>
        </p:nvPicPr>
        <p:blipFill>
          <a:blip r:embed="rId2" cstate="print"/>
          <a:srcRect/>
          <a:stretch>
            <a:fillRect/>
          </a:stretch>
        </p:blipFill>
        <p:spPr bwMode="auto">
          <a:xfrm>
            <a:off x="2966633" y="1700808"/>
            <a:ext cx="6177367" cy="403244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Сотрудничество</a:t>
            </a:r>
            <a:endParaRPr lang="ru-RU" dirty="0"/>
          </a:p>
        </p:txBody>
      </p:sp>
      <p:sp>
        <p:nvSpPr>
          <p:cNvPr id="3" name="Текст 2"/>
          <p:cNvSpPr>
            <a:spLocks noGrp="1"/>
          </p:cNvSpPr>
          <p:nvPr>
            <p:ph type="body" idx="2"/>
          </p:nvPr>
        </p:nvSpPr>
        <p:spPr>
          <a:xfrm>
            <a:off x="609600" y="1752600"/>
            <a:ext cx="2234208" cy="2180456"/>
          </a:xfrm>
        </p:spPr>
        <p:txBody>
          <a:bodyPr>
            <a:normAutofit/>
          </a:bodyPr>
          <a:lstStyle/>
          <a:p>
            <a:r>
              <a:rPr lang="ru-RU" sz="2000" dirty="0" smtClean="0">
                <a:solidFill>
                  <a:schemeClr val="tx1"/>
                </a:solidFill>
              </a:rPr>
              <a:t>предполагает совместный поиск решения, которое отвечает интересам всех сторон.</a:t>
            </a:r>
            <a:endParaRPr lang="ru-RU" sz="2000" dirty="0">
              <a:solidFill>
                <a:schemeClr val="tx1"/>
              </a:solidFill>
            </a:endParaRPr>
          </a:p>
        </p:txBody>
      </p:sp>
      <p:pic>
        <p:nvPicPr>
          <p:cNvPr id="8194" name="Picture 2" descr="C:\Users\1\Desktop\13-14\Презе. ППП\Методы-разрешения-конфликтов1.jpg"/>
          <p:cNvPicPr>
            <a:picLocks noGrp="1" noChangeAspect="1" noChangeArrowheads="1"/>
          </p:cNvPicPr>
          <p:nvPr>
            <p:ph sz="quarter" idx="1"/>
          </p:nvPr>
        </p:nvPicPr>
        <p:blipFill>
          <a:blip r:embed="rId2" cstate="print"/>
          <a:srcRect/>
          <a:stretch>
            <a:fillRect/>
          </a:stretch>
        </p:blipFill>
        <p:spPr bwMode="auto">
          <a:xfrm>
            <a:off x="3923928" y="1474693"/>
            <a:ext cx="4424636" cy="538330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270</TotalTime>
  <Words>557</Words>
  <Application>Microsoft Office PowerPoint</Application>
  <PresentationFormat>Экран (4:3)</PresentationFormat>
  <Paragraphs>43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Обычная</vt:lpstr>
      <vt:lpstr>Конфликт</vt:lpstr>
      <vt:lpstr>Понятие конфликта </vt:lpstr>
      <vt:lpstr>Слайд 3</vt:lpstr>
      <vt:lpstr>Способы разрешения межличностного конфликта </vt:lpstr>
      <vt:lpstr>Уклонение</vt:lpstr>
      <vt:lpstr>Приспособление</vt:lpstr>
      <vt:lpstr>Конфронтация</vt:lpstr>
      <vt:lpstr>Компромисс </vt:lpstr>
      <vt:lpstr>Сотрудничество</vt:lpstr>
      <vt:lpstr>Лучший способ разрешения конфликта — сотрудничество.</vt:lpstr>
      <vt:lpstr>Управление конфликтом </vt:lpstr>
      <vt:lpstr>Ищите понимание, а не победу.</vt:lpstr>
      <vt:lpstr>Следите за тем, что говорите: </vt:lpstr>
      <vt:lpstr>Нападайте на проблему, а не на человека.</vt:lpstr>
      <vt:lpstr>Осознавайте свои ощущения и выражайте их. Будьте искренни с собой и партнёром</vt:lpstr>
      <vt:lpstr>Учитесь чувствовать состояние другого, общую „атмосферу“ конфликта. </vt:lpstr>
      <vt:lpstr>Если вы сейчас захотите помочь партнёру, вернитесь в конфликт и займите его позицию.</vt:lpstr>
      <vt:lpstr>Слайд 18</vt:lpstr>
      <vt:lpstr>Если конфликт стихает, выходите из него. Простите себя и своего противника</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Кофликт</dc:title>
  <dc:creator>1</dc:creator>
  <cp:lastModifiedBy>dell-pc</cp:lastModifiedBy>
  <cp:revision>27</cp:revision>
  <dcterms:created xsi:type="dcterms:W3CDTF">2013-12-20T07:30:42Z</dcterms:created>
  <dcterms:modified xsi:type="dcterms:W3CDTF">2015-05-14T12:11:37Z</dcterms:modified>
</cp:coreProperties>
</file>