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slideshow.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1AC4BF-136E-467B-A4CF-807ECEFA87DD}" type="datetimeFigureOut">
              <a:rPr lang="ru-RU" smtClean="0"/>
              <a:pPr/>
              <a:t>14.05.2015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B49AB8-C455-4A4E-84FC-D8BB1DA89E2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6B49AB8-C455-4A4E-84FC-D8BB1DA89E2A}"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5BF46380-E3F6-4D8C-B2FD-D1A29F6C59A6}" type="datetimeFigureOut">
              <a:rPr lang="ru-RU" smtClean="0"/>
              <a:pPr/>
              <a:t>14.05.2015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77E0D1-571F-42F1-8D0F-992463777F65}" type="slidenum">
              <a:rPr lang="ru-RU" smtClean="0"/>
              <a:pPr/>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F46380-E3F6-4D8C-B2FD-D1A29F6C59A6}" type="datetimeFigureOut">
              <a:rPr lang="ru-RU" smtClean="0"/>
              <a:pPr/>
              <a:t>14.05.2015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77E0D1-571F-42F1-8D0F-992463777F65}" type="slidenum">
              <a:rPr lang="ru-RU" smtClean="0"/>
              <a:pPr/>
              <a:t>‹#›</a:t>
            </a:fld>
            <a:endParaRPr lang="ru-RU"/>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F46380-E3F6-4D8C-B2FD-D1A29F6C59A6}" type="datetimeFigureOut">
              <a:rPr lang="ru-RU" smtClean="0"/>
              <a:pPr/>
              <a:t>14.05.2015</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0377E0D1-571F-42F1-8D0F-992463777F65}" type="slidenum">
              <a:rPr lang="ru-RU" smtClean="0"/>
              <a:pPr/>
              <a:t>‹#›</a:t>
            </a:fld>
            <a:endParaRPr lang="ru-RU"/>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F46380-E3F6-4D8C-B2FD-D1A29F6C59A6}" type="datetimeFigureOut">
              <a:rPr lang="ru-RU" smtClean="0"/>
              <a:pPr/>
              <a:t>14.05.2015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77E0D1-571F-42F1-8D0F-992463777F65}" type="slidenum">
              <a:rPr lang="ru-RU" smtClean="0"/>
              <a:pPr/>
              <a:t>‹#›</a:t>
            </a:fld>
            <a:endParaRPr lang="ru-RU"/>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F46380-E3F6-4D8C-B2FD-D1A29F6C59A6}" type="datetimeFigureOut">
              <a:rPr lang="ru-RU" smtClean="0"/>
              <a:pPr/>
              <a:t>14.05.2015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77E0D1-571F-42F1-8D0F-992463777F6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F46380-E3F6-4D8C-B2FD-D1A29F6C59A6}" type="datetimeFigureOut">
              <a:rPr lang="ru-RU" smtClean="0"/>
              <a:pPr/>
              <a:t>14.05.2015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77E0D1-571F-42F1-8D0F-992463777F65}" type="slidenum">
              <a:rPr lang="ru-RU" smtClean="0"/>
              <a:pPr/>
              <a:t>‹#›</a:t>
            </a:fld>
            <a:endParaRPr lang="ru-RU"/>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F46380-E3F6-4D8C-B2FD-D1A29F6C59A6}" type="datetimeFigureOut">
              <a:rPr lang="ru-RU" smtClean="0"/>
              <a:pPr/>
              <a:t>14.05.2015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377E0D1-571F-42F1-8D0F-992463777F65}" type="slidenum">
              <a:rPr lang="ru-RU" smtClean="0"/>
              <a:pPr/>
              <a:t>‹#›</a:t>
            </a:fld>
            <a:endParaRPr lang="ru-RU"/>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F46380-E3F6-4D8C-B2FD-D1A29F6C59A6}" type="datetimeFigureOut">
              <a:rPr lang="ru-RU" smtClean="0"/>
              <a:pPr/>
              <a:t>14.05.2015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377E0D1-571F-42F1-8D0F-992463777F65}" type="slidenum">
              <a:rPr lang="ru-RU" smtClean="0"/>
              <a:pPr/>
              <a:t>‹#›</a:t>
            </a:fld>
            <a:endParaRPr lang="ru-RU"/>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F46380-E3F6-4D8C-B2FD-D1A29F6C59A6}" type="datetimeFigureOut">
              <a:rPr lang="ru-RU" smtClean="0"/>
              <a:pPr/>
              <a:t>14.05.2015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377E0D1-571F-42F1-8D0F-992463777F65}" type="slidenum">
              <a:rPr lang="ru-RU" smtClean="0"/>
              <a:pPr/>
              <a:t>‹#›</a:t>
            </a:fld>
            <a:endParaRPr lang="ru-RU"/>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F46380-E3F6-4D8C-B2FD-D1A29F6C59A6}" type="datetimeFigureOut">
              <a:rPr lang="ru-RU" smtClean="0"/>
              <a:pPr/>
              <a:t>14.05.2015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77E0D1-571F-42F1-8D0F-992463777F65}" type="slidenum">
              <a:rPr lang="ru-RU" smtClean="0"/>
              <a:pPr/>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5BF46380-E3F6-4D8C-B2FD-D1A29F6C59A6}" type="datetimeFigureOut">
              <a:rPr lang="ru-RU" smtClean="0"/>
              <a:pPr/>
              <a:t>14.05.2015</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0377E0D1-571F-42F1-8D0F-992463777F6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BF46380-E3F6-4D8C-B2FD-D1A29F6C59A6}" type="datetimeFigureOut">
              <a:rPr lang="ru-RU" smtClean="0"/>
              <a:pPr/>
              <a:t>14.05.2015</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377E0D1-571F-42F1-8D0F-992463777F6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dir="r"/>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russlav.ru/narkotik/vred-marihuany.html" TargetMode="External"/><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hyperlink" Target="http://russlav.ru/narkotik/narkotik.html" TargetMode="External"/><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russlav.ru/narkotik/vred_kureniya_konopli.html" TargetMode="External"/><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ОСТОРОРЖНО: СПАЙС</a:t>
            </a:r>
            <a:endParaRPr lang="ru-RU" dirty="0"/>
          </a:p>
        </p:txBody>
      </p:sp>
      <p:sp>
        <p:nvSpPr>
          <p:cNvPr id="3" name="Подзаголовок 2"/>
          <p:cNvSpPr>
            <a:spLocks noGrp="1"/>
          </p:cNvSpPr>
          <p:nvPr>
            <p:ph type="subTitle" idx="1"/>
          </p:nvPr>
        </p:nvSpPr>
        <p:spPr/>
        <p:txBody>
          <a:bodyPr/>
          <a:lstStyle/>
          <a:p>
            <a:r>
              <a:rPr lang="ru-RU" dirty="0" smtClean="0"/>
              <a:t>Профилактика наркомании.</a:t>
            </a:r>
            <a:endParaRPr lang="ru-RU" dirty="0"/>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Осторожно: </a:t>
            </a:r>
            <a:r>
              <a:rPr lang="ru-RU" dirty="0" err="1" smtClean="0"/>
              <a:t>спайс</a:t>
            </a:r>
            <a:r>
              <a:rPr lang="ru-RU" dirty="0" smtClean="0"/>
              <a:t>!</a:t>
            </a:r>
            <a:endParaRPr lang="ru-RU" dirty="0"/>
          </a:p>
        </p:txBody>
      </p:sp>
      <p:sp>
        <p:nvSpPr>
          <p:cNvPr id="4" name="Текст 3"/>
          <p:cNvSpPr>
            <a:spLocks noGrp="1"/>
          </p:cNvSpPr>
          <p:nvPr>
            <p:ph type="body" sz="half" idx="2"/>
          </p:nvPr>
        </p:nvSpPr>
        <p:spPr>
          <a:xfrm>
            <a:off x="0" y="1728216"/>
            <a:ext cx="3000364" cy="4915494"/>
          </a:xfrm>
        </p:spPr>
        <p:txBody>
          <a:bodyPr>
            <a:normAutofit fontScale="92500" lnSpcReduction="10000"/>
          </a:bodyPr>
          <a:lstStyle/>
          <a:p>
            <a:r>
              <a:rPr lang="ru-RU" dirty="0" smtClean="0"/>
              <a:t>Нередко в результате курения у человека возрастает артериальное давление. Причем возрастает настолько стремительно, что только опытный врач, прибывший через считанные минуты, сможет спасти его. Нередко можно наблюдать выпадение волос, как у девушек, так и у парней. Причем волосы выпадают удивительно стремительно, оставляя на месте роскошной гривы волос голову, лысую как колено.</a:t>
            </a:r>
            <a:br>
              <a:rPr lang="ru-RU" dirty="0" smtClean="0"/>
            </a:br>
            <a:r>
              <a:rPr lang="ru-RU" dirty="0" smtClean="0"/>
              <a:t>Суицидальные мысли становятся постоянными спутниками тех, кто употребляет </a:t>
            </a:r>
            <a:r>
              <a:rPr lang="ru-RU" b="1" dirty="0" err="1" smtClean="0"/>
              <a:t>спайс</a:t>
            </a:r>
            <a:r>
              <a:rPr lang="ru-RU" dirty="0" smtClean="0"/>
              <a:t>. В состоянии «кайфа» люди не раздумывая могут выпрыгнуть в окно или же шагнуть под колеса грузовика. Нередко сама смерть даже не является целью этого действия. Причиной этих действий являются мощнейшие галлюцинации, которые могут как напугать наркомана до такой степени, что он решается на что угодно, лишь бы прекратить это, либо просто привлечь в опаснейшие места.</a:t>
            </a:r>
            <a:endParaRPr lang="ru-RU" dirty="0"/>
          </a:p>
        </p:txBody>
      </p:sp>
      <p:pic>
        <p:nvPicPr>
          <p:cNvPr id="7" name="Рисунок 6" descr="DVPZ-Goi3tk.jpg"/>
          <p:cNvPicPr>
            <a:picLocks noGrp="1" noChangeAspect="1"/>
          </p:cNvPicPr>
          <p:nvPr>
            <p:ph type="pic" idx="1"/>
          </p:nvPr>
        </p:nvPicPr>
        <p:blipFill>
          <a:blip r:embed="rId2" cstate="print"/>
          <a:srcRect t="1535" b="1535"/>
          <a:stretch>
            <a:fillRect/>
          </a:stretch>
        </p:blipFill>
        <p:spPr/>
      </p:pic>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Осторожно: </a:t>
            </a:r>
            <a:r>
              <a:rPr lang="ru-RU" dirty="0" err="1" smtClean="0"/>
              <a:t>спайс</a:t>
            </a:r>
            <a:r>
              <a:rPr lang="ru-RU" dirty="0" smtClean="0"/>
              <a:t>!</a:t>
            </a:r>
            <a:endParaRPr lang="ru-RU" dirty="0"/>
          </a:p>
        </p:txBody>
      </p:sp>
      <p:pic>
        <p:nvPicPr>
          <p:cNvPr id="5" name="Рисунок 4" descr="images38.jpg"/>
          <p:cNvPicPr>
            <a:picLocks noGrp="1" noChangeAspect="1"/>
          </p:cNvPicPr>
          <p:nvPr>
            <p:ph type="pic" idx="1"/>
          </p:nvPr>
        </p:nvPicPr>
        <p:blipFill>
          <a:blip r:embed="rId2" cstate="print"/>
          <a:srcRect l="14996" r="14996"/>
          <a:stretch>
            <a:fillRect/>
          </a:stretch>
        </p:blipFill>
        <p:spPr>
          <a:xfrm>
            <a:off x="2928927" y="1500174"/>
            <a:ext cx="6215074" cy="5345392"/>
          </a:xfrm>
        </p:spPr>
      </p:pic>
      <p:sp>
        <p:nvSpPr>
          <p:cNvPr id="4" name="Текст 3"/>
          <p:cNvSpPr>
            <a:spLocks noGrp="1"/>
          </p:cNvSpPr>
          <p:nvPr>
            <p:ph type="body" sz="half" idx="2"/>
          </p:nvPr>
        </p:nvSpPr>
        <p:spPr/>
        <p:txBody>
          <a:bodyPr>
            <a:normAutofit/>
          </a:bodyPr>
          <a:lstStyle/>
          <a:p>
            <a:r>
              <a:rPr lang="ru-RU" dirty="0" smtClean="0"/>
              <a:t>Немаловажно и то, что именно </a:t>
            </a:r>
            <a:r>
              <a:rPr lang="ru-RU" b="1" dirty="0" err="1" smtClean="0"/>
              <a:t>spice</a:t>
            </a:r>
            <a:r>
              <a:rPr lang="ru-RU" dirty="0" smtClean="0"/>
              <a:t> очень часто является лишь первым шагом. Он часто приводит своих почитателей к  кокаину, героину, ЛСД и </a:t>
            </a:r>
            <a:r>
              <a:rPr lang="ru-RU" dirty="0" err="1" smtClean="0"/>
              <a:t>коаксилу</a:t>
            </a:r>
            <a:r>
              <a:rPr lang="ru-RU" dirty="0" smtClean="0"/>
              <a:t/>
            </a:r>
            <a:br>
              <a:rPr lang="ru-RU" dirty="0" smtClean="0"/>
            </a:br>
            <a:r>
              <a:rPr lang="ru-RU" dirty="0" smtClean="0"/>
              <a:t>Не стоит забывать – каждый организм удивительно индивидуален. И если ваш знакомый уже курил эту смесь пять-шесть раз, не имея никаких видимых (пока не имея!) последствий для организма и здоровья, это не значит, что ваше первое курение не окончится трагедией.</a:t>
            </a:r>
            <a:endParaRPr lang="ru-RU" dirty="0"/>
          </a:p>
        </p:txBody>
      </p:sp>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857224" y="928669"/>
            <a:ext cx="7364542" cy="5537251"/>
          </a:xfrm>
          <a:prstGeom prst="rect">
            <a:avLst/>
          </a:prstGeom>
          <a:noFill/>
          <a:ln w="9525">
            <a:noFill/>
            <a:miter lim="800000"/>
            <a:headEnd/>
            <a:tailEnd/>
          </a:ln>
          <a:effectLst/>
        </p:spPr>
      </p:pic>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9808" y="118872"/>
            <a:ext cx="8013192" cy="1166988"/>
          </a:xfrm>
        </p:spPr>
        <p:txBody>
          <a:bodyPr/>
          <a:lstStyle/>
          <a:p>
            <a:r>
              <a:rPr lang="ru-RU" dirty="0" smtClean="0"/>
              <a:t>Осторожно: </a:t>
            </a:r>
            <a:r>
              <a:rPr lang="ru-RU" dirty="0" err="1" smtClean="0"/>
              <a:t>спайс</a:t>
            </a:r>
            <a:r>
              <a:rPr lang="ru-RU" dirty="0" smtClean="0"/>
              <a:t>!</a:t>
            </a:r>
            <a:endParaRPr lang="ru-RU" dirty="0"/>
          </a:p>
        </p:txBody>
      </p:sp>
      <p:sp>
        <p:nvSpPr>
          <p:cNvPr id="3" name="Текст 2"/>
          <p:cNvSpPr>
            <a:spLocks noGrp="1"/>
          </p:cNvSpPr>
          <p:nvPr>
            <p:ph type="body" idx="1"/>
          </p:nvPr>
        </p:nvSpPr>
        <p:spPr>
          <a:xfrm>
            <a:off x="642910" y="1214422"/>
            <a:ext cx="8022336" cy="1228740"/>
          </a:xfrm>
        </p:spPr>
        <p:txBody>
          <a:bodyPr>
            <a:normAutofit fontScale="85000" lnSpcReduction="10000"/>
          </a:bodyPr>
          <a:lstStyle/>
          <a:p>
            <a:r>
              <a:rPr lang="ru-RU" dirty="0" smtClean="0"/>
              <a:t>Сегодня на многих сайтах можно увидеть рекламу чудесного травяного сбора, предназначенного для курения – </a:t>
            </a:r>
            <a:r>
              <a:rPr lang="ru-RU" b="1" dirty="0" err="1" smtClean="0"/>
              <a:t>спайс</a:t>
            </a:r>
            <a:r>
              <a:rPr lang="ru-RU" dirty="0" smtClean="0"/>
              <a:t>. Продавцы обещают повышенную работоспособность, легкость во всем теле, хорошее настроение и многое другое. Вот только они умалчивают об одном небольшом обстоятельстве – эта травяная смесь является одним из самых опасных курительных наркотиков.</a:t>
            </a:r>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2071670" y="2405044"/>
            <a:ext cx="5953150" cy="4452956"/>
          </a:xfrm>
          <a:prstGeom prst="rect">
            <a:avLst/>
          </a:prstGeom>
          <a:noFill/>
          <a:ln w="9525">
            <a:noFill/>
            <a:miter lim="800000"/>
            <a:headEnd/>
            <a:tailEnd/>
          </a:ln>
          <a:effectLst/>
        </p:spPr>
      </p:pic>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Осторожно: </a:t>
            </a:r>
            <a:r>
              <a:rPr lang="ru-RU" dirty="0" err="1" smtClean="0"/>
              <a:t>спайс</a:t>
            </a:r>
            <a:r>
              <a:rPr lang="ru-RU" dirty="0" smtClean="0"/>
              <a:t>!</a:t>
            </a:r>
            <a:endParaRPr lang="ru-RU" dirty="0"/>
          </a:p>
        </p:txBody>
      </p:sp>
      <p:pic>
        <p:nvPicPr>
          <p:cNvPr id="6" name="Рисунок 5" descr="9876.jpg"/>
          <p:cNvPicPr>
            <a:picLocks noGrp="1" noChangeAspect="1"/>
          </p:cNvPicPr>
          <p:nvPr>
            <p:ph type="pic" idx="1"/>
          </p:nvPr>
        </p:nvPicPr>
        <p:blipFill>
          <a:blip r:embed="rId2" cstate="print"/>
          <a:srcRect l="11241" r="11241"/>
          <a:stretch>
            <a:fillRect/>
          </a:stretch>
        </p:blipFill>
        <p:spPr/>
      </p:pic>
      <p:sp>
        <p:nvSpPr>
          <p:cNvPr id="4" name="Текст 3"/>
          <p:cNvSpPr>
            <a:spLocks noGrp="1"/>
          </p:cNvSpPr>
          <p:nvPr>
            <p:ph type="body" sz="half" idx="2"/>
          </p:nvPr>
        </p:nvSpPr>
        <p:spPr/>
        <p:txBody>
          <a:bodyPr>
            <a:normAutofit/>
          </a:bodyPr>
          <a:lstStyle/>
          <a:p>
            <a:r>
              <a:rPr lang="ru-RU" dirty="0" err="1" smtClean="0"/>
              <a:t>Спайс</a:t>
            </a:r>
            <a:r>
              <a:rPr lang="ru-RU" dirty="0" smtClean="0"/>
              <a:t> является травяным курительным сбором, который появился в разных странах Европы в период с 2004 по 2006 года. Вначале </a:t>
            </a:r>
            <a:r>
              <a:rPr lang="ru-RU" i="1" dirty="0" smtClean="0"/>
              <a:t>курительные смеси купить</a:t>
            </a:r>
            <a:r>
              <a:rPr lang="ru-RU" dirty="0" smtClean="0"/>
              <a:t> можно было совершенно легально, в основном через интернет магазины, но нередко его можно было увидеть и в обычных магазинах. Нередко его даже классифицировали как безвредные благовонья, просто помогающие человеку расслабиться после тяжелого трудового дня. И люди действительно верили. </a:t>
            </a:r>
            <a:endParaRPr lang="ru-RU" dirty="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Осторожно: </a:t>
            </a:r>
            <a:r>
              <a:rPr lang="ru-RU" dirty="0" err="1" smtClean="0"/>
              <a:t>спайс</a:t>
            </a:r>
            <a:r>
              <a:rPr lang="ru-RU" dirty="0" smtClean="0"/>
              <a:t>!</a:t>
            </a:r>
            <a:endParaRPr lang="ru-RU" dirty="0"/>
          </a:p>
        </p:txBody>
      </p:sp>
      <p:pic>
        <p:nvPicPr>
          <p:cNvPr id="6" name="Рисунок 5" descr="399599.jpg"/>
          <p:cNvPicPr>
            <a:picLocks noGrp="1" noChangeAspect="1"/>
          </p:cNvPicPr>
          <p:nvPr>
            <p:ph type="pic" idx="1"/>
          </p:nvPr>
        </p:nvPicPr>
        <p:blipFill>
          <a:blip r:embed="rId2" cstate="print"/>
          <a:srcRect l="17297" r="17297"/>
          <a:stretch>
            <a:fillRect/>
          </a:stretch>
        </p:blipFill>
        <p:spPr/>
      </p:pic>
      <p:sp>
        <p:nvSpPr>
          <p:cNvPr id="4" name="Текст 3"/>
          <p:cNvSpPr>
            <a:spLocks noGrp="1"/>
          </p:cNvSpPr>
          <p:nvPr>
            <p:ph type="body" sz="half" idx="2"/>
          </p:nvPr>
        </p:nvSpPr>
        <p:spPr/>
        <p:txBody>
          <a:bodyPr/>
          <a:lstStyle/>
          <a:p>
            <a:r>
              <a:rPr lang="ru-RU" dirty="0" smtClean="0"/>
              <a:t>Приобретая эти «благовонья», они «расслаблялись» после работы. Разумеется, особенно быстро и легко </a:t>
            </a:r>
            <a:r>
              <a:rPr lang="ru-RU" b="1" dirty="0" err="1" smtClean="0"/>
              <a:t>Spice</a:t>
            </a:r>
            <a:r>
              <a:rPr lang="ru-RU" dirty="0" smtClean="0"/>
              <a:t> признали молодые люди – школьники и студенты. И на них же пришелся основной удар, когда до конца выяснился состав этой курительной смеси, а также последствия его применения. Однако для многих тысяч подростков по всей Европе было уже слишком поздно…</a:t>
            </a:r>
            <a:endParaRPr lang="ru-RU" dirty="0"/>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Осторожно: </a:t>
            </a:r>
            <a:r>
              <a:rPr lang="ru-RU" dirty="0" err="1" smtClean="0"/>
              <a:t>спайс</a:t>
            </a:r>
            <a:r>
              <a:rPr lang="ru-RU" dirty="0" smtClean="0"/>
              <a:t>!</a:t>
            </a:r>
            <a:endParaRPr lang="ru-RU" dirty="0"/>
          </a:p>
        </p:txBody>
      </p:sp>
      <p:pic>
        <p:nvPicPr>
          <p:cNvPr id="5" name="Рисунок 4" descr="22.jpg"/>
          <p:cNvPicPr>
            <a:picLocks noGrp="1" noChangeAspect="1"/>
          </p:cNvPicPr>
          <p:nvPr>
            <p:ph type="pic" idx="1"/>
          </p:nvPr>
        </p:nvPicPr>
        <p:blipFill>
          <a:blip r:embed="rId2" cstate="print"/>
          <a:srcRect t="6999" b="6999"/>
          <a:stretch>
            <a:fillRect/>
          </a:stretch>
        </p:blipFill>
        <p:spPr>
          <a:xfrm>
            <a:off x="2928927" y="1500174"/>
            <a:ext cx="6215074" cy="5345392"/>
          </a:xfrm>
        </p:spPr>
      </p:pic>
      <p:sp>
        <p:nvSpPr>
          <p:cNvPr id="4" name="Текст 3"/>
          <p:cNvSpPr>
            <a:spLocks noGrp="1"/>
          </p:cNvSpPr>
          <p:nvPr>
            <p:ph type="body" sz="half" idx="2"/>
          </p:nvPr>
        </p:nvSpPr>
        <p:spPr/>
        <p:txBody>
          <a:bodyPr/>
          <a:lstStyle/>
          <a:p>
            <a:r>
              <a:rPr lang="ru-RU" dirty="0" smtClean="0"/>
              <a:t>Многие продавцы, предлагая </a:t>
            </a:r>
            <a:r>
              <a:rPr lang="ru-RU" i="1" dirty="0" err="1" smtClean="0"/>
              <a:t>спайс</a:t>
            </a:r>
            <a:r>
              <a:rPr lang="ru-RU" i="1" dirty="0" smtClean="0"/>
              <a:t> купить</a:t>
            </a:r>
            <a:r>
              <a:rPr lang="ru-RU" dirty="0" smtClean="0"/>
              <a:t>, утверждают о его полной безвредности, в первую очередь напоминая, что он состоит исключительно из трав, без химических добавок, а ведь в природе нет ничего вредного для человека. Вот только утверждение это является правдивым лишь отчасти. Достаточно вспомнить </a:t>
            </a:r>
            <a:r>
              <a:rPr lang="ru-RU" dirty="0" smtClean="0">
                <a:hlinkClick r:id="rId3"/>
              </a:rPr>
              <a:t>марихуану</a:t>
            </a:r>
            <a:r>
              <a:rPr lang="ru-RU" dirty="0" smtClean="0"/>
              <a:t>, многие виды грибов, содержащих галлюциногены и огромное количество других совершенно натуральных продуктов, прием которых нередко оканчивается смертью экспериментатора.</a:t>
            </a:r>
            <a:endParaRPr lang="ru-RU" dirty="0"/>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Рисунок 4" descr="249666.480x240.jpg"/>
          <p:cNvPicPr>
            <a:picLocks noGrp="1" noChangeAspect="1"/>
          </p:cNvPicPr>
          <p:nvPr>
            <p:ph type="pic" idx="1"/>
          </p:nvPr>
        </p:nvPicPr>
        <p:blipFill>
          <a:blip r:embed="rId2" cstate="print"/>
          <a:srcRect l="20931" r="20931"/>
          <a:stretch>
            <a:fillRect/>
          </a:stretch>
        </p:blipFill>
        <p:spPr/>
      </p:pic>
      <p:sp>
        <p:nvSpPr>
          <p:cNvPr id="4" name="Текст 3"/>
          <p:cNvSpPr>
            <a:spLocks noGrp="1"/>
          </p:cNvSpPr>
          <p:nvPr>
            <p:ph type="body" sz="half" idx="2"/>
          </p:nvPr>
        </p:nvSpPr>
        <p:spPr/>
        <p:txBody>
          <a:bodyPr>
            <a:normAutofit fontScale="92500" lnSpcReduction="10000"/>
          </a:bodyPr>
          <a:lstStyle/>
          <a:p>
            <a:r>
              <a:rPr lang="ru-RU" dirty="0" smtClean="0"/>
              <a:t>Вообще же этот </a:t>
            </a:r>
            <a:r>
              <a:rPr lang="ru-RU" b="1" dirty="0" smtClean="0"/>
              <a:t>курительный </a:t>
            </a:r>
            <a:r>
              <a:rPr lang="ru-RU" b="1" dirty="0" err="1" smtClean="0"/>
              <a:t>микс</a:t>
            </a:r>
            <a:r>
              <a:rPr lang="ru-RU" dirty="0" smtClean="0"/>
              <a:t> содержит в своем составе такие растения, как </a:t>
            </a:r>
            <a:r>
              <a:rPr lang="ru-RU" dirty="0" err="1" smtClean="0"/>
              <a:t>бэйбин</a:t>
            </a:r>
            <a:r>
              <a:rPr lang="ru-RU" dirty="0" smtClean="0"/>
              <a:t>, </a:t>
            </a:r>
            <a:r>
              <a:rPr lang="ru-RU" dirty="0" err="1" smtClean="0"/>
              <a:t>голубой</a:t>
            </a:r>
            <a:r>
              <a:rPr lang="ru-RU" dirty="0" smtClean="0"/>
              <a:t> лотос, карликовый </a:t>
            </a:r>
            <a:r>
              <a:rPr lang="ru-RU" dirty="0" err="1" smtClean="0"/>
              <a:t>шлемник</a:t>
            </a:r>
            <a:r>
              <a:rPr lang="ru-RU" dirty="0" smtClean="0"/>
              <a:t>, львиный хвост, </a:t>
            </a:r>
            <a:r>
              <a:rPr lang="ru-RU" dirty="0" err="1" smtClean="0"/>
              <a:t>розовый</a:t>
            </a:r>
            <a:r>
              <a:rPr lang="ru-RU" dirty="0" smtClean="0"/>
              <a:t> лотос и многие другие вещества. Казалось бы – совершенно невинная подборка растений с красивыми и даже романтичными названиями. Вот только КАЖДОЕ из этих растений содержит сильнейшие галлюциногены. Большинство из них произрастают на территории южной Азии и Америки, как Южной, так и Северной. И практически все в свое время использовались аборигенами в качестве </a:t>
            </a:r>
            <a:r>
              <a:rPr lang="ru-RU" dirty="0" smtClean="0">
                <a:hlinkClick r:id="rId3"/>
              </a:rPr>
              <a:t>наркотиков</a:t>
            </a:r>
            <a:r>
              <a:rPr lang="ru-RU" dirty="0" smtClean="0"/>
              <a:t>. Какой же эффект получается когда какой-то умник смешивает все эти вещества страшно и подумать.</a:t>
            </a:r>
            <a:endParaRPr lang="ru-RU" dirty="0"/>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Осторожно: </a:t>
            </a:r>
            <a:r>
              <a:rPr lang="ru-RU" dirty="0" err="1" smtClean="0"/>
              <a:t>спайс</a:t>
            </a:r>
            <a:r>
              <a:rPr lang="ru-RU" dirty="0" smtClean="0"/>
              <a:t>!</a:t>
            </a:r>
            <a:endParaRPr lang="ru-RU" dirty="0"/>
          </a:p>
        </p:txBody>
      </p:sp>
      <p:pic>
        <p:nvPicPr>
          <p:cNvPr id="5" name="Рисунок 4" descr="drugs2_600_default.jpg"/>
          <p:cNvPicPr>
            <a:picLocks noGrp="1" noChangeAspect="1"/>
          </p:cNvPicPr>
          <p:nvPr>
            <p:ph type="pic" idx="1"/>
          </p:nvPr>
        </p:nvPicPr>
        <p:blipFill>
          <a:blip r:embed="rId2" cstate="print"/>
          <a:srcRect l="11241" r="11241"/>
          <a:stretch>
            <a:fillRect/>
          </a:stretch>
        </p:blipFill>
        <p:spPr/>
      </p:pic>
      <p:sp>
        <p:nvSpPr>
          <p:cNvPr id="4" name="Текст 3"/>
          <p:cNvSpPr>
            <a:spLocks noGrp="1"/>
          </p:cNvSpPr>
          <p:nvPr>
            <p:ph type="body" sz="half" idx="2"/>
          </p:nvPr>
        </p:nvSpPr>
        <p:spPr>
          <a:xfrm>
            <a:off x="164592" y="1428736"/>
            <a:ext cx="2621458" cy="5429264"/>
          </a:xfrm>
        </p:spPr>
        <p:txBody>
          <a:bodyPr>
            <a:normAutofit lnSpcReduction="10000"/>
          </a:bodyPr>
          <a:lstStyle/>
          <a:p>
            <a:r>
              <a:rPr lang="ru-RU" dirty="0" smtClean="0"/>
              <a:t>На территории Европы довольно долго размышляли о том, является ли необходимым вводить запрет на </a:t>
            </a:r>
            <a:r>
              <a:rPr lang="ru-RU" b="1" dirty="0" smtClean="0"/>
              <a:t>курительные </a:t>
            </a:r>
            <a:r>
              <a:rPr lang="ru-RU" b="1" dirty="0" err="1" smtClean="0"/>
              <a:t>миксы</a:t>
            </a:r>
            <a:r>
              <a:rPr lang="ru-RU" b="1" dirty="0" smtClean="0"/>
              <a:t> </a:t>
            </a:r>
            <a:r>
              <a:rPr lang="ru-RU" b="1" dirty="0" err="1" smtClean="0"/>
              <a:t>Spice</a:t>
            </a:r>
            <a:r>
              <a:rPr lang="ru-RU" dirty="0" smtClean="0"/>
              <a:t>. И это стоило жизни дополнительным тысячам людей, в основном школьникам и студентам. И все же большинство стран Европы – Германия, Великобритания, Австрия, Люксембург, Швеция, Франция и многие другие ввели запрет на продажу этого наркотика. Большинство запретов вступили в силу в 2009 году.</a:t>
            </a:r>
            <a:br>
              <a:rPr lang="ru-RU" dirty="0" smtClean="0"/>
            </a:br>
            <a:r>
              <a:rPr lang="ru-RU" dirty="0" smtClean="0"/>
              <a:t>Что ж, в России </a:t>
            </a:r>
            <a:r>
              <a:rPr lang="ru-RU" i="1" dirty="0" smtClean="0"/>
              <a:t>продажа </a:t>
            </a:r>
            <a:r>
              <a:rPr lang="ru-RU" i="1" dirty="0" err="1" smtClean="0"/>
              <a:t>спайса</a:t>
            </a:r>
            <a:r>
              <a:rPr lang="ru-RU" dirty="0" smtClean="0"/>
              <a:t> также была запрещена в 2009 году. Вот только соблюдение этого запрета можно поставить под серьезное сомнение – </a:t>
            </a:r>
            <a:r>
              <a:rPr lang="ru-RU" b="1" dirty="0" smtClean="0"/>
              <a:t>продажа курительных смесей</a:t>
            </a:r>
            <a:r>
              <a:rPr lang="ru-RU" dirty="0" smtClean="0"/>
              <a:t> продолжается во многих магазинах, просто не выставляя его на показ, а предпочитая прятать под прилавком</a:t>
            </a:r>
            <a:endParaRPr lang="ru-RU" dirty="0"/>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Осторожно: </a:t>
            </a:r>
            <a:r>
              <a:rPr lang="ru-RU" dirty="0" err="1" smtClean="0"/>
              <a:t>спайс</a:t>
            </a:r>
            <a:r>
              <a:rPr lang="ru-RU" dirty="0" smtClean="0"/>
              <a:t>!</a:t>
            </a:r>
            <a:endParaRPr lang="ru-RU" dirty="0"/>
          </a:p>
        </p:txBody>
      </p:sp>
      <p:pic>
        <p:nvPicPr>
          <p:cNvPr id="5" name="Рисунок 4" descr="imgpreview.jpg"/>
          <p:cNvPicPr>
            <a:picLocks noGrp="1" noChangeAspect="1"/>
          </p:cNvPicPr>
          <p:nvPr>
            <p:ph type="pic" idx="1"/>
          </p:nvPr>
        </p:nvPicPr>
        <p:blipFill>
          <a:blip r:embed="rId2" cstate="print"/>
          <a:srcRect l="18249" r="18249"/>
          <a:stretch>
            <a:fillRect/>
          </a:stretch>
        </p:blipFill>
        <p:spPr>
          <a:xfrm>
            <a:off x="3643306" y="2071678"/>
            <a:ext cx="4857784" cy="4178029"/>
          </a:xfrm>
        </p:spPr>
      </p:pic>
      <p:sp>
        <p:nvSpPr>
          <p:cNvPr id="4" name="Текст 3"/>
          <p:cNvSpPr>
            <a:spLocks noGrp="1"/>
          </p:cNvSpPr>
          <p:nvPr>
            <p:ph type="body" sz="half" idx="2"/>
          </p:nvPr>
        </p:nvSpPr>
        <p:spPr>
          <a:xfrm>
            <a:off x="0" y="1728216"/>
            <a:ext cx="2928926" cy="5129784"/>
          </a:xfrm>
        </p:spPr>
        <p:txBody>
          <a:bodyPr>
            <a:normAutofit fontScale="92500" lnSpcReduction="20000"/>
          </a:bodyPr>
          <a:lstStyle/>
          <a:p>
            <a:r>
              <a:rPr lang="ru-RU" dirty="0" smtClean="0"/>
              <a:t>Чтобы понять </a:t>
            </a:r>
            <a:r>
              <a:rPr lang="ru-RU" i="1" dirty="0" smtClean="0"/>
              <a:t>весь вред </a:t>
            </a:r>
            <a:r>
              <a:rPr lang="ru-RU" i="1" dirty="0" err="1" smtClean="0"/>
              <a:t>спайса</a:t>
            </a:r>
            <a:r>
              <a:rPr lang="ru-RU" dirty="0" smtClean="0"/>
              <a:t> следует представить, что сам наркотический эффект этой смеси превышает эффект обычной </a:t>
            </a:r>
            <a:r>
              <a:rPr lang="ru-RU" dirty="0" smtClean="0">
                <a:hlinkClick r:id="rId3"/>
              </a:rPr>
              <a:t>конопли</a:t>
            </a:r>
            <a:r>
              <a:rPr lang="ru-RU" dirty="0" smtClean="0"/>
              <a:t>. Кроме того, </a:t>
            </a:r>
            <a:r>
              <a:rPr lang="ru-RU" i="1" dirty="0" smtClean="0"/>
              <a:t>новая курительная смесь</a:t>
            </a:r>
            <a:r>
              <a:rPr lang="ru-RU" dirty="0" smtClean="0"/>
              <a:t> наносит ещё более страшный удар по здоровью человека. Так получается, что под ударом оказывается ВЕСЬ организм без исключения. Ведь ядовитые вещества попадают через легкие в кровь. А уже она разносит яд по всему человеческому телу. Разумеется, удар наносится и по печени – пытаясь защитить остальной организм, она принимает немалую часть яда именно на себя, осаживая его в себе. Кроме того, капилляры мозга, пытаясь не пропустить яд к «основному центру управления», резко сужаются. В результате кровь просто не может снабжать мозг кислородом. Как и любые другие клетки, клетки мозга, лишенные кислорода, просто погибают. Именно этот эффект и нравится подросткам – возникает ощущение легкости и беззаботности. Да, легкость наступает. Но стоит ли платить за несколько часов «счастья» своим мозгом?</a:t>
            </a:r>
            <a:endParaRPr lang="ru-RU" dirty="0"/>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Осторожно: </a:t>
            </a:r>
            <a:r>
              <a:rPr lang="ru-RU" dirty="0" err="1" smtClean="0"/>
              <a:t>спайс</a:t>
            </a:r>
            <a:r>
              <a:rPr lang="ru-RU" dirty="0" smtClean="0"/>
              <a:t>!</a:t>
            </a:r>
            <a:endParaRPr lang="ru-RU" dirty="0"/>
          </a:p>
        </p:txBody>
      </p:sp>
      <p:sp>
        <p:nvSpPr>
          <p:cNvPr id="4" name="Текст 3"/>
          <p:cNvSpPr>
            <a:spLocks noGrp="1"/>
          </p:cNvSpPr>
          <p:nvPr>
            <p:ph type="body" sz="half" idx="2"/>
          </p:nvPr>
        </p:nvSpPr>
        <p:spPr/>
        <p:txBody>
          <a:bodyPr>
            <a:normAutofit fontScale="92500" lnSpcReduction="20000"/>
          </a:bodyPr>
          <a:lstStyle/>
          <a:p>
            <a:r>
              <a:rPr lang="ru-RU" dirty="0" smtClean="0"/>
              <a:t>Но самое страшное даже не то, как </a:t>
            </a:r>
            <a:r>
              <a:rPr lang="ru-RU" i="1" dirty="0" err="1" smtClean="0"/>
              <a:t>спайс</a:t>
            </a:r>
            <a:r>
              <a:rPr lang="ru-RU" dirty="0" smtClean="0"/>
              <a:t> воздействует на мозг. Ведь кровь доставляет яд и к половым органам. В результате многие люди, на протяжении нескольких лет </a:t>
            </a:r>
            <a:r>
              <a:rPr lang="ru-RU" i="1" dirty="0" smtClean="0"/>
              <a:t>активно курящие смеси</a:t>
            </a:r>
            <a:r>
              <a:rPr lang="ru-RU" dirty="0" smtClean="0"/>
              <a:t>, мучаются импотенцией. У девушек совершенно сбивается гормональный баланс – основным симптомом этого является изменение менструальных циклов. В ряде случаев это приводит к бесплодию. Поэтому каждой девушке следует всерьез задуматься, прежде чем впервые попробовать </a:t>
            </a:r>
            <a:r>
              <a:rPr lang="ru-RU" i="1" dirty="0" err="1" smtClean="0"/>
              <a:t>spice</a:t>
            </a:r>
            <a:r>
              <a:rPr lang="ru-RU" dirty="0" smtClean="0"/>
              <a:t>, и решить, что же является для неё более приоритетным – получить несколько часов сомнительного удовольствия или же в будущем иметь возможность создать нормальную семью.</a:t>
            </a:r>
            <a:endParaRPr lang="ru-RU" dirty="0"/>
          </a:p>
        </p:txBody>
      </p:sp>
      <p:pic>
        <p:nvPicPr>
          <p:cNvPr id="9" name="Рисунок 8" descr="efedrin-3.jpg"/>
          <p:cNvPicPr>
            <a:picLocks noGrp="1" noChangeAspect="1"/>
          </p:cNvPicPr>
          <p:nvPr>
            <p:ph type="pic" idx="1"/>
          </p:nvPr>
        </p:nvPicPr>
        <p:blipFill>
          <a:blip r:embed="rId2" cstate="print"/>
          <a:srcRect l="6396" r="6396"/>
          <a:stretch>
            <a:fillRect/>
          </a:stretch>
        </p:blipFill>
        <p:spPr/>
      </p:pic>
    </p:spTree>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290</TotalTime>
  <Words>819</Words>
  <Application>Microsoft Office PowerPoint</Application>
  <PresentationFormat>Экран (4:3)</PresentationFormat>
  <Paragraphs>22</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Модульная</vt:lpstr>
      <vt:lpstr>ОСТОРОРЖНО: СПАЙС</vt:lpstr>
      <vt:lpstr>Осторожно: спайс!</vt:lpstr>
      <vt:lpstr>Осторожно: спайс!</vt:lpstr>
      <vt:lpstr>Осторожно: спайс!</vt:lpstr>
      <vt:lpstr>Осторожно: спайс!</vt:lpstr>
      <vt:lpstr>Слайд 6</vt:lpstr>
      <vt:lpstr>Осторожно: спайс!</vt:lpstr>
      <vt:lpstr>Осторожно: спайс!</vt:lpstr>
      <vt:lpstr>Осторожно: спайс!</vt:lpstr>
      <vt:lpstr>Осторожно: спайс!</vt:lpstr>
      <vt:lpstr>Осторожно: спайс!</vt:lpstr>
      <vt:lpstr>Слайд 12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ОСТОРОРЖНО: СПАЙС</dc:title>
  <dc:creator>Admin</dc:creator>
  <cp:lastModifiedBy>dell-pc</cp:lastModifiedBy>
  <cp:revision>27</cp:revision>
  <dcterms:created xsi:type="dcterms:W3CDTF">2014-10-10T08:48:56Z</dcterms:created>
  <dcterms:modified xsi:type="dcterms:W3CDTF">2015-05-14T12:14:38Z</dcterms:modified>
</cp:coreProperties>
</file>